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18"/>
  </p:notesMasterIdLst>
  <p:sldIdLst>
    <p:sldId id="256" r:id="rId2"/>
    <p:sldId id="274" r:id="rId3"/>
    <p:sldId id="257" r:id="rId4"/>
    <p:sldId id="259" r:id="rId5"/>
    <p:sldId id="258" r:id="rId6"/>
    <p:sldId id="264" r:id="rId7"/>
    <p:sldId id="260" r:id="rId8"/>
    <p:sldId id="263" r:id="rId9"/>
    <p:sldId id="261" r:id="rId10"/>
    <p:sldId id="262" r:id="rId11"/>
    <p:sldId id="267" r:id="rId12"/>
    <p:sldId id="265" r:id="rId13"/>
    <p:sldId id="273" r:id="rId14"/>
    <p:sldId id="272" r:id="rId15"/>
    <p:sldId id="266" r:id="rId16"/>
    <p:sldId id="268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7AEB76-5239-4DAA-A89D-E6007F2A37C8}" type="datetimeFigureOut">
              <a:rPr lang="ru-RU" smtClean="0"/>
              <a:pPr/>
              <a:t>17.02.2023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6F7D65-6412-4207-AFE7-03A4A86A519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97461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105da2f04e5_0_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105da2f04e5_0_5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17.02.2023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17.02.2023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17.02.2023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/>
          <p:nvPr/>
        </p:nvSpPr>
        <p:spPr>
          <a:xfrm rot="10800000" flipH="1">
            <a:off x="0" y="2248000"/>
            <a:ext cx="9144000" cy="4610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" name="Google Shape;20;p4"/>
          <p:cNvSpPr/>
          <p:nvPr/>
        </p:nvSpPr>
        <p:spPr>
          <a:xfrm>
            <a:off x="0" y="2248000"/>
            <a:ext cx="9144000" cy="1448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title"/>
          </p:nvPr>
        </p:nvSpPr>
        <p:spPr>
          <a:xfrm>
            <a:off x="471900" y="984967"/>
            <a:ext cx="8222100" cy="1023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body" idx="1"/>
          </p:nvPr>
        </p:nvSpPr>
        <p:spPr>
          <a:xfrm>
            <a:off x="471900" y="2558767"/>
            <a:ext cx="8222100" cy="361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sldNum" idx="12"/>
          </p:nvPr>
        </p:nvSpPr>
        <p:spPr>
          <a:xfrm>
            <a:off x="8523541" y="6260831"/>
            <a:ext cx="5487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17.02.2023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  <p:sldLayoutId id="2147483804" r:id="rId12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razumeykin.ru/zadaniya/uprazhneniya/obuchenie-trenirovki-po-matematike/1-uroven/356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kid-mama.ru/chislovye-domiki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kid-mama.ru/chisla-ot-0-do-10-trenazhery/slozhenie-v-predelax-ot-1-do-10-2/" TargetMode="External"/><Relationship Id="rId2" Type="http://schemas.openxmlformats.org/officeDocument/2006/relationships/hyperlink" Target="https://www.igraemsa.ru/igry-dlja-detej/matematicheskie-igry/igra-slozhenie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azumeykin.ru/zadaniya/uprazhneniya/obuchenie-matematika/1-uroven/1266" TargetMode="External"/><Relationship Id="rId2" Type="http://schemas.openxmlformats.org/officeDocument/2006/relationships/hyperlink" Target="https://www.razumeykin.ru/zadaniya/uprazhneniya/obuchenie-matematika/1-uroven/1261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azumeykin.ru/zadaniya/uprazhneniya/obuchenie-trenirovki-po-matematike/1-uroven/374" TargetMode="External"/><Relationship Id="rId2" Type="http://schemas.openxmlformats.org/officeDocument/2006/relationships/hyperlink" Target="https://bibusha.ru/podberi-matematicheskoe-vyrazhenie-k-risunku-onlajn-trenazher-1-klass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azumeykin.ru/zadaniya/uprazhneniya/obuchenie-trenirovki-po-matematike/1-uroven/364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196752"/>
            <a:ext cx="7848600" cy="1927225"/>
          </a:xfrm>
        </p:spPr>
        <p:txBody>
          <a:bodyPr/>
          <a:lstStyle/>
          <a:p>
            <a:pPr algn="ctr"/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Коррекция и развитие вычислительных навыков </a:t>
            </a:r>
            <a:b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 обучающихся с ЗПР вариант 7.2.</a:t>
            </a:r>
            <a:b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как основы формирования математической грамотности</a:t>
            </a:r>
            <a:endParaRPr lang="ru-RU" sz="24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652120" y="5517232"/>
            <a:ext cx="2880320" cy="504056"/>
          </a:xfrm>
        </p:spPr>
        <p:txBody>
          <a:bodyPr>
            <a:normAutofit fontScale="62500" lnSpcReduction="20000"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Учитель-дефектолог: Кит Н.В.</a:t>
            </a:r>
          </a:p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МБОУ НШ30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1350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3960440"/>
          </a:xfrm>
        </p:spPr>
        <p:txBody>
          <a:bodyPr/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4" name="Picture 2" descr="C:\Users\KitNV\Desktop\17.02. мк\17.02\funkcional-nayagramotnost-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6" t="18159" r="9369" b="73805"/>
          <a:stretch/>
        </p:blipFill>
        <p:spPr bwMode="auto">
          <a:xfrm>
            <a:off x="251520" y="476672"/>
            <a:ext cx="8424936" cy="648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G:\новейшая\17.02. мк\17.02\slide-3.jpg"/>
          <p:cNvPicPr>
            <a:picLocks noChangeAspect="1" noChangeArrowheads="1"/>
          </p:cNvPicPr>
          <p:nvPr/>
        </p:nvPicPr>
        <p:blipFill>
          <a:blip r:embed="rId3" cstate="print"/>
          <a:srcRect l="4396" r="23065" b="68629"/>
          <a:stretch>
            <a:fillRect/>
          </a:stretch>
        </p:blipFill>
        <p:spPr bwMode="auto">
          <a:xfrm>
            <a:off x="539552" y="1196752"/>
            <a:ext cx="7848872" cy="1224136"/>
          </a:xfrm>
          <a:prstGeom prst="rect">
            <a:avLst/>
          </a:prstGeom>
          <a:noFill/>
        </p:spPr>
      </p:pic>
      <p:pic>
        <p:nvPicPr>
          <p:cNvPr id="1027" name="Picture 3" descr="G:\новейшая\17.02. мк\17.02\slide-6.jpg"/>
          <p:cNvPicPr>
            <a:picLocks noChangeAspect="1" noChangeArrowheads="1"/>
          </p:cNvPicPr>
          <p:nvPr/>
        </p:nvPicPr>
        <p:blipFill>
          <a:blip r:embed="rId4" cstate="print"/>
          <a:srcRect l="8075" t="6174" r="6563"/>
          <a:stretch>
            <a:fillRect/>
          </a:stretch>
        </p:blipFill>
        <p:spPr bwMode="auto">
          <a:xfrm>
            <a:off x="1403648" y="2492896"/>
            <a:ext cx="6336704" cy="390420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85186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58709593"/>
              </p:ext>
            </p:extLst>
          </p:nvPr>
        </p:nvGraphicFramePr>
        <p:xfrm>
          <a:off x="251520" y="116631"/>
          <a:ext cx="8640960" cy="6552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56384"/>
                <a:gridCol w="5184576"/>
              </a:tblGrid>
              <a:tr h="5690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Педагогическая симптоматика трудностей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Психологические 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и другие причины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400" marR="25400" marT="0" marB="0"/>
                </a:tc>
              </a:tr>
              <a:tr h="613350">
                <a:tc row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Затруднения в счете, отсутствие устойчивых навыков счета</a:t>
                      </a:r>
                      <a:endParaRPr lang="ru-RU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400" marR="2540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Не сформирован переход из конкретного плана действий в абстрактный</a:t>
                      </a:r>
                      <a:endParaRPr lang="ru-RU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400" marR="25400" marT="0" marB="0"/>
                </a:tc>
              </a:tr>
              <a:tr h="613350"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6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Недостаточно сформирован внутренний план действий</a:t>
                      </a:r>
                      <a:endParaRPr lang="ru-RU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400" marR="25400" marT="0" marB="0"/>
                </a:tc>
              </a:tr>
              <a:tr h="463504"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6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Несформированность</a:t>
                      </a: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понятий "больше" и "меньше"</a:t>
                      </a:r>
                      <a:endParaRPr lang="ru-RU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400" marR="25400" marT="0" marB="0"/>
                </a:tc>
              </a:tr>
              <a:tr h="613350"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6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Недостаточное развитие анализа пространственных отношений</a:t>
                      </a:r>
                      <a:endParaRPr lang="ru-RU" sz="1600" b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400" marR="25400" marT="0" marB="0"/>
                </a:tc>
              </a:tr>
              <a:tr h="613350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Трудности при продолжении числово­го ряда с заданной позиции</a:t>
                      </a:r>
                      <a:endParaRPr lang="ru-RU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400" marR="2540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Несформированность</a:t>
                      </a: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понятия числового ряда</a:t>
                      </a:r>
                      <a:endParaRPr lang="ru-RU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400" marR="25400" marT="0" marB="0"/>
                </a:tc>
              </a:tr>
              <a:tr h="613350"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6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Недостаточное развитие анализа пространственных отношений</a:t>
                      </a:r>
                      <a:endParaRPr lang="ru-RU" sz="1600" b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400" marR="25400" marT="0" marB="0"/>
                </a:tc>
              </a:tr>
              <a:tr h="613350">
                <a:tc row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Ошибки при решении арифметиче­ских примеров</a:t>
                      </a:r>
                      <a:endParaRPr lang="ru-RU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400" marR="2540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Несформированность</a:t>
                      </a: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мысли­тельной операции "анализ через синтез"</a:t>
                      </a:r>
                      <a:endParaRPr lang="ru-RU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400" marR="25400" marT="0" marB="0"/>
                </a:tc>
              </a:tr>
              <a:tr h="613350"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6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Недостаточное развитие анализа пространственных отношений</a:t>
                      </a:r>
                      <a:endParaRPr lang="ru-RU" sz="1600" b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400" marR="25400" marT="0" marB="0"/>
                </a:tc>
              </a:tr>
              <a:tr h="613350"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6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Низкий уровень </a:t>
                      </a:r>
                      <a:r>
                        <a:rPr lang="ru-RU" sz="1600" b="1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сформирован-ности</a:t>
                      </a: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внутреннего плана действия</a:t>
                      </a:r>
                      <a:endParaRPr lang="ru-RU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400" marR="25400" marT="0" marB="0"/>
                </a:tc>
              </a:tr>
              <a:tr h="613350"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6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Недостатки в развитии процес­сов произвольного внимания</a:t>
                      </a:r>
                      <a:endParaRPr lang="ru-RU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400" marR="2540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11819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0"/>
          <p:cNvSpPr txBox="1">
            <a:spLocks noGrp="1"/>
          </p:cNvSpPr>
          <p:nvPr>
            <p:ph type="title"/>
          </p:nvPr>
        </p:nvSpPr>
        <p:spPr>
          <a:xfrm>
            <a:off x="471900" y="984967"/>
            <a:ext cx="8222100" cy="1023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>
                <a:latin typeface="Times New Roman"/>
                <a:ea typeface="Times New Roman"/>
                <a:cs typeface="Times New Roman"/>
                <a:sym typeface="Times New Roman"/>
              </a:rPr>
              <a:t>Два главных аспекта в коррекции дискалькулии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7" name="Google Shape;117;p20"/>
          <p:cNvSpPr/>
          <p:nvPr/>
        </p:nvSpPr>
        <p:spPr>
          <a:xfrm>
            <a:off x="1302874" y="3225066"/>
            <a:ext cx="2909086" cy="2436182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700" b="1" dirty="0">
                <a:latin typeface="Times New Roman"/>
                <a:ea typeface="Times New Roman"/>
                <a:cs typeface="Times New Roman"/>
                <a:sym typeface="Times New Roman"/>
              </a:rPr>
              <a:t>Пространственные представления</a:t>
            </a:r>
            <a:endParaRPr sz="1700" b="1"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8" name="Google Shape;118;p20"/>
          <p:cNvSpPr/>
          <p:nvPr/>
        </p:nvSpPr>
        <p:spPr>
          <a:xfrm>
            <a:off x="4798600" y="3225066"/>
            <a:ext cx="2797736" cy="2364173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200" b="1" dirty="0">
                <a:latin typeface="Times New Roman"/>
                <a:ea typeface="Times New Roman"/>
                <a:cs typeface="Times New Roman"/>
                <a:sym typeface="Times New Roman"/>
              </a:rPr>
              <a:t>Речь</a:t>
            </a:r>
            <a:endParaRPr sz="2200" b="1"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15212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dirty="0" smtClean="0"/>
              <a:t>Трудности соотнесения числа и количества</a:t>
            </a:r>
            <a:br>
              <a:rPr lang="ru-RU" sz="2700" b="1" dirty="0" smtClean="0"/>
            </a:br>
            <a:r>
              <a:rPr lang="ru-RU" sz="2700" b="1" dirty="0" smtClean="0"/>
              <a:t> (возможные упражнения):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 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endParaRPr lang="ru-RU" dirty="0"/>
          </a:p>
        </p:txBody>
      </p:sp>
      <p:pic>
        <p:nvPicPr>
          <p:cNvPr id="2050" name="Picture 2" descr="G:\нач школа\дефектолог\УЧИТЕЛЬ - ДЕФЕКТОЛОГ\КТП\22-23\программы на печать\1з задания\счет\Катя\число кол-во.png"/>
          <p:cNvPicPr>
            <a:picLocks noChangeAspect="1" noChangeArrowheads="1"/>
          </p:cNvPicPr>
          <p:nvPr/>
        </p:nvPicPr>
        <p:blipFill>
          <a:blip r:embed="rId2" cstate="print"/>
          <a:srcRect r="50000"/>
          <a:stretch>
            <a:fillRect/>
          </a:stretch>
        </p:blipFill>
        <p:spPr bwMode="auto">
          <a:xfrm>
            <a:off x="6012160" y="2420888"/>
            <a:ext cx="2902192" cy="4104456"/>
          </a:xfrm>
          <a:prstGeom prst="rect">
            <a:avLst/>
          </a:prstGeom>
          <a:noFill/>
        </p:spPr>
      </p:pic>
      <p:pic>
        <p:nvPicPr>
          <p:cNvPr id="6" name="Picture 3" descr="G:\нач школа\дефектолог\УЧИТЕЛЬ - ДЕФЕКТОЛОГ\КТП\22-23\программы на печать\1з задания\счет\Катя\umnaya-raskraska-schet-do-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420888"/>
            <a:ext cx="5600722" cy="3960440"/>
          </a:xfrm>
          <a:prstGeom prst="rect">
            <a:avLst/>
          </a:prstGeom>
          <a:noFill/>
        </p:spPr>
      </p:pic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323528" y="1533815"/>
            <a:ext cx="85689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  <a:hlinkClick r:id="rId4"/>
              </a:rPr>
              <a:t>https://www.razumeykin.ru/zadaniya/uprazhneniya/obuchenie-trenirovki-po-matematike/1-uroven/356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-  упражнение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Сосчитай предметы на картинках и подбери к ним соответствующие цифры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5854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G:\нач школа\дефектолог\УЧИТЕЛЬ - ДЕФЕКТОЛОГ\КТП\22-23\программы на печать\1з задания\счет\Катя\больше меньше.pn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/>
          <a:srcRect b="34410"/>
          <a:stretch/>
        </p:blipFill>
        <p:spPr bwMode="auto">
          <a:xfrm>
            <a:off x="1691680" y="1196752"/>
            <a:ext cx="5040560" cy="46753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144016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dirty="0" smtClean="0"/>
              <a:t>Трудности усвоения и автоматизации состава числа первого десятка и его использования при счете (возможные упражнения):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bright="-10000" contrast="40000"/>
          </a:blip>
          <a:srcRect l="4501" b="2640"/>
          <a:stretch>
            <a:fillRect/>
          </a:stretch>
        </p:blipFill>
        <p:spPr bwMode="auto">
          <a:xfrm>
            <a:off x="611560" y="2420888"/>
            <a:ext cx="7859216" cy="3483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G:\нач школа\дефектолог\УЧИТЕЛЬ - ДЕФЕКТОЛОГ\КТП\22-23\программы на печать\1з задания\счет\Катя\сост числа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404664"/>
            <a:ext cx="3768008" cy="5328592"/>
          </a:xfrm>
          <a:prstGeom prst="rect">
            <a:avLst/>
          </a:prstGeom>
          <a:noFill/>
        </p:spPr>
      </p:pic>
      <p:pic>
        <p:nvPicPr>
          <p:cNvPr id="5" name="Рисунок 4" descr="C:\Users\KitNV\Desktop\Янсонс\ОСНОВЫ МАТЕМАТИКИ_ Математика 3-4 года. Считалочка\03-1ISKEb5iGpE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04664"/>
            <a:ext cx="3816424" cy="5400600"/>
          </a:xfrm>
          <a:prstGeom prst="rect">
            <a:avLst/>
          </a:prstGeom>
          <a:noFill/>
          <a:ln>
            <a:noFill/>
          </a:ln>
        </p:spPr>
      </p:pic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323528" y="5782494"/>
            <a:ext cx="8568952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  <a:hlinkClick r:id="rId4"/>
              </a:rPr>
              <a:t>http://kid-mama.ru/chislovye-domiki/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- Игра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“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Числовые домики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”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Перетаскивайте цифры в пустые окошки так, чтобы в сумме на каждом этаже получилось указанное на крыше домика число.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31142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dirty="0" smtClean="0"/>
              <a:t>Трудности с незнанием таблицы </a:t>
            </a:r>
            <a:br>
              <a:rPr lang="ru-RU" sz="2700" b="1" dirty="0" smtClean="0"/>
            </a:br>
            <a:r>
              <a:rPr lang="ru-RU" sz="2700" b="1" dirty="0" smtClean="0"/>
              <a:t>(возможные упражнения):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Сорбонка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-карточка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как педагогический прием. 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Сорбонка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 является одним из технологических приемов. Она представляет собой карточку, где с одной стороны записывается вопрос, а с другой — ответ. </a:t>
            </a:r>
          </a:p>
          <a:p>
            <a:pPr algn="just"/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1800" dirty="0" smtClean="0">
                <a:latin typeface="Times New Roman" pitchFamily="18" charset="0"/>
                <a:cs typeface="Times New Roman" pitchFamily="18" charset="0"/>
                <a:hlinkClick r:id="rId2"/>
              </a:rPr>
              <a:t>https://www.igraemsa.ru/igry-dlja-detej/matematicheskie-igry/igra-slozhenie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- сложение</a:t>
            </a:r>
          </a:p>
          <a:p>
            <a:pPr algn="just"/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1800" dirty="0" smtClean="0">
                <a:latin typeface="Times New Roman" pitchFamily="18" charset="0"/>
                <a:cs typeface="Times New Roman" pitchFamily="18" charset="0"/>
                <a:hlinkClick r:id="rId3"/>
              </a:rPr>
              <a:t>http://kid-mama.ru/chisla-ot-0-do-10-trenazhery/slozhenie-v-predelax-ot-1-do-10-2/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- Сложение в пределах от 1 до 10 (может выполнять функцию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сорбонки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just"/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09540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/>
              <a:t>Трудности понимания значения числа «0»</a:t>
            </a:r>
            <a:br>
              <a:rPr lang="ru-RU" sz="2400" b="1" dirty="0" smtClean="0"/>
            </a:br>
            <a:r>
              <a:rPr lang="ru-RU" sz="2400" b="1" dirty="0" smtClean="0"/>
              <a:t> (возможные упражнения):</a:t>
            </a:r>
            <a:endParaRPr lang="ru-RU" sz="2400" b="1" dirty="0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 cstate="print">
            <a:lum bright="-10000" contrast="40000"/>
          </a:blip>
          <a:srcRect l="2625" t="15119" b="3720"/>
          <a:stretch>
            <a:fillRect/>
          </a:stretch>
        </p:blipFill>
        <p:spPr bwMode="auto">
          <a:xfrm>
            <a:off x="539552" y="2204864"/>
            <a:ext cx="8157592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73536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/>
              <a:t>Сложение и вычитание </a:t>
            </a:r>
            <a:endParaRPr lang="ru-RU" sz="2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328592"/>
          </a:xfrm>
        </p:spPr>
        <p:txBody>
          <a:bodyPr/>
          <a:lstStyle/>
          <a:p>
            <a:pPr>
              <a:buNone/>
            </a:pPr>
            <a:r>
              <a:rPr lang="ru-RU" sz="18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https://www.razumeykin.ru/zadaniya/uprazhneniya/obuchenie-matematika/1-uroven/1261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- сложение</a:t>
            </a:r>
          </a:p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800" u="sng" dirty="0" smtClean="0">
                <a:latin typeface="Times New Roman" pitchFamily="18" charset="0"/>
                <a:cs typeface="Times New Roman" pitchFamily="18" charset="0"/>
                <a:hlinkClick r:id="rId3"/>
              </a:rPr>
              <a:t>https://www.razumeykin.ru/zadaniya/uprazhneniya/obuchenie-matematika/1-uroven/1266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- вычитание</a:t>
            </a:r>
          </a:p>
          <a:p>
            <a:endParaRPr lang="ru-RU" dirty="0"/>
          </a:p>
        </p:txBody>
      </p:sp>
      <p:pic>
        <p:nvPicPr>
          <p:cNvPr id="4" name="Рисунок 3" descr="C:\Users\KitNV\Desktop\1з карантин\на почту\image033.jpg"/>
          <p:cNvPicPr/>
          <p:nvPr/>
        </p:nvPicPr>
        <p:blipFill rotWithShape="1">
          <a:blip r:embed="rId4" cstate="print">
            <a:lum bright="-1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9" t="2331" r="1455" b="7407"/>
          <a:stretch/>
        </p:blipFill>
        <p:spPr bwMode="auto">
          <a:xfrm>
            <a:off x="1907704" y="1916832"/>
            <a:ext cx="4320980" cy="332345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224136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/>
              <a:t>Трудности соотнесения знаков «+» и «-» с выражениями: прибавить, сложить, отнять, вычесть и т.д. </a:t>
            </a:r>
            <a:br>
              <a:rPr lang="ru-RU" sz="2400" b="1" dirty="0" smtClean="0"/>
            </a:br>
            <a:r>
              <a:rPr lang="ru-RU" sz="2400" b="1" dirty="0" smtClean="0"/>
              <a:t>(возможные упражнения):</a:t>
            </a:r>
            <a:endParaRPr lang="ru-RU" sz="2400" b="1" dirty="0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 cstate="print">
            <a:lum bright="-10000" contrast="40000"/>
          </a:blip>
          <a:srcRect l="1561" t="11874" b="45191"/>
          <a:stretch>
            <a:fillRect/>
          </a:stretch>
        </p:blipFill>
        <p:spPr bwMode="auto">
          <a:xfrm>
            <a:off x="755576" y="1844824"/>
            <a:ext cx="7848872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908720"/>
            <a:ext cx="7344816" cy="5189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207240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https://bibusha.ru/podberi-matematicheskoe-vyrazhenie-k-risunku-onlajn-trenazher-1-klass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-Подбери математическое выражение к рисунку -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Онлайн-тренажер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1 класс </a:t>
            </a:r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sz="1800" u="sng" dirty="0" smtClean="0">
                <a:latin typeface="Times New Roman" pitchFamily="18" charset="0"/>
                <a:cs typeface="Times New Roman" pitchFamily="18" charset="0"/>
                <a:hlinkClick r:id="rId3"/>
              </a:rPr>
              <a:t>https://www.razumeykin.ru/zadaniya/uprazhneniya/obuchenie-trenirovki-po-matematike/1-uroven/374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296144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/>
              <a:t>Трудности соотнесения знаков «+» и «-» с «направлением» при выполнении вычислений </a:t>
            </a:r>
            <a:br>
              <a:rPr lang="ru-RU" sz="2400" b="1" dirty="0" smtClean="0"/>
            </a:br>
            <a:r>
              <a:rPr lang="ru-RU" sz="2400" b="1" dirty="0" smtClean="0"/>
              <a:t> (возможные упражнения):</a:t>
            </a:r>
            <a:endParaRPr lang="ru-RU" sz="2400" dirty="0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 cstate="print">
            <a:lum bright="-10000" contrast="40000"/>
          </a:blip>
          <a:srcRect l="2000" t="66016" b="2015"/>
          <a:stretch>
            <a:fillRect/>
          </a:stretch>
        </p:blipFill>
        <p:spPr bwMode="auto">
          <a:xfrm>
            <a:off x="683568" y="1844824"/>
            <a:ext cx="7560840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KitNV\Downloads\20201022131009_lenta_cifr_0-10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5517232"/>
            <a:ext cx="7200900" cy="1141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400" dirty="0" smtClean="0"/>
              <a:t>понятие «больше - меньше» как основа разностного сравнения (на сколь больше (меньше ) (возможные упражнения):</a:t>
            </a:r>
            <a:endParaRPr lang="ru-RU" sz="2400" dirty="0"/>
          </a:p>
        </p:txBody>
      </p:sp>
      <p:pic>
        <p:nvPicPr>
          <p:cNvPr id="4" name="Содержимое 3" descr="C:\Users\KitNV\Desktop\Янсонс\ОСНОВЫ МАТЕМАТИКИ_ Математика 3-4 года. Считалочка\08-ZGlb18N-3FI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988840"/>
            <a:ext cx="6264696" cy="3312368"/>
          </a:xfrm>
          <a:prstGeom prst="rect">
            <a:avLst/>
          </a:prstGeom>
          <a:noFill/>
          <a:ln>
            <a:noFill/>
          </a:ln>
        </p:spPr>
      </p:pic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251520" y="5621398"/>
            <a:ext cx="8568952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  <a:hlinkClick r:id="rId3"/>
              </a:rPr>
              <a:t>https://www.razumeykin.ru/zadaniya/uprazhneniya/obuchenie-trenirovki-po-matematike/1-uroven/364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-  упражнение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Сравни количество предметов на картинках и подбери к каждой паре соответствующий знак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сность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Ясность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1090</TotalTime>
  <Words>292</Words>
  <Application>Microsoft Office PowerPoint</Application>
  <PresentationFormat>Экран (4:3)</PresentationFormat>
  <Paragraphs>61</Paragraphs>
  <Slides>16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Ясность</vt:lpstr>
      <vt:lpstr>Коррекция и развитие вычислительных навыков  у обучающихся с ЗПР вариант 7.2. как основы формирования математической грамотности</vt:lpstr>
      <vt:lpstr>Презентация PowerPoint</vt:lpstr>
      <vt:lpstr>Презентация PowerPoint</vt:lpstr>
      <vt:lpstr>Два главных аспекта в коррекции дискалькулии</vt:lpstr>
      <vt:lpstr>Трудности соотнесения числа и количества  (возможные упражнения): </vt:lpstr>
      <vt:lpstr>Презентация PowerPoint</vt:lpstr>
      <vt:lpstr>Трудности усвоения и автоматизации состава числа первого десятка и его использования при счете (возможные упражнения): </vt:lpstr>
      <vt:lpstr>Презентация PowerPoint</vt:lpstr>
      <vt:lpstr>Трудности с незнанием таблицы  (возможные упражнения): </vt:lpstr>
      <vt:lpstr>Трудности понимания значения числа «0»  (возможные упражнения):</vt:lpstr>
      <vt:lpstr>Сложение и вычитание </vt:lpstr>
      <vt:lpstr>Трудности соотнесения знаков «+» и «-» с выражениями: прибавить, сложить, отнять, вычесть и т.д.  (возможные упражнения):</vt:lpstr>
      <vt:lpstr>Презентация PowerPoint</vt:lpstr>
      <vt:lpstr>Презентация PowerPoint</vt:lpstr>
      <vt:lpstr>Трудности соотнесения знаков «+» и «-» с «направлением» при выполнении вычислений   (возможные упражнения):</vt:lpstr>
      <vt:lpstr>понятие «больше - меньше» как основа разностного сравнения (на сколь больше (меньше ) (возможные упражнения):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Кит Н. В.</dc:creator>
  <cp:lastModifiedBy>Кит Н. В.</cp:lastModifiedBy>
  <cp:revision>61</cp:revision>
  <dcterms:created xsi:type="dcterms:W3CDTF">2023-02-03T02:08:52Z</dcterms:created>
  <dcterms:modified xsi:type="dcterms:W3CDTF">2023-02-17T03:27:23Z</dcterms:modified>
</cp:coreProperties>
</file>