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84" r:id="rId1"/>
  </p:sldMasterIdLst>
  <p:notesMasterIdLst>
    <p:notesMasterId r:id="rId21"/>
  </p:notesMasterIdLst>
  <p:sldIdLst>
    <p:sldId id="278" r:id="rId2"/>
    <p:sldId id="273" r:id="rId3"/>
    <p:sldId id="256" r:id="rId4"/>
    <p:sldId id="258" r:id="rId5"/>
    <p:sldId id="268" r:id="rId6"/>
    <p:sldId id="276" r:id="rId7"/>
    <p:sldId id="266" r:id="rId8"/>
    <p:sldId id="259" r:id="rId9"/>
    <p:sldId id="269" r:id="rId10"/>
    <p:sldId id="260" r:id="rId11"/>
    <p:sldId id="263" r:id="rId12"/>
    <p:sldId id="270" r:id="rId13"/>
    <p:sldId id="264" r:id="rId14"/>
    <p:sldId id="262" r:id="rId15"/>
    <p:sldId id="271" r:id="rId16"/>
    <p:sldId id="265" r:id="rId17"/>
    <p:sldId id="272" r:id="rId18"/>
    <p:sldId id="274" r:id="rId19"/>
    <p:sldId id="27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2036" autoAdjust="0"/>
  </p:normalViewPr>
  <p:slideViewPr>
    <p:cSldViewPr>
      <p:cViewPr varScale="1">
        <p:scale>
          <a:sx n="101" d="100"/>
          <a:sy n="101" d="100"/>
        </p:scale>
        <p:origin x="-111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623EB-8E25-4A8F-AC8C-F78989F54314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F9DF1F-6900-462A-9C40-AA88E7BB91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615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9DF1F-6900-462A-9C40-AA88E7BB910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9DF1F-6900-462A-9C40-AA88E7BB910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9DF1F-6900-462A-9C40-AA88E7BB910A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9DF1F-6900-462A-9C40-AA88E7BB910A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9DF1F-6900-462A-9C40-AA88E7BB910A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E577D-6FBE-4EEC-821A-F3C1FC1A2E11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74884-5046-4237-97AD-FE7D66F5C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ДВА ВЕЛИКАНА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857232"/>
            <a:ext cx="4038600" cy="5857916"/>
          </a:xfrm>
        </p:spPr>
        <p:txBody>
          <a:bodyPr>
            <a:normAutofit fontScale="32500" lnSpcReduction="20000"/>
          </a:bodyPr>
          <a:lstStyle/>
          <a:p>
            <a:endParaRPr lang="ru-RU" dirty="0" smtClean="0"/>
          </a:p>
          <a:p>
            <a:r>
              <a:rPr lang="ru-RU" sz="4300" b="1" dirty="0" smtClean="0"/>
              <a:t>В шапке золота литого</a:t>
            </a:r>
          </a:p>
          <a:p>
            <a:r>
              <a:rPr lang="ru-RU" sz="4300" b="1" dirty="0" smtClean="0"/>
              <a:t>Старый русский великан</a:t>
            </a:r>
          </a:p>
          <a:p>
            <a:r>
              <a:rPr lang="ru-RU" sz="4300" b="1" dirty="0" smtClean="0"/>
              <a:t>Поджидал к себе другого</a:t>
            </a:r>
          </a:p>
          <a:p>
            <a:r>
              <a:rPr lang="ru-RU" sz="4300" b="1" dirty="0" smtClean="0"/>
              <a:t>Из далеких чуждых стран.</a:t>
            </a:r>
          </a:p>
          <a:p>
            <a:endParaRPr lang="ru-RU" sz="4300" b="1" dirty="0" smtClean="0"/>
          </a:p>
          <a:p>
            <a:r>
              <a:rPr lang="ru-RU" sz="4300" b="1" dirty="0" smtClean="0"/>
              <a:t>За горами, за долами</a:t>
            </a:r>
          </a:p>
          <a:p>
            <a:r>
              <a:rPr lang="ru-RU" sz="4300" b="1" dirty="0" smtClean="0"/>
              <a:t>Уж гремел об нем рассказ,</a:t>
            </a:r>
          </a:p>
          <a:p>
            <a:r>
              <a:rPr lang="ru-RU" sz="4300" b="1" dirty="0" smtClean="0"/>
              <a:t>И померяться главами</a:t>
            </a:r>
          </a:p>
          <a:p>
            <a:r>
              <a:rPr lang="ru-RU" sz="4300" b="1" dirty="0" smtClean="0"/>
              <a:t>Захотелось им хоть раз.</a:t>
            </a:r>
          </a:p>
          <a:p>
            <a:endParaRPr lang="ru-RU" sz="4300" b="1" dirty="0" smtClean="0"/>
          </a:p>
          <a:p>
            <a:r>
              <a:rPr lang="ru-RU" sz="4300" b="1" dirty="0" smtClean="0"/>
              <a:t>И пришел с грозой военной</a:t>
            </a:r>
          </a:p>
          <a:p>
            <a:r>
              <a:rPr lang="ru-RU" sz="4300" b="1" dirty="0" smtClean="0"/>
              <a:t>Трехнедельный удалец,—</a:t>
            </a:r>
          </a:p>
          <a:p>
            <a:r>
              <a:rPr lang="ru-RU" sz="4300" b="1" dirty="0" smtClean="0"/>
              <a:t>И рукою дерзновенной</a:t>
            </a:r>
          </a:p>
          <a:p>
            <a:r>
              <a:rPr lang="ru-RU" sz="4300" b="1" dirty="0" smtClean="0"/>
              <a:t>Хвать за вражеский венец.</a:t>
            </a:r>
          </a:p>
          <a:p>
            <a:endParaRPr lang="ru-RU" sz="4300" b="1" dirty="0" smtClean="0"/>
          </a:p>
          <a:p>
            <a:r>
              <a:rPr lang="ru-RU" sz="4300" b="1" dirty="0" smtClean="0"/>
              <a:t>Но улыбкой роковою</a:t>
            </a:r>
          </a:p>
          <a:p>
            <a:r>
              <a:rPr lang="ru-RU" sz="4300" b="1" dirty="0" smtClean="0"/>
              <a:t>Русский витязь отвечал:</a:t>
            </a:r>
          </a:p>
          <a:p>
            <a:r>
              <a:rPr lang="ru-RU" sz="4300" b="1" dirty="0" smtClean="0"/>
              <a:t>Посмотрел — тряхнул главою.</a:t>
            </a:r>
          </a:p>
          <a:p>
            <a:r>
              <a:rPr lang="ru-RU" sz="4300" b="1" dirty="0" smtClean="0"/>
              <a:t>Ахнул дерзкий — и упал!</a:t>
            </a:r>
          </a:p>
          <a:p>
            <a:endParaRPr lang="ru-RU" sz="4300" b="1" dirty="0" smtClean="0"/>
          </a:p>
          <a:p>
            <a:r>
              <a:rPr lang="ru-RU" sz="4300" b="1" dirty="0" smtClean="0"/>
              <a:t>Но упал он в дальнем море</a:t>
            </a:r>
          </a:p>
          <a:p>
            <a:r>
              <a:rPr lang="ru-RU" sz="4300" b="1" dirty="0" smtClean="0"/>
              <a:t>На неведомый гранит,</a:t>
            </a:r>
          </a:p>
          <a:p>
            <a:r>
              <a:rPr lang="ru-RU" sz="4300" b="1" dirty="0" smtClean="0"/>
              <a:t>Там, где буря на просторе</a:t>
            </a:r>
          </a:p>
          <a:p>
            <a:r>
              <a:rPr lang="ru-RU" sz="4300" b="1" dirty="0" smtClean="0"/>
              <a:t>Над пучиною шумит.</a:t>
            </a:r>
          </a:p>
          <a:p>
            <a:endParaRPr lang="ru-RU" sz="4300" dirty="0" smtClean="0"/>
          </a:p>
          <a:p>
            <a:endParaRPr lang="ru-RU" sz="43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32500" lnSpcReduction="20000"/>
          </a:bodyPr>
          <a:lstStyle/>
          <a:p>
            <a:r>
              <a:rPr lang="ru-RU" sz="5500" dirty="0" smtClean="0"/>
              <a:t>Ответить на вопросы.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7400" dirty="0" smtClean="0"/>
              <a:t> Кто герой стихотворения?</a:t>
            </a:r>
          </a:p>
          <a:p>
            <a:r>
              <a:rPr lang="ru-RU" sz="7400" dirty="0" smtClean="0"/>
              <a:t>О чем идет в стихотворении речь?</a:t>
            </a:r>
          </a:p>
          <a:p>
            <a:r>
              <a:rPr lang="ru-RU" sz="7400" dirty="0" smtClean="0"/>
              <a:t>На сколько частей можно его разделить?</a:t>
            </a:r>
            <a:endParaRPr lang="ru-RU" sz="7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75" y="928670"/>
            <a:ext cx="9116525" cy="592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100010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Кто к нам с мечом придет- тот от меча и погибнет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        </a:t>
            </a:r>
            <a:r>
              <a:rPr lang="ru-RU" dirty="0" smtClean="0">
                <a:solidFill>
                  <a:srgbClr val="FFFF00"/>
                </a:solidFill>
              </a:rPr>
              <a:t>Интегрированный урок </a:t>
            </a:r>
          </a:p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                   литература и история</a:t>
            </a:r>
          </a:p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9класс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-1"/>
            <a:ext cx="3571932" cy="2651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0"/>
            <a:ext cx="3214678" cy="397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80697"/>
            <a:ext cx="4000528" cy="2877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746" y="3818294"/>
            <a:ext cx="4929254" cy="3039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86116" y="2714620"/>
            <a:ext cx="5857884" cy="1071570"/>
          </a:xfrm>
        </p:spPr>
        <p:txBody>
          <a:bodyPr>
            <a:normAutofit fontScale="62500" lnSpcReduction="20000"/>
          </a:bodyPr>
          <a:lstStyle/>
          <a:p>
            <a:pPr marL="25400" marR="241300" algn="just">
              <a:spcAft>
                <a:spcPts val="0"/>
              </a:spcAft>
            </a:pPr>
            <a:r>
              <a:rPr lang="ru-RU" sz="5100" dirty="0" smtClean="0">
                <a:solidFill>
                  <a:srgbClr val="FF0000"/>
                </a:solidFill>
                <a:latin typeface="Trebuchet MS"/>
                <a:ea typeface="Times New Roman"/>
                <a:cs typeface="Trebuchet MS"/>
              </a:rPr>
              <a:t>В шапке золота литого</a:t>
            </a:r>
          </a:p>
          <a:p>
            <a:pPr marL="25400" marR="241300" algn="just">
              <a:spcAft>
                <a:spcPts val="0"/>
              </a:spcAft>
            </a:pPr>
            <a:r>
              <a:rPr lang="ru-RU" sz="5100" dirty="0" smtClean="0">
                <a:solidFill>
                  <a:srgbClr val="FF0000"/>
                </a:solidFill>
                <a:latin typeface="Trebuchet MS"/>
                <a:ea typeface="Times New Roman"/>
                <a:cs typeface="Trebuchet MS"/>
              </a:rPr>
              <a:t>Старый русский великан </a:t>
            </a:r>
          </a:p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28992" y="571480"/>
            <a:ext cx="1643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Велика́ны</a:t>
            </a:r>
            <a:r>
              <a:rPr lang="ru-RU" dirty="0" smtClean="0"/>
              <a:t> —  существа огромных размеров.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14" y="142852"/>
            <a:ext cx="6495137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85720" y="3714752"/>
            <a:ext cx="57864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 smtClean="0"/>
              <a:t>Аустерлицкое</a:t>
            </a:r>
            <a:r>
              <a:rPr lang="ru-RU" sz="2800" b="1" i="1" dirty="0" smtClean="0"/>
              <a:t> сражение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62630" y="3244334"/>
            <a:ext cx="10187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который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2790825"/>
            <a:ext cx="285750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71472" y="4857760"/>
            <a:ext cx="47149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srgbClr val="C00000"/>
                </a:solidFill>
              </a:rPr>
              <a:t>Поджидал к себе другого</a:t>
            </a:r>
          </a:p>
          <a:p>
            <a:pPr lvl="0"/>
            <a:r>
              <a:rPr lang="ru-RU" sz="2800" b="1" dirty="0" smtClean="0">
                <a:solidFill>
                  <a:srgbClr val="C00000"/>
                </a:solidFill>
              </a:rPr>
              <a:t>Из далеких чуждых стран</a:t>
            </a:r>
          </a:p>
          <a:p>
            <a:pPr lvl="0"/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15140" y="2428868"/>
            <a:ext cx="24288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Французская армия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02" y="0"/>
          <a:ext cx="8643998" cy="6589114"/>
        </p:xfrm>
        <a:graphic>
          <a:graphicData uri="http://schemas.openxmlformats.org/drawingml/2006/table">
            <a:tbl>
              <a:tblPr/>
              <a:tblGrid>
                <a:gridCol w="38576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863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r>
                        <a:rPr lang="ru-RU" sz="900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900" baseline="0" dirty="0" smtClean="0">
                          <a:latin typeface="Calibri"/>
                          <a:ea typeface="Calibri"/>
                          <a:cs typeface="Times New Roman"/>
                        </a:rPr>
                        <a:t>                                          </a:t>
                      </a: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Михаил 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Лермонтов</a:t>
                      </a:r>
                      <a:endParaRPr lang="ru-RU" sz="900" b="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Arial"/>
                          <a:ea typeface="Times New Roman"/>
                          <a:cs typeface="Times New Roman"/>
                        </a:rPr>
                        <a:t>ДВА </a:t>
                      </a:r>
                      <a:r>
                        <a:rPr lang="ru-RU" sz="1000" b="1" dirty="0">
                          <a:latin typeface="Arial"/>
                          <a:ea typeface="Times New Roman"/>
                          <a:cs typeface="Times New Roman"/>
                        </a:rPr>
                        <a:t>ВЕЛИКАНА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47826">
                <a:tc>
                  <a:txBody>
                    <a:bodyPr/>
                    <a:lstStyle/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В шапке золота литого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(метафора)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Старый русский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великан ( эпитет)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 Поджидал </a:t>
                      </a: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к себе 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другого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Из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далеких чуждых стран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. (эпитет)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rebuchet MS"/>
                          <a:ea typeface="Calibri"/>
                          <a:cs typeface="Times New Roman"/>
                        </a:rPr>
                        <a:t>(Какие средства</a:t>
                      </a:r>
                      <a:r>
                        <a:rPr lang="ru-RU" sz="1100" baseline="0" dirty="0" smtClean="0">
                          <a:latin typeface="Trebuchet MS"/>
                          <a:ea typeface="Calibri"/>
                          <a:cs typeface="Times New Roman"/>
                        </a:rPr>
                        <a:t> художественной выразительности здесь есть?)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1.Территория России была обширной .В её  состав вошли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Грузия (1801-1804 гг.)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,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Финляндия (1809 г.)</a:t>
                      </a:r>
                    </a:p>
                    <a:p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2.Борьба с наполеоновской Францией. 1805 –образование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антинаполеоновской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коалиции. Она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была разбита, т.к. действия были не согласованы. 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Александр   понимал, что рано или поздно столкновение с Наполеоном должно произойти.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3.Великая Армия состояла из французов примерно наполовину. Остальные национальности поставляли страны, включенные Наполеоном в состав Французской империи, или же страны-сателлиты. </a:t>
                      </a:r>
                    </a:p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39579">
                <a:tc>
                  <a:txBody>
                    <a:bodyPr/>
                    <a:lstStyle/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За горами, за долами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Уж гремел об нем рассказ,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И померяться главами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300"/>
                        </a:spcAft>
                      </a:pP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Захотелось </a:t>
                      </a: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им хоть раз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5400" algn="just">
                        <a:spcAft>
                          <a:spcPts val="300"/>
                        </a:spcAft>
                      </a:pP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03270">
                <a:tc>
                  <a:txBody>
                    <a:bodyPr/>
                    <a:lstStyle/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И пришел с грозой военной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Трехнедельный удалец,—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И рукою дерзновенной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Хвать за вражеский венец.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74823">
                <a:tc>
                  <a:txBody>
                    <a:bodyPr/>
                    <a:lstStyle/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rebuchet MS"/>
                          <a:ea typeface="Times New Roman"/>
                          <a:cs typeface="Trebuchet MS"/>
                        </a:rPr>
                        <a:t>Но улыбкой роковою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rebuchet MS"/>
                          <a:ea typeface="Times New Roman"/>
                          <a:cs typeface="Trebuchet MS"/>
                        </a:rPr>
                        <a:t>Русский витязь отвечал: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rebuchet MS"/>
                          <a:ea typeface="Times New Roman"/>
                          <a:cs typeface="Trebuchet MS"/>
                        </a:rPr>
                        <a:t>Посмотрел — тряхнул главою.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Trebuchet MS"/>
                          <a:ea typeface="Times New Roman"/>
                          <a:cs typeface="Trebuchet MS"/>
                        </a:rPr>
                        <a:t>Ахнул дерзкий — и упал!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42616">
                <a:tc>
                  <a:txBody>
                    <a:bodyPr/>
                    <a:lstStyle/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Но упал он в дальнем море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На неведомый гранит,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Там, где буря на просторе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Над пучиною шумит.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-214346" y="-2286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Наполеоновская Империя, 1811: Франция показана тёмно -синим, зависимые государства </a:t>
            </a:r>
            <a:r>
              <a:rPr lang="ru-RU" sz="2400" b="1" dirty="0" smtClean="0">
                <a:ea typeface="Calibri" pitchFamily="34" charset="0"/>
                <a:cs typeface="Times New Roman" pitchFamily="18" charset="0"/>
              </a:rPr>
              <a:t>—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светло-синим</a:t>
            </a:r>
            <a:r>
              <a:rPr lang="ru-RU" sz="2400" b="1" dirty="0" smtClean="0">
                <a:latin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</a:rPr>
            </a:b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643050"/>
            <a:ext cx="5429288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643306" cy="135729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Император Французской империи Наполеон Бонапарт </a:t>
            </a:r>
            <a:endParaRPr lang="ru-RU" sz="2000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142852"/>
            <a:ext cx="5348254" cy="621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0" y="2643182"/>
            <a:ext cx="3643306" cy="894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algn="just">
              <a:lnSpc>
                <a:spcPts val="151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За горами, за долами</a:t>
            </a:r>
          </a:p>
          <a:p>
            <a:pPr marL="25400" algn="just">
              <a:lnSpc>
                <a:spcPts val="1510"/>
              </a:lnSpc>
              <a:spcAft>
                <a:spcPts val="0"/>
              </a:spcAft>
            </a:pPr>
            <a:endParaRPr lang="ru-RU" sz="2000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25400" algn="just">
              <a:lnSpc>
                <a:spcPts val="151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 Уж гремел об нем рассказ, </a:t>
            </a:r>
            <a:endParaRPr lang="ru-RU" sz="2000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25400" algn="just">
              <a:lnSpc>
                <a:spcPts val="1510"/>
              </a:lnSpc>
              <a:spcAft>
                <a:spcPts val="0"/>
              </a:spcAft>
            </a:pP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3512"/>
            <a:ext cx="3857620" cy="78581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Российский император Александр </a:t>
            </a:r>
            <a:r>
              <a:rPr lang="en-US" sz="2000" dirty="0" smtClean="0"/>
              <a:t>I</a:t>
            </a:r>
            <a:endParaRPr lang="ru-RU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857620" cy="5050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357686" y="714357"/>
            <a:ext cx="3929090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algn="just">
              <a:lnSpc>
                <a:spcPts val="151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И померяться главами</a:t>
            </a:r>
            <a:endParaRPr lang="ru-RU" sz="24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25400" algn="just">
              <a:spcAft>
                <a:spcPts val="3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Захотелось им хоть раз.</a:t>
            </a:r>
          </a:p>
          <a:p>
            <a:pPr marL="25400" algn="just">
              <a:spcAft>
                <a:spcPts val="300"/>
              </a:spcAft>
            </a:pPr>
            <a:endParaRPr lang="ru-RU" sz="1200" dirty="0" smtClean="0">
              <a:latin typeface="Trebuchet MS"/>
              <a:ea typeface="Calibri"/>
              <a:cs typeface="Times New Roman"/>
            </a:endParaRPr>
          </a:p>
          <a:p>
            <a:pPr marL="25400" algn="just">
              <a:spcAft>
                <a:spcPts val="300"/>
              </a:spcAft>
            </a:pPr>
            <a:endParaRPr lang="ru-RU" sz="1200" dirty="0" smtClean="0">
              <a:latin typeface="Trebuchet MS"/>
              <a:ea typeface="Calibri"/>
              <a:cs typeface="Times New Roman"/>
            </a:endParaRPr>
          </a:p>
          <a:p>
            <a:pPr marL="25400" algn="just">
              <a:spcAft>
                <a:spcPts val="300"/>
              </a:spcAft>
            </a:pPr>
            <a:endParaRPr lang="ru-RU" sz="1200" dirty="0" smtClean="0">
              <a:latin typeface="Trebuchet MS"/>
              <a:ea typeface="Calibri"/>
              <a:cs typeface="Times New Roman"/>
            </a:endParaRPr>
          </a:p>
          <a:p>
            <a:pPr marL="25400" algn="just">
              <a:spcAft>
                <a:spcPts val="300"/>
              </a:spcAft>
            </a:pPr>
            <a:endParaRPr lang="ru-RU" sz="1200" dirty="0" smtClean="0">
              <a:latin typeface="Trebuchet MS"/>
              <a:ea typeface="Calibri"/>
              <a:cs typeface="Times New Roman"/>
            </a:endParaRPr>
          </a:p>
          <a:p>
            <a:pPr marL="25400" algn="just">
              <a:spcAft>
                <a:spcPts val="300"/>
              </a:spcAft>
            </a:pPr>
            <a:endParaRPr lang="ru-RU" sz="1200" dirty="0" smtClean="0">
              <a:latin typeface="Trebuchet MS"/>
              <a:ea typeface="Calibri"/>
              <a:cs typeface="Times New Roman"/>
            </a:endParaRPr>
          </a:p>
          <a:p>
            <a:pPr marL="25400" algn="just">
              <a:spcAft>
                <a:spcPts val="300"/>
              </a:spcAft>
            </a:pPr>
            <a:endParaRPr lang="ru-RU" sz="1200" dirty="0" smtClean="0">
              <a:latin typeface="Trebuchet MS"/>
              <a:ea typeface="Calibri"/>
              <a:cs typeface="Times New Roman"/>
            </a:endParaRPr>
          </a:p>
          <a:p>
            <a:pPr marL="25400" algn="just">
              <a:spcAft>
                <a:spcPts val="300"/>
              </a:spcAft>
            </a:pPr>
            <a:endParaRPr lang="ru-RU" sz="1200" dirty="0" smtClean="0">
              <a:latin typeface="Trebuchet MS"/>
              <a:ea typeface="Calibri"/>
              <a:cs typeface="Times New Roman"/>
            </a:endParaRPr>
          </a:p>
          <a:p>
            <a:pPr marL="25400" algn="just">
              <a:spcAft>
                <a:spcPts val="300"/>
              </a:spcAft>
            </a:pPr>
            <a:r>
              <a:rPr lang="ru-RU" sz="2400" dirty="0" smtClean="0">
                <a:latin typeface="Trebuchet MS"/>
                <a:ea typeface="Calibri"/>
                <a:cs typeface="Times New Roman"/>
              </a:rPr>
              <a:t>Русская армия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16386" name="Picture 2" descr="C:\Documents and Settings\Владелец\Рабочий стол\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2152" y="3571876"/>
            <a:ext cx="5401848" cy="3286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142852"/>
          <a:ext cx="8786874" cy="6587536"/>
        </p:xfrm>
        <a:graphic>
          <a:graphicData uri="http://schemas.openxmlformats.org/drawingml/2006/table">
            <a:tbl>
              <a:tblPr/>
              <a:tblGrid>
                <a:gridCol w="38448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420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12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r>
                        <a:rPr lang="ru-RU" sz="1100" dirty="0" smtClean="0"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100" baseline="0" dirty="0" smtClean="0">
                          <a:latin typeface="+mn-lt"/>
                          <a:ea typeface="Calibri"/>
                          <a:cs typeface="Times New Roman"/>
                        </a:rPr>
                        <a:t>                                </a:t>
                      </a:r>
                      <a:r>
                        <a:rPr lang="ru-RU" sz="11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Михаил Лермонтов</a:t>
                      </a:r>
                      <a:endParaRPr lang="ru-RU" sz="1100" b="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latin typeface="Arial"/>
                          <a:ea typeface="Times New Roman"/>
                          <a:cs typeface="Times New Roman"/>
                        </a:rPr>
                        <a:t>ДВА ВЕЛИКАНА</a:t>
                      </a:r>
                      <a:endParaRPr lang="ru-RU" sz="11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55919">
                <a:tc>
                  <a:txBody>
                    <a:bodyPr/>
                    <a:lstStyle/>
                    <a:p>
                      <a:pPr marL="25400" marR="24130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В шапке золота литого (метафора)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900" u="sng" dirty="0" smtClean="0">
                        <a:latin typeface="Trebuchet MS"/>
                        <a:ea typeface="Times New Roman"/>
                        <a:cs typeface="Trebuchet MS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800" u="sng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Старый русский великан( эпитет)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800" u="sng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Поджидал </a:t>
                      </a: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к себе другого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8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Из далеких чуждых стран. </a:t>
                      </a: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(эпитет)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1.Территория России была обширной В её  состав входили: Прибалтика, Правобережная Украина, Белоруссия, часть Польши, Бессарабия, Северный Кавказ,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присоединилась Грузия (1801-1804 гг.). В результате многочисленных войн со Швецией, Ираном и Турцией в состав России вошла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Финляндия (1809 г.)</a:t>
                      </a:r>
                    </a:p>
                    <a:p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2.борьба с наполеоновской Францией. В начале 19 века во внешней политике России можно выделить 2 основных направления: А) ближневосточное. Б) европейское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3.Великая Армия, вторгшаяся в Россию, состояла из французов примерно наполовину. Остальные национальности поставляли страны, включенные Наполеоном в состав Французской империи, или же страны-сателлиты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21653">
                <a:tc>
                  <a:txBody>
                    <a:bodyPr/>
                    <a:lstStyle/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i="1" u="sng" dirty="0">
                          <a:latin typeface="Trebuchet MS"/>
                          <a:ea typeface="Times New Roman"/>
                          <a:cs typeface="Trebuchet MS"/>
                        </a:rPr>
                        <a:t>За горами, за долами</a:t>
                      </a:r>
                      <a:endParaRPr lang="ru-RU" sz="900" i="1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 Уж </a:t>
                      </a:r>
                      <a:r>
                        <a:rPr lang="ru-RU" sz="1100" i="1" u="sng" dirty="0">
                          <a:latin typeface="Trebuchet MS"/>
                          <a:ea typeface="Times New Roman"/>
                          <a:cs typeface="Trebuchet MS"/>
                        </a:rPr>
                        <a:t>гремел</a:t>
                      </a: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 об нем рассказ, </a:t>
                      </a: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(аллитерация)</a:t>
                      </a: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И померяться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главами (метафора)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300"/>
                        </a:spcAft>
                      </a:pP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Захотелось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 им хоть раз.</a:t>
                      </a:r>
                    </a:p>
                    <a:p>
                      <a:pPr marL="254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rebuchet MS"/>
                          <a:ea typeface="Times New Roman"/>
                          <a:cs typeface="Trebuchet MS"/>
                        </a:rPr>
                        <a:t>Какой</a:t>
                      </a:r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rebuchet MS"/>
                          <a:ea typeface="Times New Roman"/>
                          <a:cs typeface="Trebuchet MS"/>
                        </a:rPr>
                        <a:t>прием усиления выразительности художественной речи использован в стихотворении? </a:t>
                      </a:r>
                      <a:r>
                        <a:rPr lang="ru-RU" sz="900" dirty="0" smtClean="0">
                          <a:latin typeface="+mn-lt"/>
                          <a:ea typeface="Calibri"/>
                          <a:cs typeface="Times New Roman"/>
                        </a:rPr>
                        <a:t>И почему?</a:t>
                      </a:r>
                    </a:p>
                    <a:p>
                      <a:pPr marL="25400" algn="just">
                        <a:spcAft>
                          <a:spcPts val="300"/>
                        </a:spcAft>
                      </a:pPr>
                      <a:endParaRPr lang="ru-RU" sz="900" kern="1200" dirty="0" smtClean="0">
                        <a:solidFill>
                          <a:schemeClr val="tx1"/>
                        </a:solidFill>
                        <a:latin typeface="Trebuchet MS"/>
                        <a:ea typeface="Times New Roman"/>
                        <a:cs typeface="Trebuchet MS"/>
                      </a:endParaRPr>
                    </a:p>
                    <a:p>
                      <a:pPr marL="254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rebuchet MS"/>
                          <a:ea typeface="Calibri"/>
                          <a:cs typeface="Times New Roman"/>
                        </a:rPr>
                        <a:t>(Какие средства</a:t>
                      </a:r>
                      <a:r>
                        <a:rPr lang="ru-RU" sz="900" baseline="0" dirty="0" smtClean="0">
                          <a:latin typeface="Trebuchet MS"/>
                          <a:ea typeface="Calibri"/>
                          <a:cs typeface="Times New Roman"/>
                        </a:rPr>
                        <a:t> художественной выразительности здесь есть?)</a:t>
                      </a:r>
                      <a:endParaRPr lang="ru-RU" sz="8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300"/>
                        </a:spcAft>
                      </a:pP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-228600" algn="l" defTabSz="914400" rtl="0" eaLnBrk="1" latinLnBrk="0" hangingPunct="1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Значительная часть Европы была оккупирована французскими войсками. Французская империя достигла наибольших размеров, и, вместе с вассальными и союзными государствами, включала в себя почти всю Западную Европу.</a:t>
                      </a:r>
                    </a:p>
                    <a:p>
                      <a:pPr marL="0" marR="12700" indent="-228600" algn="l" defTabSz="914400" rtl="0" eaLnBrk="1" latinLnBrk="0" hangingPunct="1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Англия, Россия, Пруссия, Австрия образовали коалицию против Наполеона, которая распалась после разгрома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Прусси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и Австрии. Россия осталась единственной великой державой на континенте Европы, стоявшей на пути Наполеона к мировому господству. Захватническая политика Наполеона в Европе свидетельствовала о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непрекращавшихся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агрессивных устремлениях Франции.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18369">
                <a:tc>
                  <a:txBody>
                    <a:bodyPr/>
                    <a:lstStyle/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И пришел с грозой военной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Трехнедельный удалец,—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И рукою дерзновенной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Хвать за вражеский венец.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algn="l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43972">
                <a:tc>
                  <a:txBody>
                    <a:bodyPr/>
                    <a:lstStyle/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Но улыбкой роковою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Русский витязь отвечал: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Посмотрел — тряхнул главою.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Ахнул дерзкий — и упал!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94456">
                <a:tc>
                  <a:txBody>
                    <a:bodyPr/>
                    <a:lstStyle/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rebuchet MS"/>
                          <a:ea typeface="Times New Roman"/>
                          <a:cs typeface="Trebuchet MS"/>
                        </a:rPr>
                        <a:t>Но упал он в дальнем море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rebuchet MS"/>
                          <a:ea typeface="Times New Roman"/>
                          <a:cs typeface="Trebuchet MS"/>
                        </a:rPr>
                        <a:t> На неведомый гранит,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rebuchet MS"/>
                          <a:ea typeface="Times New Roman"/>
                          <a:cs typeface="Trebuchet MS"/>
                        </a:rPr>
                        <a:t> Там, где буря на просторе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rebuchet MS"/>
                          <a:ea typeface="Times New Roman"/>
                          <a:cs typeface="Trebuchet MS"/>
                        </a:rPr>
                        <a:t>Над пучиною шумит.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-285784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44" y="142852"/>
            <a:ext cx="2286016" cy="142876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Приход Наполеона к власти </a:t>
            </a:r>
            <a:endParaRPr lang="ru-RU" sz="2000" dirty="0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3714745" cy="5534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7" name="Picture 1" descr="C:\Documents and Settings\Владелец\Рабочий стол\image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143244"/>
            <a:ext cx="5572132" cy="371475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429124" y="1928803"/>
            <a:ext cx="41434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algn="just">
              <a:spcAft>
                <a:spcPts val="0"/>
              </a:spcAft>
            </a:pPr>
            <a:r>
              <a:rPr lang="ru-RU" sz="2400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И пришел с грозой военной</a:t>
            </a:r>
          </a:p>
          <a:p>
            <a:pPr marL="25400" algn="just">
              <a:spcAft>
                <a:spcPts val="0"/>
              </a:spcAft>
            </a:pPr>
            <a:r>
              <a:rPr lang="ru-RU" sz="2400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 </a:t>
            </a:r>
            <a:endParaRPr lang="ru-RU" sz="2400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25400" algn="just">
              <a:spcAft>
                <a:spcPts val="0"/>
              </a:spcAft>
            </a:pPr>
            <a:r>
              <a:rPr lang="ru-RU" sz="2400" i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Трехнедельный удалец,—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2428892" cy="1143000"/>
          </a:xfrm>
        </p:spPr>
        <p:txBody>
          <a:bodyPr/>
          <a:lstStyle/>
          <a:p>
            <a:r>
              <a:rPr lang="ru-RU" dirty="0" smtClean="0"/>
              <a:t>карта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b="5916"/>
          <a:stretch>
            <a:fillRect/>
          </a:stretch>
        </p:blipFill>
        <p:spPr bwMode="auto">
          <a:xfrm>
            <a:off x="4651106" y="3286124"/>
            <a:ext cx="4492894" cy="3571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643438" y="2928934"/>
            <a:ext cx="4857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14.09.1812 Армия НАПОЛЕОНА вошла в Москву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4714884"/>
            <a:ext cx="3786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algn="just"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И рукою дерзновенной</a:t>
            </a:r>
            <a:endParaRPr lang="ru-RU" sz="20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25400" algn="just"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 </a:t>
            </a:r>
            <a:endParaRPr lang="ru-RU" sz="20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25400" algn="just"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Хвать за вражеский венец.</a:t>
            </a:r>
            <a:endParaRPr lang="ru-RU" sz="20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7" name="Picture 2" descr="C:\Documents and Settings\Владелец\Рабочий стол\one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357718" cy="2832517"/>
          </a:xfrm>
          <a:prstGeom prst="rect">
            <a:avLst/>
          </a:prstGeom>
          <a:noFill/>
        </p:spPr>
      </p:pic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918"/>
            <a:ext cx="4572032" cy="3435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214290"/>
          <a:ext cx="8281768" cy="6296431"/>
        </p:xfrm>
        <a:graphic>
          <a:graphicData uri="http://schemas.openxmlformats.org/drawingml/2006/table">
            <a:tbl>
              <a:tblPr/>
              <a:tblGrid>
                <a:gridCol w="32147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670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r>
                        <a:rPr lang="ru-RU" sz="900" baseline="0" dirty="0" smtClean="0">
                          <a:latin typeface="Calibri"/>
                          <a:ea typeface="Calibri"/>
                          <a:cs typeface="Times New Roman"/>
                        </a:rPr>
                        <a:t>                                              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Михаил 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Лермонтов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/>
                          <a:ea typeface="Times New Roman"/>
                          <a:cs typeface="Times New Roman"/>
                        </a:rPr>
                        <a:t>ДВА ВЕЛИКАНА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84022">
                <a:tc>
                  <a:txBody>
                    <a:bodyPr/>
                    <a:lstStyle/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В шапке золота литого (метафора)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800" u="sng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Старый русский великан (эпитет)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800" u="sng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Поджидал </a:t>
                      </a: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к себе другого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8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Из далеких чуждых стран (эпитет)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1. Территория России была обширной В её  состав входили: Прибалтика, Правобережная Украина, Белоруссия, часть Польши, Бессарабия, Северный Кавказ, присоединилась Грузия (1801-1804 гг.). В результате многочисленных войн со Швецией, Ираном и Турцией в состав России вошла Финляндия (1809 г.)</a:t>
                      </a:r>
                    </a:p>
                    <a:p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2.борьба с наполеоновской Францией. В начале 19 века во внешней политике России можно выделить 2 основных направления: А) ближневосточное. Б) европейское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3.Великая Армия, вторгшаяся в Россию, состояла из французов примерно наполовину. Остальные национальности поставляли страны, включенные Наполеоном в состав Французской империи, или же страны-сателлиты. </a:t>
                      </a:r>
                    </a:p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77619">
                <a:tc>
                  <a:txBody>
                    <a:bodyPr/>
                    <a:lstStyle/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За горами, за долами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 Уж гремел об нем рассказ, </a:t>
                      </a: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(аллитерация)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И померяться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главами</a:t>
                      </a: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30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Захотелось</a:t>
                      </a: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им хоть раз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(метафора)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just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Значительная часть Европы была оккупирована французскими войсками. Французская империя достигла наибольших размеров, и, вместе с вассальными и союзными государствами, включала в себя почти всю Западную Европу.</a:t>
                      </a:r>
                    </a:p>
                    <a:p>
                      <a:pPr marL="0" marR="12700" indent="0" algn="just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Англия, Россия, Пруссия, Австрия образовали коалицию против Наполеона, которая распалась после разгрома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Прусси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и Австрии. Россия осталась единственной великой державой на континенте Европы, стоявшей на пути Наполеона к мировому господству. Захватническая политика Наполеона в Европе свидетельствовала о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непрекращавшихся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агрессивных устремлениях Франции.</a:t>
                      </a:r>
                    </a:p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46773">
                <a:tc>
                  <a:txBody>
                    <a:bodyPr/>
                    <a:lstStyle/>
                    <a:p>
                      <a:pPr marL="254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И пришел с грозой военной 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(метафора)</a:t>
                      </a:r>
                      <a:endParaRPr lang="ru-RU" sz="9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Трехнедельный удалец</a:t>
                      </a: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,— (перифраз)</a:t>
                      </a: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И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рукою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дерзновенной  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(метафора)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Хвать за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вражеский венец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i="1" dirty="0" smtClean="0">
                          <a:latin typeface="Trebuchet MS"/>
                          <a:ea typeface="Times New Roman"/>
                          <a:cs typeface="Trebuchet MS"/>
                        </a:rPr>
                        <a:t> (перифраз)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488" marR="12700" indent="-90488" algn="just">
                        <a:spcAft>
                          <a:spcPts val="0"/>
                        </a:spcAft>
                        <a:buAutoNum type="arabicPeriod"/>
                        <a:tabLst>
                          <a:tab pos="0" algn="l"/>
                        </a:tabLst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В течение 3 недель подготовили государственный переворот, с целью введения новой конституции. </a:t>
                      </a:r>
                    </a:p>
                    <a:p>
                      <a:pPr marL="90488" marR="12700" indent="-90488" algn="just">
                        <a:spcAft>
                          <a:spcPts val="0"/>
                        </a:spcAft>
                        <a:buNone/>
                        <a:tabLst>
                          <a:tab pos="0" algn="l"/>
                        </a:tabLst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 Стремился к мировому господству</a:t>
                      </a:r>
                    </a:p>
                    <a:p>
                      <a:pPr marL="90488" marR="12700" indent="-90488" algn="just">
                        <a:spcAft>
                          <a:spcPts val="0"/>
                        </a:spcAft>
                        <a:buNone/>
                        <a:tabLst>
                          <a:tab pos="0" algn="l"/>
                        </a:tabLst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3. После покорения России Наполеон собирался пройти по ее территории в Индию</a:t>
                      </a:r>
                    </a:p>
                    <a:p>
                      <a:pPr marL="90488" marR="12700" indent="-90488" algn="just">
                        <a:spcAft>
                          <a:spcPts val="0"/>
                        </a:spcAft>
                        <a:buNone/>
                        <a:tabLst>
                          <a:tab pos="0" algn="l"/>
                        </a:tabLst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4.Численное превосходство, всеобщая воинская повинность, отход Российской армии в глубь с целью соединения армий.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18959">
                <a:tc>
                  <a:txBody>
                    <a:bodyPr/>
                    <a:lstStyle/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Но улыбкой роковою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Русский витязь отвечал: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Посмотрел — тряхнул главою.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Ахнул дерзкий — и упал!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20684">
                <a:tc>
                  <a:txBody>
                    <a:bodyPr/>
                    <a:lstStyle/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Но упал он в дальнем море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На неведомый гранит,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Там, где буря на просторе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Над пучиною шумит.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4" y="0"/>
            <a:ext cx="3857652" cy="107154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Кутузов на Бородинском поле</a:t>
            </a:r>
            <a:endParaRPr lang="ru-RU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5476" t="5882" r="3626" b="7843"/>
          <a:stretch>
            <a:fillRect/>
          </a:stretch>
        </p:blipFill>
        <p:spPr bwMode="auto">
          <a:xfrm>
            <a:off x="3214678" y="3714752"/>
            <a:ext cx="5929322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071934" y="3286124"/>
            <a:ext cx="50720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                  Военный совет в Филях. </a:t>
            </a:r>
            <a:endParaRPr lang="ru-RU" sz="2400" dirty="0"/>
          </a:p>
        </p:txBody>
      </p:sp>
      <p:pic>
        <p:nvPicPr>
          <p:cNvPr id="9217" name="Picture 1" descr="C:\Documents and Settings\Владелец\Рабочий стол\f_185572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13911"/>
            <a:ext cx="5096784" cy="372866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429256" y="1571612"/>
            <a:ext cx="3286148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>
              <a:lnSpc>
                <a:spcPts val="1535"/>
              </a:lnSpc>
              <a:spcAft>
                <a:spcPts val="0"/>
              </a:spcAft>
            </a:pPr>
            <a:r>
              <a:rPr lang="ru-RU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Но улыбкой роковою</a:t>
            </a:r>
          </a:p>
          <a:p>
            <a:pPr marL="25400">
              <a:lnSpc>
                <a:spcPts val="1535"/>
              </a:lnSpc>
              <a:spcAft>
                <a:spcPts val="0"/>
              </a:spcAft>
            </a:pPr>
            <a:endParaRPr lang="ru-RU" sz="1200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25400">
              <a:lnSpc>
                <a:spcPts val="1535"/>
              </a:lnSpc>
              <a:spcAft>
                <a:spcPts val="0"/>
              </a:spcAft>
            </a:pPr>
            <a:r>
              <a:rPr lang="ru-RU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Русский витязь отвечал:</a:t>
            </a:r>
            <a:endParaRPr lang="ru-RU" sz="1200" dirty="0" smtClean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500570"/>
            <a:ext cx="2928925" cy="680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>
              <a:lnSpc>
                <a:spcPts val="1535"/>
              </a:lnSpc>
              <a:spcAft>
                <a:spcPts val="0"/>
              </a:spcAft>
            </a:pPr>
            <a:r>
              <a:rPr lang="ru-RU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Посмотрел — тряхнул</a:t>
            </a:r>
          </a:p>
          <a:p>
            <a:pPr marL="25400">
              <a:lnSpc>
                <a:spcPts val="1535"/>
              </a:lnSpc>
              <a:spcAft>
                <a:spcPts val="0"/>
              </a:spcAft>
            </a:pPr>
            <a:endParaRPr lang="ru-RU" dirty="0" smtClean="0">
              <a:solidFill>
                <a:srgbClr val="C00000"/>
              </a:solidFill>
              <a:latin typeface="Trebuchet MS"/>
              <a:ea typeface="Times New Roman"/>
              <a:cs typeface="Trebuchet MS"/>
            </a:endParaRPr>
          </a:p>
          <a:p>
            <a:pPr marL="25400">
              <a:lnSpc>
                <a:spcPts val="1535"/>
              </a:lnSpc>
              <a:spcAft>
                <a:spcPts val="0"/>
              </a:spcAft>
            </a:pPr>
            <a:r>
              <a:rPr lang="ru-RU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 главою.</a:t>
            </a:r>
            <a:endParaRPr lang="ru-RU" sz="12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3504" y="2500306"/>
            <a:ext cx="371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Ви́тязь — древнерусский воин, богатырь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44" y="3214686"/>
            <a:ext cx="2857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Пожар Москвы в момент ухода армии Наполеона. Наполеон входит в Москву</a:t>
            </a:r>
            <a:endParaRPr lang="ru-RU" dirty="0"/>
          </a:p>
        </p:txBody>
      </p:sp>
      <p:pic>
        <p:nvPicPr>
          <p:cNvPr id="12289" name="Picture 1" descr="C:\Documents and Settings\Владелец\Рабочий стол\1280339717_i30obschmosf15_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50" y="2596835"/>
            <a:ext cx="5357850" cy="4261165"/>
          </a:xfrm>
          <a:prstGeom prst="rect">
            <a:avLst/>
          </a:prstGeom>
          <a:noFill/>
        </p:spPr>
      </p:pic>
      <p:pic>
        <p:nvPicPr>
          <p:cNvPr id="12291" name="Picture 3" descr="C:\Documents and Settings\Владелец\Рабочий стол\13f501__454895e0a5_600.jpg"/>
          <p:cNvPicPr>
            <a:picLocks noChangeAspect="1" noChangeArrowheads="1"/>
          </p:cNvPicPr>
          <p:nvPr/>
        </p:nvPicPr>
        <p:blipFill>
          <a:blip r:embed="rId4" cstate="print"/>
          <a:srcRect b="11627"/>
          <a:stretch>
            <a:fillRect/>
          </a:stretch>
        </p:blipFill>
        <p:spPr bwMode="auto">
          <a:xfrm>
            <a:off x="0" y="0"/>
            <a:ext cx="5119720" cy="271464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357817" y="1071546"/>
            <a:ext cx="3500463" cy="302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>
              <a:lnSpc>
                <a:spcPts val="1535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Ахнул дерзкий — и упал!</a:t>
            </a:r>
            <a:endParaRPr lang="ru-RU" sz="20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 l="63107" t="61429"/>
          <a:stretch>
            <a:fillRect/>
          </a:stretch>
        </p:blipFill>
        <p:spPr bwMode="auto">
          <a:xfrm>
            <a:off x="0" y="4286256"/>
            <a:ext cx="3619537" cy="257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-32" y="-1"/>
          <a:ext cx="9001188" cy="7020202"/>
        </p:xfrm>
        <a:graphic>
          <a:graphicData uri="http://schemas.openxmlformats.org/drawingml/2006/table">
            <a:tbl>
              <a:tblPr/>
              <a:tblGrid>
                <a:gridCol w="32745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266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911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r>
                        <a:rPr lang="ru-RU" sz="900" baseline="0" dirty="0" smtClean="0">
                          <a:latin typeface="Calibri"/>
                          <a:ea typeface="Calibri"/>
                          <a:cs typeface="Times New Roman"/>
                        </a:rPr>
                        <a:t>                                           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Михаил 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Лермонтов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/>
                          <a:ea typeface="Times New Roman"/>
                          <a:cs typeface="Times New Roman"/>
                        </a:rPr>
                        <a:t>ДВА ВЕЛИКАНА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80543">
                <a:tc>
                  <a:txBody>
                    <a:bodyPr/>
                    <a:lstStyle/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В шапке золота литого (метафора)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800" u="sng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Старый русский великан (эпитет)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800" u="sng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Поджидал </a:t>
                      </a: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к себе другого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8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Из далеких чуждых стран(эпитет)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488" marR="12700" indent="-90488" algn="just" defTabSz="914400" rtl="0" eaLnBrk="1" latinLnBrk="0" hangingPunct="1">
                        <a:spcAft>
                          <a:spcPts val="0"/>
                        </a:spcAft>
                        <a:buNone/>
                        <a:tabLst>
                          <a:tab pos="0" algn="l"/>
                        </a:tabLst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1.Территория России была обширной .В её  состав входили: Прибалтика, Правобережная Украина, Белоруссия, часть Польши, Бессарабия, Северный Кавказ, присоединилась Грузия (1801-1804 гг.). В результате многочисленных войн со Швецией, Ираном и Турцией в состав России вошла Финляндия (1809 г.)</a:t>
                      </a:r>
                    </a:p>
                    <a:p>
                      <a:pPr marL="90488" marR="12700" indent="-90488" algn="just" defTabSz="914400" rtl="0" eaLnBrk="1" latinLnBrk="0" hangingPunct="1">
                        <a:spcAft>
                          <a:spcPts val="0"/>
                        </a:spcAft>
                        <a:buNone/>
                        <a:tabLst>
                          <a:tab pos="0" algn="l"/>
                        </a:tabLst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2.борьба с наполеоновской Францией. В начале 19 века во внешней политике России можно выделить 2 основных направления: А) ближневосточное. Б) европейское</a:t>
                      </a:r>
                    </a:p>
                    <a:p>
                      <a:pPr marL="90488" marR="12700" indent="-90488" algn="just" defTabSz="914400" rtl="0" eaLnBrk="1" latinLnBrk="0" hangingPunct="1">
                        <a:spcAft>
                          <a:spcPts val="0"/>
                        </a:spcAft>
                        <a:buNone/>
                        <a:tabLst>
                          <a:tab pos="0" algn="l"/>
                        </a:tabLst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3.Великая Армия, вторгшаяся в Россию, состояла из французов примерно наполовину. Остальные национальности поставляли страны, включенные Наполеоном в состав Французской империи, или же страны-сателлиты. </a:t>
                      </a: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28760">
                <a:tc>
                  <a:txBody>
                    <a:bodyPr/>
                    <a:lstStyle/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За горами, за долами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 Уж гремел об нем рассказ, </a:t>
                      </a: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(аллитерация)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И померяться главами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30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Захотелось</a:t>
                      </a: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им хоть раз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(метафора)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just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Значительная часть Европы была оккупирована французскими войсками. Французская империя достигла наибольших размеров, и, вместе с вассальными и союзными государствами, включала в себя почти всю Западную Европу.</a:t>
                      </a:r>
                    </a:p>
                    <a:p>
                      <a:pPr marL="0" marR="12700" indent="0" algn="just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Англия, Россия, Пруссия, Австрия образовали коалицию против Наполеона, которая распалась после разгрома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Прусси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и Австрии. Россия осталась единственной великой державой на континенте Европы, стоявшей на пути Наполеона к мировому господству. Захватническая политика Наполеона в Европе свидетельствовала о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непрекращавшихся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агрессивных устремлениях Франции.</a:t>
                      </a:r>
                    </a:p>
                    <a:p>
                      <a:pPr marL="0" marR="12700" indent="93663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03890">
                <a:tc>
                  <a:txBody>
                    <a:bodyPr/>
                    <a:lstStyle/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И пришел с грозой военной 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(метафора)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Трехнедельный удалец</a:t>
                      </a: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,—(перифраз)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И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рукою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дерзновенной 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(метафора)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Хвать за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вражеский венец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i="1" dirty="0" smtClean="0">
                          <a:latin typeface="Trebuchet MS"/>
                          <a:ea typeface="Times New Roman"/>
                          <a:cs typeface="Trebuchet MS"/>
                        </a:rPr>
                        <a:t> (перифраз)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488" marR="12700" indent="0" algn="just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В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течение 3 недель подготовили государственный переворот, с целью введения новой конституции. </a:t>
                      </a:r>
                    </a:p>
                    <a:p>
                      <a:pPr marL="90488" marR="12700" indent="0" algn="just">
                        <a:spcAft>
                          <a:spcPts val="0"/>
                        </a:spcAft>
                        <a:buNone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 Стремился к мировому господству</a:t>
                      </a:r>
                    </a:p>
                    <a:p>
                      <a:pPr marL="90488" marR="12700" indent="0" algn="just">
                        <a:spcAft>
                          <a:spcPts val="0"/>
                        </a:spcAft>
                        <a:buNone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3. После покорения России Наполеон собирался пройти через нее в Индию</a:t>
                      </a:r>
                    </a:p>
                    <a:p>
                      <a:pPr marL="90488" marR="12700" indent="0" algn="just">
                        <a:spcAft>
                          <a:spcPts val="0"/>
                        </a:spcAft>
                        <a:buNone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4.Численное превосходство, всеобщая воинская повинность, отход Российской армии в глубь с целью соединения армий.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01200">
                <a:tc>
                  <a:txBody>
                    <a:bodyPr/>
                    <a:lstStyle/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Но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улыбкой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роковою(эпитет)</a:t>
                      </a: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Русский витязь </a:t>
                      </a: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отвечал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:</a:t>
                      </a: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Посмотрел — тряхнул главою</a:t>
                      </a: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. 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Ахнул дерзкий — и упал</a:t>
                      </a: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!</a:t>
                      </a:r>
                      <a:r>
                        <a:rPr lang="ru-RU" sz="900" i="1" dirty="0" smtClean="0">
                          <a:latin typeface="Trebuchet MS"/>
                          <a:ea typeface="Times New Roman"/>
                          <a:cs typeface="Trebuchet MS"/>
                        </a:rPr>
                        <a:t> (тире придавать фразе динамизм)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1.Нужно было собраться с силами, оставив Москву, Кутузов совершил замечательный маневр:. в селе Тарутино началось формирование новой армии, был дан отдых войскам, пополнены резервы и снаряжение. Армия Наполеона разлагалась изнутри:  грабежи, мародерство и пьянство не прекращаются. Кроме того, коммуникационные линии Наполеона, которые связывали его с Европой, были очень растянуты и ненадежны в виду действия русских партизан.</a:t>
                      </a:r>
                    </a:p>
                    <a:p>
                      <a:pPr marL="0" marR="12700" indent="0" algn="ctr">
                        <a:spcAft>
                          <a:spcPts val="0"/>
                        </a:spcAft>
                      </a:pP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82373">
                <a:tc>
                  <a:txBody>
                    <a:bodyPr/>
                    <a:lstStyle/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Но упал он в </a:t>
                      </a:r>
                      <a:r>
                        <a:rPr lang="ru-RU" sz="1100" u="none" dirty="0">
                          <a:latin typeface="Trebuchet MS"/>
                          <a:ea typeface="Times New Roman"/>
                          <a:cs typeface="Trebuchet MS"/>
                        </a:rPr>
                        <a:t>дальнем </a:t>
                      </a:r>
                      <a:r>
                        <a:rPr lang="ru-RU" sz="1100" u="none" dirty="0" smtClean="0">
                          <a:latin typeface="Trebuchet MS"/>
                          <a:ea typeface="Times New Roman"/>
                          <a:cs typeface="Trebuchet MS"/>
                        </a:rPr>
                        <a:t>море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(эпитет)</a:t>
                      </a:r>
                      <a:endParaRPr lang="ru-RU" sz="1100" u="none" dirty="0" smtClean="0">
                        <a:latin typeface="Trebuchet MS"/>
                        <a:ea typeface="Times New Roman"/>
                        <a:cs typeface="Trebuchet MS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На неведомый гранит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,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(эпитет)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Там, где буря на просторе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Над пучиною шумит.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Владелец\Рабочий стол\napsainthelene.jpg"/>
          <p:cNvPicPr>
            <a:picLocks noChangeAspect="1" noChangeArrowheads="1"/>
          </p:cNvPicPr>
          <p:nvPr/>
        </p:nvPicPr>
        <p:blipFill>
          <a:blip r:embed="rId3" cstate="print"/>
          <a:srcRect r="390" b="2440"/>
          <a:stretch>
            <a:fillRect/>
          </a:stretch>
        </p:blipFill>
        <p:spPr bwMode="auto">
          <a:xfrm>
            <a:off x="4071934" y="-1"/>
            <a:ext cx="4143404" cy="2959550"/>
          </a:xfrm>
          <a:prstGeom prst="rect">
            <a:avLst/>
          </a:prstGeom>
          <a:noFill/>
        </p:spPr>
      </p:pic>
      <p:pic>
        <p:nvPicPr>
          <p:cNvPr id="8194" name="Picture 2" descr="C:\Documents and Settings\Владелец\Рабочий стол\a57315801dbdb7ec0391346d4b8.jpg"/>
          <p:cNvPicPr>
            <a:picLocks noChangeAspect="1" noChangeArrowheads="1"/>
          </p:cNvPicPr>
          <p:nvPr/>
        </p:nvPicPr>
        <p:blipFill>
          <a:blip r:embed="rId4" cstate="print"/>
          <a:srcRect t="10000"/>
          <a:stretch>
            <a:fillRect/>
          </a:stretch>
        </p:blipFill>
        <p:spPr bwMode="auto">
          <a:xfrm>
            <a:off x="5715008" y="3000378"/>
            <a:ext cx="3209925" cy="3857622"/>
          </a:xfrm>
          <a:prstGeom prst="rect">
            <a:avLst/>
          </a:prstGeom>
          <a:noFill/>
        </p:spPr>
      </p:pic>
      <p:pic>
        <p:nvPicPr>
          <p:cNvPr id="8195" name="Picture 3" descr="C:\Documents and Settings\Владелец\Рабочий стол\pic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714776" cy="4420583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42844" y="5000636"/>
            <a:ext cx="49292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15900">
              <a:spcAft>
                <a:spcPts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Но упал он в дальнем море</a:t>
            </a:r>
          </a:p>
          <a:p>
            <a:pPr marR="215900">
              <a:spcAft>
                <a:spcPts val="0"/>
              </a:spcAft>
            </a:pPr>
            <a:endParaRPr lang="ru-RU" sz="12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R="215900">
              <a:spcAft>
                <a:spcPts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 На неведомый гранит,</a:t>
            </a:r>
          </a:p>
          <a:p>
            <a:pPr marR="215900">
              <a:spcAft>
                <a:spcPts val="0"/>
              </a:spcAft>
            </a:pPr>
            <a:endParaRPr lang="ru-RU" sz="12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R="215900">
              <a:spcAft>
                <a:spcPts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 Там, где буря на просторе</a:t>
            </a:r>
          </a:p>
          <a:p>
            <a:pPr marR="215900">
              <a:spcAft>
                <a:spcPts val="0"/>
              </a:spcAft>
            </a:pPr>
            <a:endParaRPr lang="ru-RU" sz="1200" b="1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R="215900">
              <a:spcAft>
                <a:spcPts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Trebuchet MS"/>
                <a:ea typeface="Times New Roman"/>
                <a:cs typeface="Trebuchet MS"/>
              </a:rPr>
              <a:t>Над пучиною шумит.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3982998"/>
            <a:ext cx="57653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15900">
              <a:spcAft>
                <a:spcPts val="0"/>
              </a:spcAft>
            </a:pPr>
            <a:r>
              <a:rPr lang="ru-RU" b="1" dirty="0" smtClean="0">
                <a:latin typeface="Trebuchet MS"/>
                <a:ea typeface="Calibri"/>
                <a:cs typeface="Times New Roman"/>
              </a:rPr>
              <a:t>Остров Святой Елены</a:t>
            </a:r>
            <a:endParaRPr lang="ru-RU" b="1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9072594" cy="6887760"/>
        </p:xfrm>
        <a:graphic>
          <a:graphicData uri="http://schemas.openxmlformats.org/drawingml/2006/table">
            <a:tbl>
              <a:tblPr/>
              <a:tblGrid>
                <a:gridCol w="33115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6102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485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r>
                        <a:rPr lang="ru-RU" sz="900" baseline="0" dirty="0" smtClean="0">
                          <a:latin typeface="Calibri"/>
                          <a:ea typeface="Calibri"/>
                          <a:cs typeface="Times New Roman"/>
                        </a:rPr>
                        <a:t>                                                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Михаил 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Лермонтов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/>
                          <a:ea typeface="Times New Roman"/>
                          <a:cs typeface="Times New Roman"/>
                        </a:rPr>
                        <a:t>ДВА ВЕЛИКАНА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marR="12700"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86334">
                <a:tc>
                  <a:txBody>
                    <a:bodyPr/>
                    <a:lstStyle/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В шапке золота литого (метафора)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800" u="sng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Старый русский великан(эпитет)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endParaRPr lang="ru-RU" sz="800" u="sng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Поджидал </a:t>
                      </a: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к себе другого</a:t>
                      </a: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8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5400" marR="241300" algn="just">
                        <a:spcAft>
                          <a:spcPts val="0"/>
                        </a:spcAft>
                      </a:pP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Из далеких чуждых стран(эпитет)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1. Территория России была обширной В её  состав входили: Прибалтика, Правобережная Украина, Белоруссия, часть Польши, Бессарабия, Северный Кавказ, присоединилась Грузия (1801-1804 гг.). В результате многочисленных войн со Швецией, Ираном и Турцией в состав России вошла Финляндия (1809 г.)</a:t>
                      </a:r>
                    </a:p>
                    <a:p>
                      <a:pPr marL="0" marR="1270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2.борьба с наполеоновской Францией. В начале 19 века во внешней политике России можно выделить 2 основных направления: А) ближневосточное. Б) европейское</a:t>
                      </a:r>
                    </a:p>
                    <a:p>
                      <a:pPr marL="0" marR="1270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3.Великая Армия, вторгшаяся в Россию, состояла из французов примерно наполовину. Остальные национальности поставляли страны, включенные Наполеоном в состав Французской империи, или же страны-сателлиты. </a:t>
                      </a: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33786">
                <a:tc>
                  <a:txBody>
                    <a:bodyPr/>
                    <a:lstStyle/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За горами, за долами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latin typeface="Trebuchet MS"/>
                          <a:ea typeface="Times New Roman"/>
                          <a:cs typeface="Trebuchet MS"/>
                        </a:rPr>
                        <a:t> Уж гремел об нем рассказ, </a:t>
                      </a: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(аллитерация)</a:t>
                      </a: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И померяться главами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300"/>
                        </a:spcAft>
                      </a:pP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Захотелось</a:t>
                      </a: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им хоть раз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 (метафора)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l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Значительная часть Европы была оккупирована французскими войсками. Французская империя достигла наибольших размеров, и, вместе с вассальными и союзными государствами, включала в себя почти всю Западную Европу.</a:t>
                      </a:r>
                    </a:p>
                    <a:p>
                      <a:pPr marL="0" marR="12700" indent="0" algn="l">
                        <a:spcAft>
                          <a:spcPts val="0"/>
                        </a:spcAft>
                        <a:buAutoNum type="arabicPeriod"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Англия, Россия, Пруссия, Австрия образовали коалицию против Наполеона, которая распалась после разгрома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Прусси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и Австрии. Россия осталась единственной великой державой на континенте Европы, стоявшей на пути Наполеона к мировому господству. Захватническая политика Наполеона в Европе свидетельствовала о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непрекращавшихся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агрессивных устремлениях Франции.</a:t>
                      </a:r>
                    </a:p>
                    <a:p>
                      <a:pPr marL="0" marR="1270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40326">
                <a:tc>
                  <a:txBody>
                    <a:bodyPr/>
                    <a:lstStyle/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И пришел с грозой 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военной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(метафора)</a:t>
                      </a:r>
                      <a:r>
                        <a:rPr lang="ru-RU" sz="1100" dirty="0" smtClean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9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i="1" dirty="0" smtClean="0">
                          <a:latin typeface="Trebuchet MS"/>
                          <a:ea typeface="Times New Roman"/>
                          <a:cs typeface="Trebuchet MS"/>
                        </a:rPr>
                        <a:t>Трехнедельный удалец,—(перифраз)</a:t>
                      </a: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endParaRPr lang="ru-RU" sz="900" i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И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рукою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дерзновенной</a:t>
                      </a:r>
                      <a:r>
                        <a:rPr lang="ru-RU" sz="900" u="sng" dirty="0" smtClean="0">
                          <a:latin typeface="Trebuchet MS"/>
                          <a:ea typeface="Times New Roman"/>
                          <a:cs typeface="Trebuchet MS"/>
                        </a:rPr>
                        <a:t>(метафора)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54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Хвать за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вражеский венец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.</a:t>
                      </a:r>
                      <a:r>
                        <a:rPr lang="ru-RU" sz="900" i="1" dirty="0" smtClean="0">
                          <a:latin typeface="Trebuchet MS"/>
                          <a:ea typeface="Times New Roman"/>
                          <a:cs typeface="Trebuchet MS"/>
                        </a:rPr>
                        <a:t> (перифраз)</a:t>
                      </a: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1.В течение 3 недель подготовили государственный переворот, с целью введения новой конституции. </a:t>
                      </a:r>
                    </a:p>
                    <a:p>
                      <a:pPr marL="0" marR="1270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 Стремился к мировому господству</a:t>
                      </a:r>
                    </a:p>
                    <a:p>
                      <a:pPr marL="0" marR="1270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3. После покорения России Наполеон собирался пройти через нее в Индию</a:t>
                      </a:r>
                    </a:p>
                    <a:p>
                      <a:pPr marL="0" marR="1270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4.Численное превосходство, всеобщая воинская повинность, отход Российской </a:t>
                      </a:r>
                      <a:r>
                        <a:rPr lang="ru-RU" sz="1100" kern="120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армии вглубь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с целью соединения армий.</a:t>
                      </a: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97638">
                <a:tc>
                  <a:txBody>
                    <a:bodyPr/>
                    <a:lstStyle/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Но улыбкой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роковою</a:t>
                      </a: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Русский витязь отвечал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Посмотрел — тряхнул главою.</a:t>
                      </a:r>
                    </a:p>
                    <a:p>
                      <a:pPr marL="25400">
                        <a:lnSpc>
                          <a:spcPts val="1535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Ахнул дерзкий — и упал!</a:t>
                      </a: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1270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Наполеона, считал войну законченной. Русским же Нужно было собраться с силами, оставив Москву, Кутузов совершил замечательный маневр: в селе Тарутино началось формирование новой армии, был дан отдых войскам, пополнены резервы и снаряжение. </a:t>
                      </a:r>
                    </a:p>
                    <a:p>
                      <a:pPr marL="228600" marR="1270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Армия Наполеона разлагалась изнутри:  грабежи, мародерство и пьянство не прекращаются. Кроме того, коммуникационные линии Наполеона, которые связывали его с Европой, были очень растянуты и ненадежны в виду действия русских партизан.</a:t>
                      </a: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351380">
                <a:tc>
                  <a:txBody>
                    <a:bodyPr/>
                    <a:lstStyle/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Но упал он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в дальнем 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море</a:t>
                      </a: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</a:t>
                      </a:r>
                      <a:r>
                        <a:rPr lang="ru-RU" sz="1100" u="sng" dirty="0">
                          <a:latin typeface="Trebuchet MS"/>
                          <a:ea typeface="Times New Roman"/>
                          <a:cs typeface="Trebuchet MS"/>
                        </a:rPr>
                        <a:t>На неведомый гранит</a:t>
                      </a:r>
                      <a:r>
                        <a:rPr lang="ru-RU" sz="1100" u="sng" dirty="0" smtClean="0">
                          <a:latin typeface="Trebuchet MS"/>
                          <a:ea typeface="Times New Roman"/>
                          <a:cs typeface="Trebuchet MS"/>
                        </a:rPr>
                        <a:t>,</a:t>
                      </a: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endParaRPr lang="ru-RU" sz="900" u="sng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 Там, где буря на просторе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215900"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rebuchet MS"/>
                          <a:ea typeface="Times New Roman"/>
                          <a:cs typeface="Trebuchet MS"/>
                        </a:rPr>
                        <a:t>Над пучиною шумит.</a:t>
                      </a:r>
                      <a:endParaRPr lang="ru-RU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1. Русская армия перешла границу и начала преследование противника. Это послужило сигналом ко всеобщему выступлению народов Европы против Наполеона. </a:t>
                      </a:r>
                    </a:p>
                    <a:p>
                      <a:pPr marL="0" marR="1270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2. Наполеона арестовали и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с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ослали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на остров Святой Елены, Наполеон жил там в поместье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Лонгвуд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, где и умер в 1821 г.</a:t>
                      </a:r>
                    </a:p>
                    <a:p>
                      <a:pPr marL="0" marR="1270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58522" marR="585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Синквейн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Литература</a:t>
            </a:r>
          </a:p>
          <a:p>
            <a:r>
              <a:rPr lang="ru-RU" dirty="0" smtClean="0"/>
              <a:t>Главный герой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1 существительное</a:t>
            </a:r>
          </a:p>
          <a:p>
            <a:r>
              <a:rPr lang="ru-RU" dirty="0" smtClean="0"/>
              <a:t>2 прилагательных</a:t>
            </a:r>
          </a:p>
          <a:p>
            <a:r>
              <a:rPr lang="ru-RU" dirty="0" smtClean="0"/>
              <a:t>3 глагола</a:t>
            </a:r>
          </a:p>
          <a:p>
            <a:r>
              <a:rPr lang="ru-RU" dirty="0" smtClean="0"/>
              <a:t> крылатое выражение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История</a:t>
            </a:r>
          </a:p>
          <a:p>
            <a:r>
              <a:rPr lang="ru-RU" dirty="0" smtClean="0"/>
              <a:t>Россия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smtClean="0"/>
              <a:t>1 существительное</a:t>
            </a:r>
          </a:p>
          <a:p>
            <a:r>
              <a:rPr lang="ru-RU" dirty="0" smtClean="0"/>
              <a:t>2 прилагательных</a:t>
            </a:r>
          </a:p>
          <a:p>
            <a:r>
              <a:rPr lang="ru-RU" dirty="0" smtClean="0"/>
              <a:t>3 глагола</a:t>
            </a:r>
          </a:p>
          <a:p>
            <a:r>
              <a:rPr lang="ru-RU" dirty="0" smtClean="0"/>
              <a:t> крылатое выражение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Домашнее задание.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- Написать сочинение. </a:t>
            </a:r>
          </a:p>
          <a:p>
            <a:r>
              <a:rPr lang="ru-RU" dirty="0"/>
              <a:t>«Анализ стихотворения Лермонтова   </a:t>
            </a:r>
            <a:r>
              <a:rPr lang="ru-RU" dirty="0" smtClean="0"/>
              <a:t>«</a:t>
            </a:r>
            <a:r>
              <a:rPr lang="ru-RU" dirty="0"/>
              <a:t>Два великана».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История 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smtClean="0"/>
              <a:t>-Знать </a:t>
            </a:r>
            <a:r>
              <a:rPr lang="ru-RU" dirty="0"/>
              <a:t>хронологию событий войны 1812 года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21974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1331</TotalTime>
  <Words>2166</Words>
  <Application>Microsoft Office PowerPoint</Application>
  <PresentationFormat>Экран (4:3)</PresentationFormat>
  <Paragraphs>306</Paragraphs>
  <Slides>19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ДВА ВЕЛИКАНА </vt:lpstr>
      <vt:lpstr>Кто к нам с мечом придет- тот от меча и погибнет</vt:lpstr>
      <vt:lpstr>Презентация PowerPoint</vt:lpstr>
      <vt:lpstr>Презентация PowerPoint</vt:lpstr>
      <vt:lpstr>Презентация PowerPoint</vt:lpstr>
      <vt:lpstr>Наполеоновская Империя, 1811: Франция показана тёмно -синим, зависимые государства — светло-синим </vt:lpstr>
      <vt:lpstr>Император Французской империи Наполеон Бонапарт </vt:lpstr>
      <vt:lpstr>Российский император Александр I</vt:lpstr>
      <vt:lpstr>Презентация PowerPoint</vt:lpstr>
      <vt:lpstr>Приход Наполеона к власти </vt:lpstr>
      <vt:lpstr>карта</vt:lpstr>
      <vt:lpstr>Презентация PowerPoint</vt:lpstr>
      <vt:lpstr>Кутузов на Бородинском поле</vt:lpstr>
      <vt:lpstr>Презентация PowerPoint</vt:lpstr>
      <vt:lpstr>Презентация PowerPoint</vt:lpstr>
      <vt:lpstr>Презентация PowerPoint</vt:lpstr>
      <vt:lpstr>Презентация PowerPoint</vt:lpstr>
      <vt:lpstr>Синквейн</vt:lpstr>
      <vt:lpstr>Домашнее задание.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User5</cp:lastModifiedBy>
  <cp:revision>139</cp:revision>
  <dcterms:created xsi:type="dcterms:W3CDTF">2010-12-07T09:46:14Z</dcterms:created>
  <dcterms:modified xsi:type="dcterms:W3CDTF">2022-05-26T05:42:17Z</dcterms:modified>
</cp:coreProperties>
</file>