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0" r:id="rId3"/>
    <p:sldId id="269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D0586-6482-4C6E-8D58-9F049BABE64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C14956-3BDE-4243-AA13-5E5F59330F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057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14956-3BDE-4243-AA13-5E5F59330F9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781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4.jpeg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12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17.png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5.png"/><Relationship Id="rId7" Type="http://schemas.openxmlformats.org/officeDocument/2006/relationships/image" Target="../media/image35.png"/><Relationship Id="rId12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14.jpe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4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8.png"/><Relationship Id="rId5" Type="http://schemas.openxmlformats.org/officeDocument/2006/relationships/image" Target="../media/image43.png"/><Relationship Id="rId10" Type="http://schemas.openxmlformats.org/officeDocument/2006/relationships/image" Target="../media/image47.png"/><Relationship Id="rId4" Type="http://schemas.openxmlformats.org/officeDocument/2006/relationships/image" Target="../media/image42.png"/><Relationship Id="rId9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8.png"/><Relationship Id="rId3" Type="http://schemas.openxmlformats.org/officeDocument/2006/relationships/image" Target="../media/image50.png"/><Relationship Id="rId7" Type="http://schemas.openxmlformats.org/officeDocument/2006/relationships/image" Target="../media/image53.png"/><Relationship Id="rId12" Type="http://schemas.openxmlformats.org/officeDocument/2006/relationships/image" Target="../media/image5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6.png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image" Target="../media/image51.png"/><Relationship Id="rId9" Type="http://schemas.microsoft.com/office/2007/relationships/hdphoto" Target="../media/hdphoto3.wdp"/><Relationship Id="rId1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65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12" Type="http://schemas.openxmlformats.org/officeDocument/2006/relationships/image" Target="../media/image64.png"/><Relationship Id="rId2" Type="http://schemas.openxmlformats.org/officeDocument/2006/relationships/image" Target="../media/image40.png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45.png"/><Relationship Id="rId10" Type="http://schemas.microsoft.com/office/2007/relationships/hdphoto" Target="../media/hdphoto5.wdp"/><Relationship Id="rId4" Type="http://schemas.openxmlformats.org/officeDocument/2006/relationships/image" Target="../media/image46.png"/><Relationship Id="rId9" Type="http://schemas.openxmlformats.org/officeDocument/2006/relationships/image" Target="../media/image62.png"/><Relationship Id="rId1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14.jpeg"/><Relationship Id="rId3" Type="http://schemas.openxmlformats.org/officeDocument/2006/relationships/image" Target="../media/image66.png"/><Relationship Id="rId7" Type="http://schemas.openxmlformats.org/officeDocument/2006/relationships/image" Target="../media/image69.png"/><Relationship Id="rId12" Type="http://schemas.microsoft.com/office/2007/relationships/hdphoto" Target="../media/hdphoto9.wdp"/><Relationship Id="rId17" Type="http://schemas.microsoft.com/office/2007/relationships/hdphoto" Target="../media/hdphoto11.wdp"/><Relationship Id="rId2" Type="http://schemas.openxmlformats.org/officeDocument/2006/relationships/image" Target="../media/image40.png"/><Relationship Id="rId16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72.png"/><Relationship Id="rId5" Type="http://schemas.openxmlformats.org/officeDocument/2006/relationships/image" Target="../media/image67.png"/><Relationship Id="rId15" Type="http://schemas.openxmlformats.org/officeDocument/2006/relationships/image" Target="../media/image74.png"/><Relationship Id="rId10" Type="http://schemas.openxmlformats.org/officeDocument/2006/relationships/image" Target="../media/image71.png"/><Relationship Id="rId4" Type="http://schemas.microsoft.com/office/2007/relationships/hdphoto" Target="../media/hdphoto7.wdp"/><Relationship Id="rId9" Type="http://schemas.microsoft.com/office/2007/relationships/hdphoto" Target="../media/hdphoto8.wdp"/><Relationship Id="rId14" Type="http://schemas.microsoft.com/office/2007/relationships/hdphoto" Target="../media/hdphoto10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986"/>
            <a:ext cx="9144000" cy="686798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1844824"/>
            <a:ext cx="7772400" cy="295232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Электронная дидактическая игра</a:t>
            </a:r>
            <a:br>
              <a:rPr lang="ru-RU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по русскому языку </a:t>
            </a:r>
            <a:br>
              <a:rPr lang="ru-RU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«Мой, моя, мои, моё»</a:t>
            </a:r>
            <a:br>
              <a:rPr lang="ru-RU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для детей старшего дошкольного возраста</a:t>
            </a:r>
            <a:endParaRPr lang="ru-RU" sz="3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836712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dirty="0"/>
              <a:t>Муниципальное бюджетное дошкольное образовательное</a:t>
            </a:r>
            <a:br>
              <a:rPr lang="ru-RU" altLang="en-US" dirty="0"/>
            </a:br>
            <a:r>
              <a:rPr lang="ru-RU" altLang="en-US" dirty="0"/>
              <a:t>учреждение Детский сад № 32 </a:t>
            </a:r>
            <a:r>
              <a:rPr lang="ru-RU" altLang="en-US" dirty="0" smtClean="0"/>
              <a:t>«Алёнушка»</a:t>
            </a:r>
          </a:p>
          <a:p>
            <a:pPr algn="ctr"/>
            <a:r>
              <a:rPr lang="ru-RU" altLang="en-US" dirty="0" smtClean="0"/>
              <a:t>города </a:t>
            </a:r>
            <a:r>
              <a:rPr lang="ru-RU" altLang="en-US" dirty="0"/>
              <a:t>Кызыла Республики Тыва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67744" y="537321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Выполнила:</a:t>
            </a:r>
            <a:r>
              <a:rPr lang="ru-RU" dirty="0" smtClean="0"/>
              <a:t> </a:t>
            </a:r>
            <a:r>
              <a:rPr lang="ru-RU" dirty="0" err="1" smtClean="0"/>
              <a:t>Афонина</a:t>
            </a:r>
            <a:r>
              <a:rPr lang="ru-RU" dirty="0" smtClean="0"/>
              <a:t> Елена Николаевна</a:t>
            </a:r>
          </a:p>
          <a:p>
            <a:pPr algn="ctr"/>
            <a:r>
              <a:rPr lang="ru-RU" dirty="0"/>
              <a:t>у</a:t>
            </a:r>
            <a:r>
              <a:rPr lang="ru-RU" dirty="0" smtClean="0"/>
              <a:t>читель русского языка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405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9340"/>
            <a:ext cx="9144000" cy="68608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9090">
            <a:off x="9922682" y="421485"/>
            <a:ext cx="4641120" cy="3480840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40552" y="3306267"/>
            <a:ext cx="3647901" cy="25710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624" b="100000" l="0" r="2883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48019">
            <a:off x="10128724" y="3129220"/>
            <a:ext cx="3145220" cy="3197223"/>
          </a:xfrm>
          <a:prstGeom prst="rect">
            <a:avLst/>
          </a:prstGeom>
        </p:spPr>
      </p:pic>
      <p:pic>
        <p:nvPicPr>
          <p:cNvPr id="9" name="aplodismenty_v_pomescheni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 rot="10503861" flipH="1">
            <a:off x="9994180" y="5903200"/>
            <a:ext cx="625512" cy="52859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Monotype Corsiva" pitchFamily="66" charset="0"/>
              </a:rPr>
              <a:t/>
            </a:r>
            <a:br>
              <a:rPr lang="ru-RU" sz="2000" dirty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 </a:t>
            </a:r>
            <a:br>
              <a:rPr lang="ru-RU" sz="2000" dirty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 </a:t>
            </a:r>
            <a:br>
              <a:rPr lang="ru-RU" sz="2000" dirty="0">
                <a:latin typeface="Monotype Corsiva" pitchFamily="66" charset="0"/>
              </a:rPr>
            </a:br>
            <a:endParaRPr lang="ru-RU" sz="2000" dirty="0">
              <a:latin typeface="Monotype Corsiva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9552" y="116632"/>
            <a:ext cx="7955161" cy="662473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Monotype Corsiva" pitchFamily="66" charset="0"/>
              </a:rPr>
              <a:t>Дидактическая игра «Мой, моя, мои, моё»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   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  Самая сложная и большая проблема в обучении детей дошкольного возраста научить связно и выразительно говорить. Основная цель воспитателя – помочь ребенку овладеть этим прекрасным даром.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   В работе с детьми педагоги ставят следующие задачи развития русской речи: обогащение словаря дошкольников и активизация словарного запаса, развитие грамматического строя речи, формирование и развитие связной речи.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   Дидактическая игра является игровым методом и формой обучения дошкольников. Благодаря дидактической игре дети лучше усваивают первоначальные представления об окружающей действительности, формируются навыки речевого общения, умение правильно выражать свои мысли.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   Предлагаю описание практического игрового материала по развитию  словаря дошкольника и формированию умений согласовывать местоимения с существительными.  Использование игрового материала поможет воспитателям, родителям усвоить вместе с детьми значение слов, приобрести знания об особенностях усвоения словаря в игровой форме, ясно представить основные направления работы по формированию умений согласовывать местоимения с существительными.</a:t>
            </a:r>
          </a:p>
        </p:txBody>
      </p:sp>
    </p:spTree>
    <p:extLst>
      <p:ext uri="{BB962C8B-B14F-4D97-AF65-F5344CB8AC3E}">
        <p14:creationId xmlns:p14="http://schemas.microsoft.com/office/powerpoint/2010/main" val="3291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77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9340"/>
            <a:ext cx="9144000" cy="68608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9090">
            <a:off x="9922682" y="421485"/>
            <a:ext cx="4641120" cy="3480840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40552" y="3306267"/>
            <a:ext cx="3647901" cy="25710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624" b="100000" l="0" r="2883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48019">
            <a:off x="10128724" y="3129220"/>
            <a:ext cx="3145220" cy="3197223"/>
          </a:xfrm>
          <a:prstGeom prst="rect">
            <a:avLst/>
          </a:prstGeom>
        </p:spPr>
      </p:pic>
      <p:pic>
        <p:nvPicPr>
          <p:cNvPr id="9" name="aplodismenty_v_pomescheni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 rot="10503861" flipH="1">
            <a:off x="9994180" y="5903200"/>
            <a:ext cx="625512" cy="52859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Monotype Corsiva" pitchFamily="66" charset="0"/>
              </a:rPr>
              <a:t/>
            </a:r>
            <a:br>
              <a:rPr lang="ru-RU" sz="2000" dirty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 </a:t>
            </a:r>
            <a:br>
              <a:rPr lang="ru-RU" sz="2000" dirty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 </a:t>
            </a:r>
            <a:br>
              <a:rPr lang="ru-RU" sz="2000" dirty="0">
                <a:latin typeface="Monotype Corsiva" pitchFamily="66" charset="0"/>
              </a:rPr>
            </a:br>
            <a:endParaRPr lang="ru-RU" sz="2000" dirty="0">
              <a:latin typeface="Monotype Corsiva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22313" y="404665"/>
            <a:ext cx="7772400" cy="5616623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Monotype Corsiva" pitchFamily="66" charset="0"/>
              </a:rPr>
              <a:t>Цель игры:</a:t>
            </a: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ознакомление с игровым материалом по формированию словаря у детей и формирование умений согласовывать местоимения с существительными.</a:t>
            </a:r>
          </a:p>
          <a:p>
            <a:r>
              <a:rPr lang="ru-RU" b="1" dirty="0">
                <a:solidFill>
                  <a:schemeClr val="tx1"/>
                </a:solidFill>
                <a:latin typeface="Monotype Corsiva" pitchFamily="66" charset="0"/>
              </a:rPr>
              <a:t>Задачи: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  <a:p>
            <a:pPr lvl="0"/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Способствовать пополнению и активизации словаря у детей.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  <a:p>
            <a:pPr lvl="0"/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Совершенствовать грамматический строй речи.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  <a:p>
            <a:pPr lvl="0"/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Развивать внимание, память, мышление, мелкую моторику, речь.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  <a:p>
            <a:pPr lvl="0"/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Воспитывать умение действовать рядом со сверстниками.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 </a:t>
            </a:r>
          </a:p>
          <a:p>
            <a:r>
              <a:rPr lang="ru-RU" b="1" dirty="0">
                <a:solidFill>
                  <a:schemeClr val="tx1"/>
                </a:solidFill>
                <a:latin typeface="Monotype Corsiva" pitchFamily="66" charset="0"/>
              </a:rPr>
              <a:t>Этапы работы: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- заполнить пустые клетки таблицы отвечая на вопрос: «Что это? Кто это?»;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- найти предметы про которые можно сказать «Мой, моя, мои, моё»;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-закрепление изученного материала.</a:t>
            </a:r>
          </a:p>
          <a:p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Детям очень интересно играть самостоятельно.</a:t>
            </a:r>
          </a:p>
        </p:txBody>
      </p:sp>
    </p:spTree>
    <p:extLst>
      <p:ext uri="{BB962C8B-B14F-4D97-AF65-F5344CB8AC3E}">
        <p14:creationId xmlns:p14="http://schemas.microsoft.com/office/powerpoint/2010/main" val="291547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77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" y="12576"/>
            <a:ext cx="9144020" cy="6858016"/>
          </a:xfrm>
          <a:prstGeom prst="rect">
            <a:avLst/>
          </a:prstGeom>
        </p:spPr>
      </p:pic>
      <p:sp>
        <p:nvSpPr>
          <p:cNvPr id="3" name="Блок-схема: альтернативный процесс 2"/>
          <p:cNvSpPr/>
          <p:nvPr/>
        </p:nvSpPr>
        <p:spPr>
          <a:xfrm>
            <a:off x="5364088" y="5877272"/>
            <a:ext cx="1152128" cy="504056"/>
          </a:xfrm>
          <a:prstGeom prst="flowChartAlternateProces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4700" y="548680"/>
            <a:ext cx="823031" cy="8230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9830" y="2127989"/>
            <a:ext cx="932769" cy="8169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4215" y="3566621"/>
            <a:ext cx="883997" cy="8779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6336" y="347191"/>
            <a:ext cx="1097375" cy="11034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24362" y="2127989"/>
            <a:ext cx="841321" cy="8108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73012" y="3566621"/>
            <a:ext cx="926672" cy="85961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982599" y="5673442"/>
            <a:ext cx="1981889" cy="720080"/>
          </a:xfrm>
          <a:prstGeom prst="rect">
            <a:avLst/>
          </a:prstGeom>
          <a:blipFill>
            <a:blip r:embed="rId9"/>
            <a:tile tx="0" ty="0" sx="100000" sy="100000" flip="none" algn="tl"/>
          </a:blip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МОЙ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81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-0.31493 0.3800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1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L -0.67014 0.1062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07" y="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48819 0.13888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08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24544" y="-133955"/>
            <a:ext cx="6192688" cy="7128792"/>
          </a:xfrm>
          <a:prstGeom prst="rect">
            <a:avLst/>
          </a:prstGeom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5321188" y="5877272"/>
            <a:ext cx="1093912" cy="504056"/>
          </a:xfrm>
          <a:prstGeom prst="flowChartAlternate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948264" y="5661248"/>
            <a:ext cx="1944216" cy="707886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3810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МОЯ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78644"/>
              </p:ext>
            </p:extLst>
          </p:nvPr>
        </p:nvGraphicFramePr>
        <p:xfrm>
          <a:off x="5652120" y="116633"/>
          <a:ext cx="3240360" cy="4536504"/>
        </p:xfrm>
        <a:graphic>
          <a:graphicData uri="http://schemas.openxmlformats.org/drawingml/2006/table">
            <a:tbl>
              <a:tblPr firstRow="1" bandRow="1">
                <a:solidFill>
                  <a:srgbClr val="FFFFCC"/>
                </a:solidFill>
                <a:tableStyleId>{5C22544A-7EE6-4342-B048-85BDC9FD1C3A}</a:tableStyleId>
              </a:tblPr>
              <a:tblGrid>
                <a:gridCol w="1620180">
                  <a:extLst>
                    <a:ext uri="{9D8B030D-6E8A-4147-A177-3AD203B41FA5}">
                      <a16:colId xmlns:a16="http://schemas.microsoft.com/office/drawing/2014/main" xmlns="" val="224841473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xmlns="" val="2300318214"/>
                    </a:ext>
                  </a:extLst>
                </a:gridCol>
              </a:tblGrid>
              <a:tr h="1512168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        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     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627707841"/>
                  </a:ext>
                </a:extLst>
              </a:tr>
              <a:tr h="1512168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        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    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4061651807"/>
                  </a:ext>
                </a:extLst>
              </a:tr>
              <a:tr h="1512168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        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       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358385580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475655" y="3068959"/>
            <a:ext cx="911849" cy="818681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9832" y="3212976"/>
            <a:ext cx="951058" cy="8596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6446" y="4223331"/>
            <a:ext cx="951058" cy="8596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68144" y="453196"/>
            <a:ext cx="1298561" cy="83522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6874" y="1872822"/>
            <a:ext cx="865707" cy="84741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21797" y="457730"/>
            <a:ext cx="932769" cy="92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83971" y="1814709"/>
            <a:ext cx="1194920" cy="107298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46807" y="3333341"/>
            <a:ext cx="1341236" cy="98154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72300" y="3402965"/>
            <a:ext cx="1518036" cy="9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85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67778 0.16343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89" y="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49618 0.55857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2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-0.32066 -0.0127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0160" cy="6858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2536" y="-134422"/>
            <a:ext cx="6194073" cy="71268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184189"/>
            <a:ext cx="3261643" cy="45602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3630" y="2999193"/>
            <a:ext cx="951058" cy="8596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3687" y="3140968"/>
            <a:ext cx="951058" cy="8596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3630" y="4314586"/>
            <a:ext cx="951058" cy="859611"/>
          </a:xfrm>
          <a:prstGeom prst="rect">
            <a:avLst/>
          </a:prstGeom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5395273" y="5877272"/>
            <a:ext cx="1120943" cy="504056"/>
          </a:xfrm>
          <a:prstGeom prst="flowChartAlternate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1537" y="3537243"/>
            <a:ext cx="1170533" cy="9266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2989" y="3537243"/>
            <a:ext cx="987638" cy="7437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7853" y="2044668"/>
            <a:ext cx="877900" cy="7193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49086" y="2066789"/>
            <a:ext cx="981541" cy="67671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2153" y="473060"/>
            <a:ext cx="573074" cy="96934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10051" y="436187"/>
            <a:ext cx="853514" cy="908383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112071" y="5661247"/>
            <a:ext cx="1801692" cy="723169"/>
          </a:xfrm>
          <a:prstGeom prst="rect">
            <a:avLst/>
          </a:prstGeom>
          <a:blipFill>
            <a:blip r:embed="rId12"/>
            <a:tile tx="0" ty="0" sx="100000" sy="100000" flip="none" algn="tl"/>
          </a:blip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МОИ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89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-0.49723 0.14051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61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-0.49202 0.57176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01" y="2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-0.49219 -0.0511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18" y="-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2120" y="188640"/>
            <a:ext cx="3261643" cy="45602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0976" y="-134423"/>
            <a:ext cx="6194073" cy="7126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7972" y="2999193"/>
            <a:ext cx="951058" cy="8596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0159" y="4319037"/>
            <a:ext cx="951058" cy="8596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423" y="3212976"/>
            <a:ext cx="951058" cy="859611"/>
          </a:xfrm>
          <a:prstGeom prst="rect">
            <a:avLst/>
          </a:prstGeom>
        </p:spPr>
      </p:pic>
      <p:sp>
        <p:nvSpPr>
          <p:cNvPr id="9" name="Блок-схема: альтернативный процесс 8"/>
          <p:cNvSpPr/>
          <p:nvPr/>
        </p:nvSpPr>
        <p:spPr>
          <a:xfrm>
            <a:off x="5465896" y="5805264"/>
            <a:ext cx="1122328" cy="504056"/>
          </a:xfrm>
          <a:prstGeom prst="flowChartAlternateProcess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7060" y="2078563"/>
            <a:ext cx="786452" cy="7803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2102" y="377639"/>
            <a:ext cx="1152244" cy="11522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6761" y="1987900"/>
            <a:ext cx="719390" cy="8108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27060" y="3563067"/>
            <a:ext cx="810838" cy="75597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47988" y="3510112"/>
            <a:ext cx="816935" cy="87180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05312" y="571590"/>
            <a:ext cx="902286" cy="682811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130564" y="5620973"/>
            <a:ext cx="1749417" cy="688347"/>
          </a:xfrm>
          <a:prstGeom prst="rect">
            <a:avLst/>
          </a:prstGeom>
          <a:blipFill>
            <a:blip r:embed="rId12"/>
            <a:tile tx="0" ty="0" sx="100000" sy="100000" flip="none" algn="tl"/>
          </a:blip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МОЁ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83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48559 0.3324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88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-0.6724 0.1481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28" y="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-0.31371 -0.0430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4" y="-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5014640" y="5862330"/>
            <a:ext cx="1224136" cy="540640"/>
          </a:xfrm>
          <a:prstGeom prst="flowChartAlternateProcess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569" y="2971887"/>
            <a:ext cx="1259291" cy="12592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5406" y="694228"/>
            <a:ext cx="1321691" cy="11575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6860" y="5041975"/>
            <a:ext cx="1335169" cy="12385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6296" y="2786581"/>
            <a:ext cx="1220801" cy="11950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8570" y="608547"/>
            <a:ext cx="1390166" cy="128740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22561" y="2876405"/>
            <a:ext cx="1587110" cy="11051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57832" y="815046"/>
            <a:ext cx="1392165" cy="11230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88591" y="694228"/>
            <a:ext cx="1165554" cy="12438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3777" y="4977109"/>
            <a:ext cx="1246266" cy="117130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57833" y="2758136"/>
            <a:ext cx="1377826" cy="1327904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6761929" y="5661248"/>
            <a:ext cx="1914527" cy="741722"/>
          </a:xfrm>
          <a:prstGeom prst="rect">
            <a:avLst/>
          </a:prstGeom>
          <a:blipFill>
            <a:blip r:embed="rId13"/>
            <a:tile tx="0" ty="0" sx="100000" sy="100000" flip="none" algn="tl"/>
          </a:blip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МОЙ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4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5004048" y="6021288"/>
            <a:ext cx="1152128" cy="468632"/>
          </a:xfrm>
          <a:prstGeom prst="flowChartAlternate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690" y="764704"/>
            <a:ext cx="1713692" cy="12961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0075" y="606252"/>
            <a:ext cx="1401491" cy="12961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544" y="2911318"/>
            <a:ext cx="1639401" cy="13817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0032" y="2857806"/>
            <a:ext cx="1404403" cy="13049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37082" y="5013176"/>
            <a:ext cx="1377815" cy="13290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5357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43521" y="2881663"/>
            <a:ext cx="1308045" cy="13080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3513" y="785949"/>
            <a:ext cx="1639401" cy="12978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10127" y="625182"/>
            <a:ext cx="1354308" cy="141140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6920" y="4968331"/>
            <a:ext cx="1260648" cy="153420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67564" y="2991245"/>
            <a:ext cx="1316850" cy="115834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6732240" y="5805264"/>
            <a:ext cx="1872208" cy="684656"/>
          </a:xfrm>
          <a:prstGeom prst="rect">
            <a:avLst/>
          </a:prstGeom>
          <a:blipFill>
            <a:blip r:embed="rId14"/>
            <a:tile tx="0" ty="0" sx="100000" sy="100000" flip="none" algn="tl"/>
          </a:blip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МОЯ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02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1"/>
            <a:ext cx="9144000" cy="6858001"/>
          </a:xfrm>
          <a:prstGeom prst="rect">
            <a:avLst/>
          </a:prstGeom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4932040" y="5949280"/>
            <a:ext cx="1224136" cy="540640"/>
          </a:xfrm>
          <a:prstGeom prst="flowChartAlternateProces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2841530"/>
            <a:ext cx="1440160" cy="1307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801267"/>
            <a:ext cx="1656183" cy="12472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7586" y="668807"/>
            <a:ext cx="1440159" cy="15121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2040" y="2840997"/>
            <a:ext cx="1289259" cy="13721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535" y="5085184"/>
            <a:ext cx="1728192" cy="17281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8791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544" y="2787129"/>
            <a:ext cx="1584175" cy="14798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7302" y="768701"/>
            <a:ext cx="1390486" cy="13797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07587" y="5132954"/>
            <a:ext cx="1440158" cy="99290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61735" y="2840997"/>
            <a:ext cx="1714719" cy="130808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17543" y="644949"/>
            <a:ext cx="1626665" cy="1357335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6940471" y="5805264"/>
            <a:ext cx="1735983" cy="684656"/>
          </a:xfrm>
          <a:prstGeom prst="rect">
            <a:avLst/>
          </a:prstGeom>
          <a:blipFill>
            <a:blip r:embed="rId16"/>
            <a:tile tx="0" ty="0" sx="100000" sy="100000" flip="none" algn="tl"/>
          </a:blip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МОИ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21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638" cy="68584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9552" y="548680"/>
            <a:ext cx="1547880" cy="15001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808" y="710417"/>
            <a:ext cx="1243692" cy="11766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4288" y="609824"/>
            <a:ext cx="1390008" cy="13778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729" y="2724610"/>
            <a:ext cx="1359526" cy="14082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9914" r="8922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76539" y="2754545"/>
            <a:ext cx="1584176" cy="14850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46263" y="5157192"/>
            <a:ext cx="1438781" cy="9937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62766" y="2724610"/>
            <a:ext cx="1324734" cy="155851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589" b="100000" l="0" r="8972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76540" y="506644"/>
            <a:ext cx="1584176" cy="15841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9552" y="5300745"/>
            <a:ext cx="1453703" cy="11001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86715" y="2885067"/>
            <a:ext cx="1152244" cy="1237595"/>
          </a:xfrm>
          <a:prstGeom prst="rect">
            <a:avLst/>
          </a:prstGeom>
        </p:spPr>
      </p:pic>
      <p:sp>
        <p:nvSpPr>
          <p:cNvPr id="15" name="Блок-схема: альтернативный процесс 14"/>
          <p:cNvSpPr/>
          <p:nvPr/>
        </p:nvSpPr>
        <p:spPr>
          <a:xfrm flipV="1">
            <a:off x="4938052" y="5949280"/>
            <a:ext cx="1218124" cy="537802"/>
          </a:xfrm>
          <a:prstGeom prst="flowChartAlternateProcess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804248" y="5733256"/>
            <a:ext cx="1872207" cy="753826"/>
          </a:xfrm>
          <a:prstGeom prst="rect">
            <a:avLst/>
          </a:prstGeom>
          <a:blipFill>
            <a:blip r:embed="rId18"/>
            <a:tile tx="0" ty="0" sx="100000" sy="100000" flip="none" algn="tl"/>
          </a:blip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МОЁ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29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9340"/>
            <a:ext cx="9144000" cy="68608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9090">
            <a:off x="653455" y="781525"/>
            <a:ext cx="4641120" cy="3480840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62348" y="3669306"/>
            <a:ext cx="3647901" cy="25710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624" b="100000" l="0" r="2883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48019">
            <a:off x="4944147" y="3356197"/>
            <a:ext cx="3145220" cy="3197223"/>
          </a:xfrm>
          <a:prstGeom prst="rect">
            <a:avLst/>
          </a:prstGeom>
        </p:spPr>
      </p:pic>
      <p:pic>
        <p:nvPicPr>
          <p:cNvPr id="9" name="aplodismenty_v_pomescheni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 rot="10800000" flipH="1">
            <a:off x="7795314" y="5877219"/>
            <a:ext cx="682529" cy="576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97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77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247</Words>
  <Application>Microsoft Office PowerPoint</Application>
  <PresentationFormat>Экран (4:3)</PresentationFormat>
  <Paragraphs>56</Paragraphs>
  <Slides>12</Slides>
  <Notes>1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Электронная дидактическая игра  по русскому языку  «Мой, моя, мои, моё» для детей старшего дошкольного возраста</vt:lpstr>
      <vt:lpstr>     </vt:lpstr>
      <vt:lpstr>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Электронное дидактическое пособие  по русскому языку  «Мой, моя, моё, мои» для детей старшего дошкольного возраста</dc:title>
  <dc:creator>Пользователь</dc:creator>
  <cp:lastModifiedBy>HP</cp:lastModifiedBy>
  <cp:revision>43</cp:revision>
  <dcterms:created xsi:type="dcterms:W3CDTF">2019-05-10T10:39:34Z</dcterms:created>
  <dcterms:modified xsi:type="dcterms:W3CDTF">2020-10-28T03:26:59Z</dcterms:modified>
</cp:coreProperties>
</file>