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2" r:id="rId4"/>
    <p:sldId id="260" r:id="rId5"/>
    <p:sldId id="259" r:id="rId6"/>
    <p:sldId id="263" r:id="rId7"/>
    <p:sldId id="264" r:id="rId8"/>
    <p:sldId id="265" r:id="rId9"/>
    <p:sldId id="268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356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G:\00 РАЗОБРАТЬ\2хминутка про М.М. Герасимова\М.М. Герасимов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3"/>
            <a:ext cx="9144000" cy="6862763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643306" y="1357298"/>
            <a:ext cx="55006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Bookman Old Style" pitchFamily="18" charset="0"/>
              </a:rPr>
              <a:t>Годы жизни:  2(15 сентября 1907г. – 21 июля 1970</a:t>
            </a:r>
            <a:endParaRPr lang="ru-RU" sz="1600" dirty="0">
              <a:latin typeface="Bookman Old Style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596" y="285728"/>
            <a:ext cx="8715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Bookman Old Style" pitchFamily="18" charset="0"/>
              </a:rPr>
              <a:t>Михаил Михайлович Герасимов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43306" y="2018876"/>
            <a:ext cx="15001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Bookman Old Style" pitchFamily="18" charset="0"/>
              </a:rPr>
              <a:t>Археолог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43306" y="4929198"/>
            <a:ext cx="15001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Bookman Old Style" pitchFamily="18" charset="0"/>
              </a:rPr>
              <a:t>Скульптор</a:t>
            </a:r>
            <a:endParaRPr lang="ru-RU" sz="1600" dirty="0">
              <a:latin typeface="Bookman Old Style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214942" y="3169507"/>
            <a:ext cx="3857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Bookman Old Style" pitchFamily="18" charset="0"/>
              </a:rPr>
              <a:t>Автор метода портретной реконструкции по костям черепа</a:t>
            </a:r>
          </a:p>
          <a:p>
            <a:pPr algn="ctr"/>
            <a:endParaRPr lang="ru-RU" sz="1600" dirty="0" smtClean="0">
              <a:latin typeface="Bookman Old Style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14942" y="1857364"/>
            <a:ext cx="3857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Bookman Old Style" pitchFamily="18" charset="0"/>
              </a:rPr>
              <a:t>Первооткрыватель палеолитической стоянки Мальта</a:t>
            </a:r>
          </a:p>
          <a:p>
            <a:pPr algn="ctr"/>
            <a:endParaRPr lang="ru-RU" sz="1600" dirty="0" smtClean="0">
              <a:latin typeface="Bookman Old Style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214942" y="4709236"/>
            <a:ext cx="38576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Bookman Old Style" pitchFamily="18" charset="0"/>
              </a:rPr>
              <a:t>Создал более 200 реконструкций портретов исторических личностей и первобытных людей</a:t>
            </a:r>
          </a:p>
          <a:p>
            <a:pPr algn="ctr"/>
            <a:endParaRPr lang="ru-RU" sz="1600" dirty="0" smtClean="0">
              <a:latin typeface="Bookman Old Style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43306" y="3304760"/>
            <a:ext cx="15001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Bookman Old Style" pitchFamily="18" charset="0"/>
              </a:rPr>
              <a:t>Антрополог</a:t>
            </a:r>
          </a:p>
        </p:txBody>
      </p:sp>
    </p:spTree>
  </p:cSld>
  <p:clrMapOvr>
    <a:masterClrMapping/>
  </p:clrMapOvr>
  <p:transition spd="slow" advClick="0" advTm="1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40"/>
                            </p:stCondLst>
                            <p:childTnLst>
                              <p:par>
                                <p:cTn id="1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40"/>
                            </p:stCondLst>
                            <p:childTnLst>
                              <p:par>
                                <p:cTn id="15" presetID="27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140"/>
                            </p:stCondLst>
                            <p:childTnLst>
                              <p:par>
                                <p:cTn id="2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40"/>
                            </p:stCondLst>
                            <p:childTnLst>
                              <p:par>
                                <p:cTn id="3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340"/>
                            </p:stCondLst>
                            <p:childTnLst>
                              <p:par>
                                <p:cTn id="3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140"/>
                            </p:stCondLst>
                            <p:childTnLst>
                              <p:par>
                                <p:cTn id="4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100"/>
                            </p:stCondLst>
                            <p:childTnLst>
                              <p:par>
                                <p:cTn id="5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G:\00 РАЗОБРАТЬ\2хминутка про М.М. Герасимова\Ф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9526"/>
            <a:ext cx="9144000" cy="6867526"/>
          </a:xfrm>
          <a:prstGeom prst="rect">
            <a:avLst/>
          </a:prstGeom>
          <a:noFill/>
        </p:spPr>
      </p:pic>
      <p:pic>
        <p:nvPicPr>
          <p:cNvPr id="14338" name="Picture 2" descr="http://artifact.isu.ru/media/1/4.-Verholenskaya-Gora-1927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857232"/>
            <a:ext cx="8429684" cy="4492955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85720" y="5429264"/>
            <a:ext cx="90011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Bookman Old Style" pitchFamily="18" charset="0"/>
              </a:rPr>
              <a:t>Первым археологическим объектом для М.М. Герасимова стала </a:t>
            </a:r>
            <a:r>
              <a:rPr lang="ru-RU" sz="1600" dirty="0" err="1" smtClean="0">
                <a:latin typeface="Bookman Old Style" pitchFamily="18" charset="0"/>
              </a:rPr>
              <a:t>Верхоленская</a:t>
            </a:r>
            <a:r>
              <a:rPr lang="ru-RU" sz="1600" dirty="0" smtClean="0">
                <a:latin typeface="Bookman Old Style" pitchFamily="18" charset="0"/>
              </a:rPr>
              <a:t> гора, что к северу от Иркутска, на правом берегу реки Топка.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4282" y="208642"/>
            <a:ext cx="90726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Bookman Old Style" pitchFamily="18" charset="0"/>
              </a:rPr>
              <a:t>Уже с 11 лет Михаил Михайлович стал принимать участие в археологических экспедициях, а в 14-и – пошел работать в Иркутский краеведческий музей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88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38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G:\00 РАЗОБРАТЬ\2хминутка про М.М. Герасимова\Ф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045" y="-9526"/>
            <a:ext cx="9157046" cy="686752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4857752" y="214290"/>
            <a:ext cx="407193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Bookman Old Style" pitchFamily="18" charset="0"/>
              </a:rPr>
              <a:t>В четырнадцать лет Герасимов самостоятельно и на должном по тем </a:t>
            </a:r>
            <a:r>
              <a:rPr lang="ru-RU" sz="1400" dirty="0" smtClean="0">
                <a:latin typeface="Bookman Old Style" pitchFamily="18" charset="0"/>
              </a:rPr>
              <a:t>временам </a:t>
            </a:r>
            <a:r>
              <a:rPr lang="ru-RU" sz="1400" dirty="0" smtClean="0">
                <a:latin typeface="Bookman Old Style" pitchFamily="18" charset="0"/>
              </a:rPr>
              <a:t>уровне открыл в </a:t>
            </a:r>
            <a:r>
              <a:rPr lang="ru-RU" sz="1400" dirty="0" err="1" smtClean="0">
                <a:latin typeface="Bookman Old Style" pitchFamily="18" charset="0"/>
              </a:rPr>
              <a:t>Глазковском</a:t>
            </a:r>
            <a:r>
              <a:rPr lang="ru-RU" sz="1400" dirty="0" smtClean="0">
                <a:latin typeface="Bookman Old Style" pitchFamily="18" charset="0"/>
              </a:rPr>
              <a:t> предместье (Иркутск) неолитическое погребение, а в свои семнадцать лет (в 1925 году) нашёл (и раскопал) палеолитическое местонахождение у Переселенческого пункта в Иркутске</a:t>
            </a:r>
            <a:r>
              <a:rPr lang="ru-RU" sz="1600" dirty="0" smtClean="0">
                <a:latin typeface="Bookman Old Style" pitchFamily="18" charset="0"/>
              </a:rPr>
              <a:t>.</a:t>
            </a:r>
          </a:p>
          <a:p>
            <a:pPr algn="just"/>
            <a:r>
              <a:rPr lang="ru-RU" sz="1600" dirty="0" smtClean="0">
                <a:latin typeface="Bookman Old Style" pitchFamily="18" charset="0"/>
              </a:rPr>
              <a:t> </a:t>
            </a:r>
            <a:endParaRPr lang="ru-RU" sz="1600" dirty="0">
              <a:latin typeface="Bookman Old Style" pitchFamily="18" charset="0"/>
            </a:endParaRPr>
          </a:p>
        </p:txBody>
      </p:sp>
      <p:pic>
        <p:nvPicPr>
          <p:cNvPr id="16386" name="Picture 2" descr="JW_SIGP_LABELS_08 d234ecee-3dda-4bc4-bace-3e0776a4190c_jpg_620x1000_x-False_q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4977" cy="3581419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857752" y="2473763"/>
            <a:ext cx="407196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err="1" smtClean="0">
                <a:latin typeface="Bookman Old Style" pitchFamily="18" charset="0"/>
              </a:rPr>
              <a:t>Глазковский</a:t>
            </a:r>
            <a:r>
              <a:rPr lang="ru-RU" sz="1400" dirty="0" smtClean="0">
                <a:latin typeface="Bookman Old Style" pitchFamily="18" charset="0"/>
              </a:rPr>
              <a:t> некрополь – ныне Парк им. Парижской коммуны. Множество небольших пологих холмов - ни что иное, как остатки могильных курганов времен неолита</a:t>
            </a:r>
            <a:endParaRPr lang="ru-RU" sz="1400" dirty="0">
              <a:latin typeface="Bookman Old Style" pitchFamily="18" charset="0"/>
            </a:endParaRPr>
          </a:p>
        </p:txBody>
      </p:sp>
      <p:pic>
        <p:nvPicPr>
          <p:cNvPr id="16388" name="Picture 4" descr="JW_SIGP_LABELS_08 glazkovskiy_nekropol1_3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3814785"/>
            <a:ext cx="2857500" cy="2971801"/>
          </a:xfrm>
          <a:prstGeom prst="rect">
            <a:avLst/>
          </a:prstGeom>
          <a:noFill/>
        </p:spPr>
      </p:pic>
      <p:pic>
        <p:nvPicPr>
          <p:cNvPr id="16390" name="Picture 6" descr="JW_SIGP_LABELS_08 glazkovskiy_nekropol2_4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06" y="3714776"/>
            <a:ext cx="3071810" cy="307181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3571868" y="3786190"/>
            <a:ext cx="250033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Bookman Old Style" pitchFamily="18" charset="0"/>
              </a:rPr>
              <a:t>Костяные орудия – очень примечательная, хоть и небольшая часть находок на территории Некрополя.</a:t>
            </a:r>
            <a:endParaRPr lang="ru-RU" sz="1400" dirty="0">
              <a:latin typeface="Bookman Old Style" pitchFamily="18" charset="0"/>
            </a:endParaRPr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1"/>
      <p:bldP spid="7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G:\00 РАЗОБРАТЬ\2хминутка про М.М. Герасимова\Ф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6"/>
            <a:ext cx="9144000" cy="6867526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0" y="4605891"/>
            <a:ext cx="43576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>
                <a:latin typeface="Bookman Old Style" pitchFamily="18" charset="0"/>
              </a:rPr>
              <a:t>В 1928г. им была обнаружена и вскрыта палеолитическая стоянка у поселка Мальта. Это стало самым знаменательным событием для М.М. Герасимова - археолога </a:t>
            </a:r>
          </a:p>
        </p:txBody>
      </p:sp>
      <p:pic>
        <p:nvPicPr>
          <p:cNvPr id="14341" name="Picture 5" descr="http://artifact.isu.ru/media/1/5.-M.M.Gerasimov-i-G.-P.-Sosnovskiy-v-Malte-1934-g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71414"/>
            <a:ext cx="4558741" cy="3500462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4500562" y="4572008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1600" dirty="0" smtClean="0">
                <a:latin typeface="Bookman Old Style" pitchFamily="18" charset="0"/>
              </a:rPr>
              <a:t>На этом объекте М..М. Герасимов проработал более 30 лет.</a:t>
            </a:r>
            <a:endParaRPr lang="ru-RU" sz="16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0" y="105297"/>
            <a:ext cx="44291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Bookman Old Style" pitchFamily="18" charset="0"/>
              </a:rPr>
              <a:t>В конце 1920-х крестьяне, жившие в поселке Мальта (от </a:t>
            </a:r>
            <a:r>
              <a:rPr lang="ru-RU" sz="1600" dirty="0" err="1" smtClean="0">
                <a:latin typeface="Bookman Old Style" pitchFamily="18" charset="0"/>
              </a:rPr>
              <a:t>бурятск</a:t>
            </a:r>
            <a:r>
              <a:rPr lang="ru-RU" sz="1600" dirty="0" smtClean="0">
                <a:latin typeface="Bookman Old Style" pitchFamily="18" charset="0"/>
              </a:rPr>
              <a:t>. «</a:t>
            </a:r>
            <a:r>
              <a:rPr lang="ru-RU" sz="1600" dirty="0" err="1" smtClean="0">
                <a:latin typeface="Bookman Old Style" pitchFamily="18" charset="0"/>
              </a:rPr>
              <a:t>мойэлта</a:t>
            </a:r>
            <a:r>
              <a:rPr lang="ru-RU" sz="1600" dirty="0" smtClean="0">
                <a:latin typeface="Bookman Old Style" pitchFamily="18" charset="0"/>
              </a:rPr>
              <a:t>» – «Черемуховое место») решили выкопать погреб и наткнулись на странные кости. </a:t>
            </a:r>
            <a:endParaRPr lang="ru-RU" sz="16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0" y="1676933"/>
            <a:ext cx="44291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Bookman Old Style" pitchFamily="18" charset="0"/>
              </a:rPr>
              <a:t>Если бы не сознательность крестьян</a:t>
            </a:r>
            <a:r>
              <a:rPr lang="ru-RU" sz="1600" dirty="0" smtClean="0">
                <a:latin typeface="Bookman Old Style" pitchFamily="18" charset="0"/>
              </a:rPr>
              <a:t>, сообщивших о своей находке, </a:t>
            </a:r>
            <a:r>
              <a:rPr lang="ru-RU" sz="1600" dirty="0" smtClean="0">
                <a:latin typeface="Bookman Old Style" pitchFamily="18" charset="0"/>
              </a:rPr>
              <a:t>одно из важнейших археологических </a:t>
            </a:r>
            <a:r>
              <a:rPr lang="ru-RU" sz="1600" dirty="0" smtClean="0">
                <a:latin typeface="Bookman Old Style" pitchFamily="18" charset="0"/>
              </a:rPr>
              <a:t>открытий в Восточной Сибири могло не состояться.</a:t>
            </a:r>
            <a:endParaRPr lang="ru-RU" sz="16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0" y="3316618"/>
            <a:ext cx="44291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Bookman Old Style" pitchFamily="18" charset="0"/>
              </a:rPr>
              <a:t>Через некоторое время в Мальту прибыл научный сотрудник Иркутского краеведческого музея М.М. Герасимов.</a:t>
            </a:r>
            <a:endParaRPr lang="ru-RU" sz="16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429124" y="3714752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600" dirty="0" smtClean="0">
                <a:latin typeface="Bookman Old Style" pitchFamily="18" charset="0"/>
              </a:rPr>
              <a:t>М.М. Герасимов в Мальте. Начало 1930-х</a:t>
            </a:r>
            <a:endParaRPr lang="ru-RU" sz="1600" dirty="0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G:\00 РАЗОБРАТЬ\2хминутка про М.М. Герасимова\Ф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046" y="-9526"/>
            <a:ext cx="9157046" cy="6867526"/>
          </a:xfrm>
          <a:prstGeom prst="rect">
            <a:avLst/>
          </a:prstGeom>
          <a:noFill/>
        </p:spPr>
      </p:pic>
      <p:pic>
        <p:nvPicPr>
          <p:cNvPr id="19460" name="Picture 4" descr="https://i.pinimg.com/originals/4c/fe/38/4cfe38b0556f2f3f964d42926b4110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" y="-24"/>
            <a:ext cx="3857651" cy="3857652"/>
          </a:xfrm>
          <a:prstGeom prst="rect">
            <a:avLst/>
          </a:prstGeom>
          <a:noFill/>
        </p:spPr>
      </p:pic>
      <p:pic>
        <p:nvPicPr>
          <p:cNvPr id="19458" name="Picture 2" descr="https://mir-s3-cdn-cf.behance.net/project_modules/1400/7922bd17225647.562b75b7b73c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0005" y="-24"/>
            <a:ext cx="5183996" cy="292895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786314" y="3590228"/>
            <a:ext cx="4071966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Bookman Old Style" pitchFamily="18" charset="0"/>
              </a:rPr>
              <a:t>В период позднего палеолита земли вокруг Байкала представляли собой степи, по которым бродили мамонты, шерстистые носороги, северные олени и дикие лошади. Жил здесь и царь зверей — пещерный лев, по размерам гораздо крупнее своего африканского собрата.</a:t>
            </a:r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19462" name="Picture 6" descr="Фото: Вымерший пещерный лев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" y="4357718"/>
            <a:ext cx="4286239" cy="250030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G:\00 РАЗОБРАТЬ\2хминутка про М.М. Герасимова\Ф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6"/>
            <a:ext cx="9144000" cy="686752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-214346" y="142852"/>
            <a:ext cx="96441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Bookman Old Style" pitchFamily="18" charset="0"/>
              </a:rPr>
              <a:t>На </a:t>
            </a:r>
            <a:r>
              <a:rPr lang="ru-RU" dirty="0" smtClean="0">
                <a:latin typeface="Bookman Old Style" pitchFamily="18" charset="0"/>
              </a:rPr>
              <a:t>территории стоянки </a:t>
            </a:r>
            <a:r>
              <a:rPr lang="ru-RU" dirty="0" smtClean="0">
                <a:latin typeface="Bookman Old Style" pitchFamily="18" charset="0"/>
              </a:rPr>
              <a:t>раскопано 15 жилищ, вытянутых вдоль реки.</a:t>
            </a:r>
            <a:endParaRPr lang="ru-RU" dirty="0">
              <a:latin typeface="Bookman Old Style" pitchFamily="18" charset="0"/>
            </a:endParaRPr>
          </a:p>
        </p:txBody>
      </p:sp>
      <p:pic>
        <p:nvPicPr>
          <p:cNvPr id="20482" name="Picture 2" descr="&#10;Реконструкция жилища шалашного типа. Верхнепалеолитическая стоянка Мальта. Автор реконструкции М.М. Герасимов.&#10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1080118"/>
            <a:ext cx="6286544" cy="5563592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42844" y="2239400"/>
            <a:ext cx="242889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Bookman Old Style" pitchFamily="18" charset="0"/>
              </a:rPr>
              <a:t>Большинство жилищ были полуземлянками. Но одно было </a:t>
            </a:r>
            <a:r>
              <a:rPr lang="ru-RU" sz="1600" dirty="0" smtClean="0">
                <a:latin typeface="Bookman Old Style" pitchFamily="18" charset="0"/>
              </a:rPr>
              <a:t>наземным, каркас стен составляли рога оленей, а в основании — кольцо из массивных плит известняка, поставленных на ребро</a:t>
            </a:r>
            <a:endParaRPr lang="ru-RU" sz="1600" dirty="0">
              <a:latin typeface="Bookman Old Style" pitchFamily="18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G:\00 РАЗОБРАТЬ\2хминутка про М.М. Герасимова\Ф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3"/>
            <a:ext cx="9410700" cy="686752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-32" y="71414"/>
            <a:ext cx="364333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Здесь было обнаружено большое количество уникальных для этого региона находок.</a:t>
            </a:r>
            <a:r>
              <a:rPr lang="ru-RU" b="1" dirty="0" smtClean="0"/>
              <a:t> Возраст найденных предметов </a:t>
            </a:r>
            <a:r>
              <a:rPr lang="ru-RU" b="1" dirty="0" smtClean="0"/>
              <a:t>варьируется </a:t>
            </a:r>
            <a:r>
              <a:rPr lang="ru-RU" b="1" dirty="0" smtClean="0"/>
              <a:t>от 15 до 22 тысяч лет до н.э.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571736" y="5103698"/>
            <a:ext cx="65722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Особого внимания заслуживают примерно 40 десятка статуэток, изготовленных из бивня мамонта. Есть </a:t>
            </a:r>
            <a:r>
              <a:rPr lang="ru-RU" dirty="0" smtClean="0"/>
              <a:t>серия изображений </a:t>
            </a:r>
            <a:r>
              <a:rPr lang="ru-RU" dirty="0" smtClean="0"/>
              <a:t>птиц, фигура росомахи</a:t>
            </a:r>
            <a:r>
              <a:rPr lang="ru-RU" dirty="0" smtClean="0"/>
              <a:t>, покрытая орнаментом из рядов полулунных вырезов. Несколько фигур изображают куропатку, лебедя, а также водоплавающих птиц в </a:t>
            </a:r>
            <a:r>
              <a:rPr lang="ru-RU" dirty="0" smtClean="0"/>
              <a:t>полёте, но большая часть изображает женщин.</a:t>
            </a:r>
          </a:p>
        </p:txBody>
      </p:sp>
      <p:pic>
        <p:nvPicPr>
          <p:cNvPr id="21509" name="Picture 5" descr="https://ic.pics.livejournal.com/world_jewellery/72610970/1448519/1448519_6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21" y="1785926"/>
            <a:ext cx="2461277" cy="2165347"/>
          </a:xfrm>
          <a:prstGeom prst="rect">
            <a:avLst/>
          </a:prstGeom>
          <a:noFill/>
        </p:spPr>
      </p:pic>
      <p:pic>
        <p:nvPicPr>
          <p:cNvPr id="21511" name="Picture 7" descr="https://ic.pics.livejournal.com/world_jewellery/72610970/1438271/1438271_6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2" y="4000528"/>
            <a:ext cx="2544956" cy="2714620"/>
          </a:xfrm>
          <a:prstGeom prst="rect">
            <a:avLst/>
          </a:prstGeom>
          <a:noFill/>
        </p:spPr>
      </p:pic>
      <p:pic>
        <p:nvPicPr>
          <p:cNvPr id="21513" name="Picture 9" descr="https://ic.pics.livejournal.com/world_jewellery/72610970/1444857/1444857_6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52064" y="1"/>
            <a:ext cx="3406282" cy="2571744"/>
          </a:xfrm>
          <a:prstGeom prst="rect">
            <a:avLst/>
          </a:prstGeom>
          <a:noFill/>
        </p:spPr>
      </p:pic>
      <p:pic>
        <p:nvPicPr>
          <p:cNvPr id="21515" name="Picture 11" descr="https://ic.pics.livejournal.com/world_jewellery/72610970/1444914/1444914_60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84804" y="0"/>
            <a:ext cx="2344518" cy="2071702"/>
          </a:xfrm>
          <a:prstGeom prst="rect">
            <a:avLst/>
          </a:prstGeom>
          <a:noFill/>
        </p:spPr>
      </p:pic>
      <p:pic>
        <p:nvPicPr>
          <p:cNvPr id="21517" name="Picture 13" descr="https://www.tait-library.ru/images/%D0%BA%D0%B0%D1%82%D0%B0%D0%BB%D0%BE%D0%B3_%D0%97%D0%A3/%D1%81_%D1%87%D0%B5%D0%B3%D0%BE_%D0%BD%D0%B0%D1%87%D0%B8%D0%BD%D0%B0%D0%B5%D1%82%D1%81%D1%8F_%D1%80%D0%BE%D0%B4%D0%B8%D0%BD%D0%B0/%D0%A5%D0%B0%D0%B9%D1%82%D0%B8%D0%BD%D0%BA%D0%B0/%D0%A0%D0%BE%D1%81%D1%81%D0%B8%D1%8F_%D0%B8_%D0%9E%D0%BA%D0%B5%D0%B0%D0%BD%D0%B8%D1%8F/%D0%A6%D0%B5%D1%80%D0%BA%D0%BE%D0%B2%D1%8C_%D0%A2%D0%B5%D0%BB%D1%8C%D0%BC%D0%B0/%D0%A6%D0%B5%D1%80%D0%BA%D0%BE%D0%B2%D1%8C_%D0%A1%D0%BE%D1%81%D0%BD%D0%BE%D0%B2%D0%BA%D0%B0/%D0%A1%D1%82%D0%BE%D1%8F%D0%BD%D0%BA%D0%B0_%D0%9C%D0%B0%D0%BB%D1%8C%D1%82%D0%B0/scale_120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57554" y="2643182"/>
            <a:ext cx="5214974" cy="243800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G:\00 РАЗОБРАТЬ\2хминутка про М.М. Герасимова\Ф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</p:spPr>
      </p:pic>
      <p:pic>
        <p:nvPicPr>
          <p:cNvPr id="22532" name="Picture 4" descr="http://irkipedia.ru/sites/default/files/10_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533493" cy="271462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57158" y="2786058"/>
            <a:ext cx="26885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Bookman Old Style" pitchFamily="18" charset="0"/>
              </a:rPr>
              <a:t>М.М. Герасимов за работой</a:t>
            </a:r>
            <a:endParaRPr lang="ru-RU" sz="1400" dirty="0">
              <a:latin typeface="Bookman Old Style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43306" y="142852"/>
            <a:ext cx="5357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Bookman Old Style" pitchFamily="18" charset="0"/>
              </a:rPr>
              <a:t>Больше всего М.М. Герасимов известен своим методом скульптурной реконструкции лица по черепу. Всего им выполнено более 200 реконструкций.</a:t>
            </a:r>
            <a:endParaRPr lang="ru-RU" dirty="0">
              <a:latin typeface="Bookman Old Style" pitchFamily="18" charset="0"/>
            </a:endParaRPr>
          </a:p>
        </p:txBody>
      </p:sp>
      <p:pic>
        <p:nvPicPr>
          <p:cNvPr id="16" name="Picture 6" descr=" (531x700, 62Kb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1357298"/>
            <a:ext cx="2763731" cy="3643338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6643702" y="5072074"/>
            <a:ext cx="17235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Bookman Old Style" pitchFamily="18" charset="0"/>
              </a:rPr>
              <a:t>Ярослав Мудрый</a:t>
            </a:r>
            <a:endParaRPr lang="ru-RU" sz="1400" dirty="0">
              <a:latin typeface="Bookman Old Style" pitchFamily="18" charset="0"/>
            </a:endParaRPr>
          </a:p>
        </p:txBody>
      </p:sp>
      <p:pic>
        <p:nvPicPr>
          <p:cNvPr id="18" name="Picture 2" descr="&#10;Царь Иван Грозный (1530-1584). Бюст тонированный. Реконструкция М.М. Герасимова. Создана в 1964г. 60х50х30см.&#10;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3112814"/>
            <a:ext cx="2105929" cy="3030830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348121" y="6193057"/>
            <a:ext cx="17411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Bookman Old Style" pitchFamily="18" charset="0"/>
              </a:rPr>
              <a:t>Иван </a:t>
            </a:r>
            <a:r>
              <a:rPr lang="en-US" sz="1400" dirty="0" smtClean="0">
                <a:latin typeface="Bookman Old Style" pitchFamily="18" charset="0"/>
              </a:rPr>
              <a:t>IV</a:t>
            </a:r>
            <a:r>
              <a:rPr lang="ru-RU" sz="1400" dirty="0" smtClean="0">
                <a:latin typeface="Bookman Old Style" pitchFamily="18" charset="0"/>
              </a:rPr>
              <a:t> Грозный</a:t>
            </a:r>
            <a:endParaRPr lang="ru-RU" sz="1400" dirty="0">
              <a:latin typeface="Bookman Old Style" pitchFamily="18" charset="0"/>
            </a:endParaRPr>
          </a:p>
        </p:txBody>
      </p:sp>
      <p:pic>
        <p:nvPicPr>
          <p:cNvPr id="20" name="Picture 2" descr="&#10;Портрет адмирала Ф.Ф. Ушакова (Центральный военно-морской музей С.-Петербурга).&#10;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14744" y="1357298"/>
            <a:ext cx="2205342" cy="2786082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3726475" y="4214818"/>
            <a:ext cx="22028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latin typeface="Bookman Old Style" pitchFamily="18" charset="0"/>
              </a:rPr>
              <a:t>Адмирал Ф.Ф. Ушаков</a:t>
            </a:r>
            <a:endParaRPr lang="ru-RU" sz="1400" dirty="0">
              <a:latin typeface="Bookman Old Style" pitchFamily="18" charset="0"/>
            </a:endParaRPr>
          </a:p>
        </p:txBody>
      </p:sp>
      <p:pic>
        <p:nvPicPr>
          <p:cNvPr id="22544" name="Picture 16" descr=" (600x600, 23Kb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43306" y="4500570"/>
            <a:ext cx="2214578" cy="2214578"/>
          </a:xfrm>
          <a:prstGeom prst="rect">
            <a:avLst/>
          </a:prstGeom>
          <a:noFill/>
        </p:spPr>
      </p:pic>
      <p:sp>
        <p:nvSpPr>
          <p:cNvPr id="23" name="Прямоугольник 22"/>
          <p:cNvSpPr/>
          <p:nvPr/>
        </p:nvSpPr>
        <p:spPr>
          <a:xfrm>
            <a:off x="6000760" y="6215082"/>
            <a:ext cx="22860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Bookman Old Style" pitchFamily="18" charset="0"/>
              </a:rPr>
              <a:t>Мальчик-неандерталец из пещеры </a:t>
            </a:r>
            <a:r>
              <a:rPr lang="ru-RU" sz="1400" dirty="0" err="1" smtClean="0">
                <a:latin typeface="Bookman Old Style" pitchFamily="18" charset="0"/>
              </a:rPr>
              <a:t>Ташик-Таш</a:t>
            </a:r>
            <a:endParaRPr lang="ru-RU" sz="1400" dirty="0">
              <a:latin typeface="Bookman Old Style" pitchFamily="18" charset="0"/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7" grpId="0"/>
      <p:bldP spid="19" grpId="0"/>
      <p:bldP spid="21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G:\00 РАЗОБРАТЬ\2хминутка про М.М. Герасимова\Ф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4643438" y="71414"/>
            <a:ext cx="40366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Bookman Old Style" pitchFamily="18" charset="0"/>
              </a:rPr>
              <a:t>Андрей </a:t>
            </a:r>
            <a:r>
              <a:rPr lang="ru-RU" sz="2800" dirty="0" err="1" smtClean="0">
                <a:latin typeface="Bookman Old Style" pitchFamily="18" charset="0"/>
              </a:rPr>
              <a:t>Боголюбский</a:t>
            </a:r>
            <a:endParaRPr lang="ru-RU" sz="2800" dirty="0">
              <a:latin typeface="Bookman Old Style" pitchFamily="18" charset="0"/>
            </a:endParaRPr>
          </a:p>
        </p:txBody>
      </p:sp>
      <p:pic>
        <p:nvPicPr>
          <p:cNvPr id="7" name="Picture 8" descr=" (442x700, 51Kb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4357686" cy="6901313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429124" y="642918"/>
            <a:ext cx="45005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Bookman Old Style" pitchFamily="18" charset="0"/>
              </a:rPr>
              <a:t>Очень интересные результаты получились при реконструкции лица сына Юрия Долгорукого – Андрея </a:t>
            </a:r>
            <a:r>
              <a:rPr lang="ru-RU" dirty="0" err="1" smtClean="0">
                <a:latin typeface="Bookman Old Style" pitchFamily="18" charset="0"/>
              </a:rPr>
              <a:t>Боголюбского</a:t>
            </a:r>
            <a:r>
              <a:rPr lang="ru-RU" dirty="0" smtClean="0">
                <a:latin typeface="Bookman Old Style" pitchFamily="18" charset="0"/>
              </a:rPr>
              <a:t>.</a:t>
            </a:r>
            <a:endParaRPr lang="ru-RU" dirty="0">
              <a:latin typeface="Bookman Old Style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429124" y="1857364"/>
            <a:ext cx="45005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Bookman Old Style" pitchFamily="18" charset="0"/>
              </a:rPr>
              <a:t>В процессе восстановления облика князя возникло лицо явно монголоидного типа. Как это возможно?</a:t>
            </a:r>
            <a:endParaRPr lang="ru-RU" dirty="0">
              <a:latin typeface="Bookman Old Style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00562" y="3214686"/>
            <a:ext cx="45005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Bookman Old Style" pitchFamily="18" charset="0"/>
              </a:rPr>
              <a:t>Подлинность останков сомнений не вызывала.</a:t>
            </a:r>
            <a:endParaRPr lang="ru-RU" dirty="0">
              <a:latin typeface="Bookman Old Style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00562" y="4139991"/>
            <a:ext cx="45005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Bookman Old Style" pitchFamily="18" charset="0"/>
              </a:rPr>
              <a:t>В итоге удалось узнать, что Юрий Долгорукий вторым браком был женат на дочери половецкого хана, от которой Андрей и унаследовал монголоидные черты.</a:t>
            </a:r>
            <a:endParaRPr lang="ru-RU" dirty="0">
              <a:latin typeface="Bookman Old Style" pitchFamily="18" charset="0"/>
            </a:endParaRP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:\00 РАЗОБРАТЬ\2хминутка про М.М. Герасимова\Ф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</p:spPr>
      </p:pic>
      <p:pic>
        <p:nvPicPr>
          <p:cNvPr id="23554" name="Picture 2" descr="Михаил Михайлович Герасимов, ученый - археолог, антрополог, скульптор, автор метода пластической портретной реконструкции, создатель галереи портретов исторических деятелей и ископаемых людей по черепам, основатель Лаборатории пластической реконструкции при Институте этнографии АН СССР (ныне Институт этнологии и антропологии РАН). Лауреат Государственной премии (1950), доктор исторических наук (1956), Заслуженный деятель науки РСФСР (1969).&#10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0"/>
            <a:ext cx="2928926" cy="382033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57158" y="214290"/>
            <a:ext cx="56436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>
                <a:latin typeface="Bookman Old Style" pitchFamily="18" charset="0"/>
              </a:rPr>
              <a:t>О Михаиле Михайловиче Герасимове очень тепло писал один из основоположников советской космонавтики Борис Викторович </a:t>
            </a:r>
            <a:r>
              <a:rPr lang="ru-RU" sz="1600" dirty="0" err="1" smtClean="0">
                <a:latin typeface="Bookman Old Style" pitchFamily="18" charset="0"/>
              </a:rPr>
              <a:t>Раушенбах</a:t>
            </a:r>
            <a:r>
              <a:rPr lang="ru-RU" sz="1600" dirty="0" smtClean="0">
                <a:latin typeface="Bookman Old Style" pitchFamily="18" charset="0"/>
              </a:rPr>
              <a:t>:</a:t>
            </a:r>
          </a:p>
          <a:p>
            <a:pPr algn="just"/>
            <a:r>
              <a:rPr lang="ru-RU" sz="1600" dirty="0" smtClean="0">
                <a:latin typeface="Bookman Old Style" pitchFamily="18" charset="0"/>
              </a:rPr>
              <a:t> </a:t>
            </a:r>
            <a:endParaRPr lang="ru-RU" sz="1600" dirty="0">
              <a:latin typeface="Bookman Old Style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7158" y="1041614"/>
            <a:ext cx="564360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Bookman Old Style" pitchFamily="18" charset="0"/>
              </a:rPr>
              <a:t>«Веселый</a:t>
            </a:r>
            <a:r>
              <a:rPr lang="ru-RU" sz="1600" dirty="0" smtClean="0">
                <a:latin typeface="Bookman Old Style" pitchFamily="18" charset="0"/>
              </a:rPr>
              <a:t>, интересный собеседник, </a:t>
            </a:r>
            <a:r>
              <a:rPr lang="ru-RU" sz="1600" dirty="0" smtClean="0">
                <a:latin typeface="Bookman Old Style" pitchFamily="18" charset="0"/>
              </a:rPr>
              <a:t>... Рассказывал </a:t>
            </a:r>
            <a:r>
              <a:rPr lang="ru-RU" sz="1600" dirty="0" smtClean="0">
                <a:latin typeface="Bookman Old Style" pitchFamily="18" charset="0"/>
              </a:rPr>
              <a:t>он нам всяческие увлекательные истории, общаться с ним было одно удовольствие, совершенно неважно, на какую тему. </a:t>
            </a:r>
            <a:r>
              <a:rPr lang="ru-RU" sz="1600" dirty="0" smtClean="0">
                <a:latin typeface="Bookman Old Style" pitchFamily="18" charset="0"/>
              </a:rPr>
              <a:t>Конечно</a:t>
            </a:r>
            <a:r>
              <a:rPr lang="ru-RU" sz="1600" dirty="0" smtClean="0">
                <a:latin typeface="Bookman Old Style" pitchFamily="18" charset="0"/>
              </a:rPr>
              <a:t>, он обладал и невероятным воображением, и </a:t>
            </a:r>
            <a:r>
              <a:rPr lang="ru-RU" sz="1600" dirty="0" err="1" smtClean="0">
                <a:latin typeface="Bookman Old Style" pitchFamily="18" charset="0"/>
              </a:rPr>
              <a:t>внелогическим</a:t>
            </a:r>
            <a:r>
              <a:rPr lang="ru-RU" sz="1600" dirty="0" smtClean="0">
                <a:latin typeface="Bookman Old Style" pitchFamily="18" charset="0"/>
              </a:rPr>
              <a:t> знанием — </a:t>
            </a:r>
            <a:r>
              <a:rPr lang="ru-RU" sz="1600" dirty="0" err="1" smtClean="0">
                <a:latin typeface="Bookman Old Style" pitchFamily="18" charset="0"/>
              </a:rPr>
              <a:t>знанием</a:t>
            </a:r>
            <a:r>
              <a:rPr lang="ru-RU" sz="1600" dirty="0" smtClean="0">
                <a:latin typeface="Bookman Old Style" pitchFamily="18" charset="0"/>
              </a:rPr>
              <a:t>, совершенно нам не понятным, и, кроме того, феноменальной наблюдательностью</a:t>
            </a:r>
            <a:r>
              <a:rPr lang="ru-RU" sz="1600" dirty="0" smtClean="0">
                <a:latin typeface="Bookman Old Style" pitchFamily="18" charset="0"/>
              </a:rPr>
              <a:t>.» </a:t>
            </a:r>
            <a:endParaRPr lang="ru-RU" sz="1600" dirty="0">
              <a:latin typeface="Bookman Old Style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7158" y="2928934"/>
            <a:ext cx="57150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Bookman Old Style" pitchFamily="18" charset="0"/>
              </a:rPr>
              <a:t>«В </a:t>
            </a:r>
            <a:r>
              <a:rPr lang="ru-RU" sz="1600" dirty="0" smtClean="0">
                <a:latin typeface="Bookman Old Style" pitchFamily="18" charset="0"/>
              </a:rPr>
              <a:t>каждой науке бывает свой какой-нибудь выдающийся человек, может быть, гений. Это - Герасимов. Он, когда проводил раскопки, замечал даже пепел: кто-то курил много лет назад, когда грабил </a:t>
            </a:r>
            <a:r>
              <a:rPr lang="ru-RU" sz="1600" dirty="0" smtClean="0">
                <a:latin typeface="Bookman Old Style" pitchFamily="18" charset="0"/>
              </a:rPr>
              <a:t>могилу»</a:t>
            </a:r>
            <a:endParaRPr lang="ru-RU" sz="1600" dirty="0">
              <a:latin typeface="Bookman Old Style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7158" y="4352046"/>
            <a:ext cx="85725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Bookman Old Style" pitchFamily="18" charset="0"/>
              </a:rPr>
              <a:t>«Он просил своих друзей-врачей давать ему такие рентгенограммы. Один из них решил подшутить и вложил в пачку рентгенограмм и свою. Перебирая их, Герасимов спросил: “А ты когда снимался?”.»</a:t>
            </a:r>
            <a:endParaRPr lang="ru-RU" sz="1600" dirty="0">
              <a:latin typeface="Bookman Old Style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00100" y="5526961"/>
            <a:ext cx="72866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latin typeface="Bookman Old Style" pitchFamily="18" charset="0"/>
              </a:rPr>
              <a:t>«Неудивительно</a:t>
            </a:r>
            <a:r>
              <a:rPr lang="ru-RU" sz="1600" dirty="0" smtClean="0">
                <a:latin typeface="Bookman Old Style" pitchFamily="18" charset="0"/>
              </a:rPr>
              <a:t>, что один американский ученый-антрополог сказал в те далекие годы о контрольных работах Герасимова: “Этого не может быть. Я отказываюсь верить собственным глазам</a:t>
            </a:r>
            <a:r>
              <a:rPr lang="ru-RU" sz="1600" dirty="0" smtClean="0">
                <a:latin typeface="Bookman Old Style" pitchFamily="18" charset="0"/>
              </a:rPr>
              <a:t>!..”.»</a:t>
            </a:r>
            <a:endParaRPr lang="ru-RU" sz="1600" dirty="0">
              <a:latin typeface="Bookman Old Style" pitchFamily="18" charset="0"/>
            </a:endParaRPr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2934</TotalTime>
  <Words>701</Words>
  <PresentationFormat>Экран (4:3)</PresentationFormat>
  <Paragraphs>42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193</cp:revision>
  <dcterms:modified xsi:type="dcterms:W3CDTF">2021-01-27T02:33:26Z</dcterms:modified>
</cp:coreProperties>
</file>