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78" r:id="rId8"/>
    <p:sldId id="279" r:id="rId9"/>
    <p:sldId id="280" r:id="rId10"/>
    <p:sldId id="281" r:id="rId11"/>
    <p:sldId id="263" r:id="rId12"/>
    <p:sldId id="273" r:id="rId13"/>
    <p:sldId id="277" r:id="rId14"/>
    <p:sldId id="270" r:id="rId15"/>
    <p:sldId id="271" r:id="rId16"/>
    <p:sldId id="272" r:id="rId17"/>
    <p:sldId id="264" r:id="rId18"/>
    <p:sldId id="265" r:id="rId19"/>
    <p:sldId id="269" r:id="rId20"/>
    <p:sldId id="266" r:id="rId21"/>
    <p:sldId id="267" r:id="rId22"/>
    <p:sldId id="275" r:id="rId23"/>
    <p:sldId id="276" r:id="rId24"/>
    <p:sldId id="274" r:id="rId25"/>
    <p:sldId id="268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1B0FA3F-3FB1-4556-BDB9-12C6584F4E35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8A872C2-8A72-42E9-A835-40513303A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edu_permraion?w=wall-189775603_3052" TargetMode="Externa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Профилактика детского дорожно-транспортного травматизма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348880"/>
            <a:ext cx="7772400" cy="3246393"/>
          </a:xfrm>
        </p:spPr>
        <p:txBody>
          <a:bodyPr>
            <a:normAutofit/>
          </a:bodyPr>
          <a:lstStyle/>
          <a:p>
            <a:r>
              <a:rPr lang="ru-RU" dirty="0"/>
              <a:t>МАОУ «</a:t>
            </a:r>
            <a:r>
              <a:rPr lang="ru-RU" dirty="0" err="1"/>
              <a:t>Нижнемуллинская</a:t>
            </a:r>
            <a:r>
              <a:rPr lang="ru-RU" dirty="0"/>
              <a:t> средняя школа»</a:t>
            </a:r>
          </a:p>
          <a:p>
            <a:pPr algn="ctr"/>
            <a:r>
              <a:rPr lang="ru-RU" dirty="0"/>
              <a:t>Клуб дополнительного образования Юные инспектора дорог </a:t>
            </a:r>
            <a:r>
              <a:rPr lang="ru-RU" sz="3000" b="1" dirty="0"/>
              <a:t>«МЫ»</a:t>
            </a:r>
          </a:p>
          <a:p>
            <a:pPr algn="ctr"/>
            <a:r>
              <a:rPr lang="ru-RU" sz="3000" b="1" dirty="0"/>
              <a:t>«Когда МЫ едины,</a:t>
            </a:r>
          </a:p>
          <a:p>
            <a:pPr algn="ctr"/>
            <a:r>
              <a:rPr lang="ru-RU" sz="3000" b="1" dirty="0"/>
              <a:t>Мы не </a:t>
            </a:r>
            <a:r>
              <a:rPr lang="ru-RU" sz="3000" b="1" dirty="0" err="1"/>
              <a:t>победимы</a:t>
            </a:r>
            <a:r>
              <a:rPr lang="ru-RU" sz="3000" b="1" dirty="0"/>
              <a:t>»</a:t>
            </a:r>
          </a:p>
          <a:p>
            <a:pPr algn="ctr"/>
            <a:r>
              <a:rPr lang="ru-RU" sz="2000" b="1" dirty="0"/>
              <a:t>Руководитель </a:t>
            </a:r>
            <a:r>
              <a:rPr lang="en-US" sz="2000" b="1" dirty="0"/>
              <a:t>: </a:t>
            </a:r>
            <a:r>
              <a:rPr lang="ru-RU" sz="2000" b="1" dirty="0"/>
              <a:t>Снигирёв Дмитрий Юрьевич</a:t>
            </a:r>
          </a:p>
          <a:p>
            <a:pPr algn="ctr"/>
            <a:endParaRPr lang="ru-RU" sz="3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3140968"/>
            <a:ext cx="8229600" cy="322636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По итогам 11 месяцев 2020 года на территории Пермского района зарегистрировано 20 ДТП  с участием детей, в которых 20 детей получили травмы различной степени тяжести.</a:t>
            </a:r>
          </a:p>
          <a:p>
            <a:r>
              <a:rPr lang="ru-RU" dirty="0"/>
              <a:t>Виды ДТП: столкновение-10,  наезд на стоящее ТС-1; наезд на пешехода-4, наезд на велосипедиста-3, съезд с дороги-1, наезд на препятствие-1.</a:t>
            </a:r>
          </a:p>
          <a:p>
            <a:r>
              <a:rPr lang="ru-RU" dirty="0"/>
              <a:t>Аварийные дни: понедельник-5, пятница-5, суббота-2, воскресенье-2, четверг-2,  среда-3, вторник-1.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Состояние детского дорожно-транспортного травматизма на территории Пермского района Пермского края по  итогам 11 месяцев 2020 года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7 ДТП </a:t>
            </a:r>
            <a:r>
              <a:rPr lang="ru-RU" dirty="0"/>
              <a:t>с участием детей произошли в вечернее время суток 18:15ч, 18:04ч., 19:30ч., 19:50ч, 20:00ч, 23:00ч, 23:58ч.; </a:t>
            </a:r>
          </a:p>
          <a:p>
            <a:r>
              <a:rPr lang="ru-RU" b="1" dirty="0"/>
              <a:t>13 ДТП </a:t>
            </a:r>
            <a:r>
              <a:rPr lang="ru-RU" dirty="0"/>
              <a:t>в дневное время 09:15ч., 11:20ч.,  11:40ч,  12:00ч., 12:10ч,  13:25ч, 13:30ч,  13:40ч, 14:20ч, 15:20ч., 16:30ч, 17:15ч., 17:35ч.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По времени суток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13  ДТП </a:t>
            </a:r>
            <a:r>
              <a:rPr lang="ru-RU" dirty="0"/>
              <a:t>произошли на автодорогах  ( М-7 Волга подъезд к г. Пермь, 508.428 км; 24 км Пермь-Екатеринбург; 48 км Пермь-Усть-Качка; 4 км Пермь-Екатеринбург-Лобаново; 33 км Пермь-Екатеринбург; 47 км Пермь-Екатеринбург; 15 км Пермь-Екатеринбург; 3 км </a:t>
            </a:r>
            <a:r>
              <a:rPr lang="ru-RU" dirty="0" err="1"/>
              <a:t>Кукуштан-Чайковский</a:t>
            </a:r>
            <a:r>
              <a:rPr lang="ru-RU" dirty="0"/>
              <a:t>; 2  км Новые </a:t>
            </a:r>
            <a:r>
              <a:rPr lang="ru-RU" dirty="0" err="1"/>
              <a:t>Ляды-Троица</a:t>
            </a:r>
            <a:r>
              <a:rPr lang="ru-RU" dirty="0"/>
              <a:t>, </a:t>
            </a:r>
            <a:r>
              <a:rPr lang="ru-RU" dirty="0">
                <a:solidFill>
                  <a:srgbClr val="FF0000"/>
                </a:solidFill>
              </a:rPr>
              <a:t>4 км </a:t>
            </a:r>
            <a:r>
              <a:rPr lang="ru-RU" dirty="0" err="1">
                <a:solidFill>
                  <a:srgbClr val="FF0000"/>
                </a:solidFill>
              </a:rPr>
              <a:t>Петровка-Б.Савино</a:t>
            </a:r>
            <a:r>
              <a:rPr lang="ru-RU" dirty="0"/>
              <a:t>; </a:t>
            </a:r>
            <a:r>
              <a:rPr lang="ru-RU" dirty="0">
                <a:solidFill>
                  <a:srgbClr val="FF0000"/>
                </a:solidFill>
              </a:rPr>
              <a:t>3 км </a:t>
            </a:r>
            <a:r>
              <a:rPr lang="ru-RU" dirty="0" err="1">
                <a:solidFill>
                  <a:srgbClr val="FF0000"/>
                </a:solidFill>
              </a:rPr>
              <a:t>БОС-Нижние</a:t>
            </a:r>
            <a:r>
              <a:rPr lang="ru-RU" dirty="0">
                <a:solidFill>
                  <a:srgbClr val="FF0000"/>
                </a:solidFill>
              </a:rPr>
              <a:t> Муллы</a:t>
            </a:r>
            <a:r>
              <a:rPr lang="ru-RU" dirty="0"/>
              <a:t>; 27 км Восточный обход г.Перми, 14 км а/</a:t>
            </a:r>
            <a:r>
              <a:rPr lang="ru-RU" dirty="0" err="1"/>
              <a:t>д</a:t>
            </a:r>
            <a:r>
              <a:rPr lang="ru-RU" dirty="0"/>
              <a:t> Лобаново-Насадка). </a:t>
            </a:r>
            <a:endParaRPr lang="en-US" dirty="0"/>
          </a:p>
          <a:p>
            <a:r>
              <a:rPr lang="ru-RU" dirty="0"/>
              <a:t> </a:t>
            </a:r>
            <a:r>
              <a:rPr lang="ru-RU" b="1" dirty="0"/>
              <a:t>7  ДТП </a:t>
            </a:r>
            <a:r>
              <a:rPr lang="ru-RU" dirty="0"/>
              <a:t>в населенном  пункте (</a:t>
            </a:r>
            <a:r>
              <a:rPr lang="ru-RU" dirty="0" err="1"/>
              <a:t>с.Кондратово</a:t>
            </a:r>
            <a:r>
              <a:rPr lang="ru-RU" dirty="0"/>
              <a:t>- 2 наезда на  пешехода, переходили проезжую часть по нерегулируемому пешеходному переходу, </a:t>
            </a:r>
            <a:r>
              <a:rPr lang="ru-RU" dirty="0" err="1"/>
              <a:t>п.Кукуштан-выезд</a:t>
            </a:r>
            <a:r>
              <a:rPr lang="ru-RU" dirty="0"/>
              <a:t> на полосу предназначенную для встречного движения, д. </a:t>
            </a:r>
            <a:r>
              <a:rPr lang="ru-RU" dirty="0" err="1"/>
              <a:t>Ясыри-наезд</a:t>
            </a:r>
            <a:r>
              <a:rPr lang="ru-RU" dirty="0"/>
              <a:t> на велосипедиста, п.Сылва-наезд на пешехода, </a:t>
            </a:r>
            <a:r>
              <a:rPr lang="ru-RU" dirty="0" err="1"/>
              <a:t>д.Кондратово-наезд</a:t>
            </a:r>
            <a:r>
              <a:rPr lang="ru-RU" dirty="0"/>
              <a:t> на препятствие, </a:t>
            </a:r>
            <a:r>
              <a:rPr lang="ru-RU" dirty="0" err="1"/>
              <a:t>с.Фролы-наезд</a:t>
            </a:r>
            <a:r>
              <a:rPr lang="ru-RU" dirty="0"/>
              <a:t> на пешехода).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 месту происшествия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-8 ДТП неправильные действия водителей, связанные с выбором небезопасной скорости.</a:t>
            </a:r>
          </a:p>
          <a:p>
            <a:r>
              <a:rPr lang="ru-RU" dirty="0"/>
              <a:t>-2 ДТП езда на велосипеде по проезжей части  до 14 лет.</a:t>
            </a:r>
          </a:p>
          <a:p>
            <a:r>
              <a:rPr lang="ru-RU" dirty="0"/>
              <a:t>-1 ДТП пересечение проезжей части по пешеходному переходу</a:t>
            </a:r>
          </a:p>
          <a:p>
            <a:r>
              <a:rPr lang="ru-RU" dirty="0"/>
              <a:t>-2 ДТП нарушение правил проезда пешеходного перехода.</a:t>
            </a:r>
          </a:p>
          <a:p>
            <a:r>
              <a:rPr lang="ru-RU" dirty="0"/>
              <a:t>-1ДТП нарушение правил расположения ТС на проезжей части.</a:t>
            </a:r>
          </a:p>
          <a:p>
            <a:r>
              <a:rPr lang="ru-RU" dirty="0"/>
              <a:t>-1 ДТП переход проезжей части в неустановленном месте</a:t>
            </a:r>
          </a:p>
          <a:p>
            <a:r>
              <a:rPr lang="ru-RU" dirty="0"/>
              <a:t>-3 ДТП нарушение правил проезда перекрестков.</a:t>
            </a:r>
          </a:p>
          <a:p>
            <a:r>
              <a:rPr lang="ru-RU" dirty="0"/>
              <a:t>-1 ДТП выезд на ПВД.</a:t>
            </a:r>
          </a:p>
          <a:p>
            <a:r>
              <a:rPr lang="ru-RU" dirty="0"/>
              <a:t>-1 ДТП нарушение правил маневрирования.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Основные нарушения ПДД в результате которых произошли 20 ДТП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dirty="0"/>
              <a:t>     По вине несовершеннолетних участников зарегистрировано 5 ДТП: </a:t>
            </a:r>
          </a:p>
          <a:p>
            <a:r>
              <a:rPr lang="ru-RU" dirty="0"/>
              <a:t>3 ребенка являлись велосипедистами (переезжали дорогу на велосипеде в неустановленном месте), </a:t>
            </a:r>
          </a:p>
          <a:p>
            <a:r>
              <a:rPr lang="ru-RU" dirty="0"/>
              <a:t>1 ребенок управлял квадроциклом, </a:t>
            </a:r>
          </a:p>
          <a:p>
            <a:r>
              <a:rPr lang="ru-RU" dirty="0"/>
              <a:t>1 ребенок переходил проезжую часть в неустановленном месте.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Вина несовершеннолетних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9AEAAA0B-3910-4797-AFBE-22C5B87B6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3891888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endParaRPr lang="ru-RU" sz="9600" dirty="0"/>
          </a:p>
          <a:p>
            <a:pPr marL="109728" indent="0" algn="ctr">
              <a:buNone/>
            </a:pPr>
            <a:r>
              <a:rPr lang="ru-RU" sz="9600" dirty="0"/>
              <a:t>ЧТО ДЕЛАТЬ?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86579D4E-048C-4606-9B24-6FB2E778F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5035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874A089B-1B17-4F10-9C90-EB442FEE4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4C39DA1B-DDE6-42A1-A73D-68A58989D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ЮНЫЕ </a:t>
            </a:r>
            <a:r>
              <a:rPr lang="ru-RU" dirty="0" err="1"/>
              <a:t>ЮИДовцы</a:t>
            </a:r>
            <a:endParaRPr lang="ru-RU" dirty="0"/>
          </a:p>
        </p:txBody>
      </p:sp>
      <p:pic>
        <p:nvPicPr>
          <p:cNvPr id="1026" name="Picture 2" descr="http://xn--80ak3aicg.xn----itbbzcjdq.xn--p1ai/media/zoo/images/slet_ynih_inspektorov_dvizheniya_v_tuapse_ef2237fc18c04cd49bf436247000b101.jpg">
            <a:extLst>
              <a:ext uri="{FF2B5EF4-FFF2-40B4-BE49-F238E27FC236}">
                <a16:creationId xmlns:a16="http://schemas.microsoft.com/office/drawing/2014/main" xmlns="" id="{51BF02B1-AF56-4615-97E7-9D463B076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14541"/>
            <a:ext cx="8686800" cy="475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6346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983D638A-D8EE-4B6D-BF74-E8A7444ED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170579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/>
              <a:t>Цель: </a:t>
            </a:r>
            <a:r>
              <a:rPr lang="ru-RU" dirty="0"/>
              <a:t>пропаганда правил дорожного движения среди учащихся  </a:t>
            </a:r>
          </a:p>
          <a:p>
            <a:pPr marL="109728" indent="0">
              <a:buNone/>
            </a:pPr>
            <a:r>
              <a:rPr lang="ru-RU" b="1" dirty="0"/>
              <a:t>Задачи: </a:t>
            </a: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dirty="0"/>
              <a:t>Пропаганда безопасного поведения;</a:t>
            </a: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dirty="0"/>
              <a:t>Привлечение детей и подростков к участию в пропаганде Правил дорожного движения на улицах и дорогах среди сверстников;</a:t>
            </a:r>
          </a:p>
          <a:p>
            <a:pPr fontAlgn="base">
              <a:buFont typeface="Wingdings" panose="05000000000000000000" pitchFamily="2" charset="2"/>
              <a:buChar char="q"/>
            </a:pPr>
            <a:r>
              <a:rPr lang="ru-RU" dirty="0"/>
              <a:t>Вовлечение детей и подростков в отряды юных инспекторов движения.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7507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3F499986-F10A-45BA-9BC1-2AD5EB1A7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Введение традиции «Посвящение первоклассников в пешеходы»</a:t>
            </a:r>
          </a:p>
          <a:p>
            <a:r>
              <a:rPr lang="ru-RU" dirty="0"/>
              <a:t>Проведение </a:t>
            </a:r>
            <a:r>
              <a:rPr lang="ru-RU" dirty="0" err="1"/>
              <a:t>радиорубрики</a:t>
            </a:r>
            <a:r>
              <a:rPr lang="ru-RU" dirty="0"/>
              <a:t> на школьном радио «Безопасность на дороге»</a:t>
            </a:r>
          </a:p>
          <a:p>
            <a:r>
              <a:rPr lang="ru-RU" dirty="0"/>
              <a:t>Организация конкурсов рисунков «Дорога домой»</a:t>
            </a:r>
          </a:p>
          <a:p>
            <a:r>
              <a:rPr lang="ru-RU" dirty="0"/>
              <a:t>Организация акции «Засветись» по распространению </a:t>
            </a:r>
            <a:r>
              <a:rPr lang="ru-RU" dirty="0" err="1"/>
              <a:t>световозвращающих</a:t>
            </a:r>
            <a:r>
              <a:rPr lang="ru-RU" dirty="0"/>
              <a:t> элементов</a:t>
            </a:r>
          </a:p>
          <a:p>
            <a:r>
              <a:rPr lang="ru-RU" dirty="0"/>
              <a:t>Проведение соревнований среди велосипедистов «Правильное колесо»</a:t>
            </a:r>
          </a:p>
          <a:p>
            <a:r>
              <a:rPr lang="ru-RU" dirty="0"/>
              <a:t>Участие в движении «Родительский патруль»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473D5B29-5D7C-43A5-81F7-7B6993AED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Деятельность </a:t>
            </a:r>
            <a:r>
              <a:rPr lang="ru-RU" dirty="0" err="1"/>
              <a:t>ЮИДовцев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30559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201207_1114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56792"/>
            <a:ext cx="4525962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Посвящение первоклассников в пешеходы </a:t>
            </a:r>
          </a:p>
        </p:txBody>
      </p:sp>
      <p:pic>
        <p:nvPicPr>
          <p:cNvPr id="8" name="Рисунок 7" descr="20201207_1122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7496" y="1556792"/>
            <a:ext cx="4536504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0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586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Фамилия, имя, отчество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Класс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2000" dirty="0" err="1">
                          <a:latin typeface="Times New Roman"/>
                          <a:ea typeface="Calibri"/>
                          <a:cs typeface="Times New Roman"/>
                        </a:rPr>
                        <a:t>Затонская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 Екатерина Михайловна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А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Колотов Дмитрий Анатольевич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А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Снигирёва Амина Дмитриевна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5 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Ошева Варвара Александровна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А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Ощепкова Наталья Сергеевна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А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Фомин Герман Ильич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7 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Активные </a:t>
            </a:r>
            <a:r>
              <a:rPr lang="ru-RU" dirty="0" err="1"/>
              <a:t>ЮИДовцы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201126_1409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5" y="1412776"/>
            <a:ext cx="7680853" cy="432048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РОДИТЕЛЬСКИЙ ПАТРУЛЬ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rmAutofit/>
          </a:bodyPr>
          <a:lstStyle/>
          <a:p>
            <a:r>
              <a:rPr lang="ru-RU" dirty="0"/>
              <a:t>1. Привлечение внимания общественности к проблеме обеспечения безопасности дорожного движения несовершеннолетних.</a:t>
            </a:r>
          </a:p>
          <a:p>
            <a:r>
              <a:rPr lang="ru-RU" dirty="0"/>
              <a:t>2. Внедрение новых эффективных форм работы с несовершеннолетними по формированию у них навыков безопасного поведения на улицах и дорогах.</a:t>
            </a:r>
          </a:p>
          <a:p>
            <a:r>
              <a:rPr lang="ru-RU" dirty="0"/>
              <a:t>.3. Вовлечение родителей в обучение несовершеннолетних безопасному поведению на дорогах;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3590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Цели проведения мероприятия «Родительский патруль».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1. Способствовать повышению культуры поведения на дороге.</a:t>
            </a:r>
          </a:p>
          <a:p>
            <a:r>
              <a:rPr lang="ru-RU" dirty="0"/>
              <a:t>2. Способствовать снижению тяжести последствий дорожно-транспортных происшествий.</a:t>
            </a:r>
          </a:p>
          <a:p>
            <a:r>
              <a:rPr lang="ru-RU" dirty="0"/>
              <a:t>3. Способствовать формированию стереотипа правильного поведения на проезжей части в зависимости от погодных условий.</a:t>
            </a:r>
          </a:p>
          <a:p>
            <a:r>
              <a:rPr lang="ru-RU" dirty="0"/>
              <a:t>4. Способствовать повышению уровня ответственности родителей за формирование у детей навыков безопасного поведения на проезжей части.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3590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Задачи проведения мероприятия «Родительский патруль».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r>
              <a:rPr lang="ru-RU" dirty="0"/>
              <a:t>- контроль за использованием несовершеннолетними </a:t>
            </a:r>
            <a:r>
              <a:rPr lang="ru-RU" dirty="0" err="1"/>
              <a:t>световозвращающих</a:t>
            </a:r>
            <a:r>
              <a:rPr lang="ru-RU" dirty="0"/>
              <a:t> элементов в одежде;</a:t>
            </a:r>
          </a:p>
          <a:p>
            <a:r>
              <a:rPr lang="ru-RU" dirty="0"/>
              <a:t>- контроль за соблюдением правил перевозки детей в салонах легковых автомашин;</a:t>
            </a:r>
          </a:p>
          <a:p>
            <a:r>
              <a:rPr lang="ru-RU" dirty="0"/>
              <a:t>- контроль за соблюдением ПДД РФ несовершеннолетними и взрослыми, сопровождающими детей, по пути следования в образовательную организацию и обратно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Работа Родительского патруля проводилась по трём направлениям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ce297eaad7f9e3f9543c11b438b87337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4032448" cy="30243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Родительский патруль совместно с клубом Юные инспектора дорог</a:t>
            </a:r>
          </a:p>
        </p:txBody>
      </p:sp>
      <p:pic>
        <p:nvPicPr>
          <p:cNvPr id="5" name="Рисунок 4" descr="IMG-58639283fc9ad6845e1463e2739de96c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356992"/>
            <a:ext cx="4668010" cy="350100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6ef2489402f521ab6c4e4685f449f944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412776"/>
            <a:ext cx="3857476" cy="514330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Проведение бесед безопасный путь от дома до школы</a:t>
            </a:r>
          </a:p>
        </p:txBody>
      </p:sp>
      <p:pic>
        <p:nvPicPr>
          <p:cNvPr id="5" name="Рисунок 4" descr="IMG-4bf5ae4233bf6ab49b5654035744dfd3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412776"/>
            <a:ext cx="3888431" cy="519756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95f60f96efaff0033e0f4ab31d52b17a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86144"/>
            <a:ext cx="4176464" cy="556861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IMG-b67f9f69d14e749639a2196c4d599a70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9474" y="620688"/>
            <a:ext cx="4158462" cy="554461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3f27c64716e93c6f0da8779ca20a3cec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378232"/>
            <a:ext cx="3744416" cy="49925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Работа с водителями нарушивших ПДД</a:t>
            </a:r>
          </a:p>
        </p:txBody>
      </p:sp>
      <p:pic>
        <p:nvPicPr>
          <p:cNvPr id="5" name="Рисунок 4" descr="IMG-cdeadbbc41594cfef7eff7ff099da5f0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1" y="1484784"/>
            <a:ext cx="3759881" cy="501317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50e54407c637897d601ae9492944cb21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4896147" cy="367211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Беседа по использованию в одежде </a:t>
            </a:r>
            <a:r>
              <a:rPr lang="ru-RU" dirty="0" err="1"/>
              <a:t>световозвращающих</a:t>
            </a:r>
            <a:r>
              <a:rPr lang="ru-RU" dirty="0"/>
              <a:t> элементов</a:t>
            </a:r>
          </a:p>
        </p:txBody>
      </p:sp>
      <p:pic>
        <p:nvPicPr>
          <p:cNvPr id="5" name="Рисунок 4" descr="IMG-7774cca8057871a77ec2bcca742f54ae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772816"/>
            <a:ext cx="3635896" cy="484786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2 ноября 17.00-19.00 родители 2х классов </a:t>
            </a:r>
          </a:p>
          <a:p>
            <a:r>
              <a:rPr lang="ru-RU" b="1" dirty="0"/>
              <a:t>10 ноября 13.00-15.00 родители 1х классов</a:t>
            </a:r>
          </a:p>
          <a:p>
            <a:r>
              <a:rPr lang="ru-RU" b="1" dirty="0"/>
              <a:t> 18 ноября 13.00-15.00 родители 3х классов</a:t>
            </a:r>
          </a:p>
          <a:p>
            <a:r>
              <a:rPr lang="ru-RU" b="1" dirty="0"/>
              <a:t> 26 ноября 16.00-18.00 родители 4х классов. </a:t>
            </a:r>
          </a:p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Расписание патрулей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13 января 16.00-18.00 родители 5х классов </a:t>
            </a:r>
          </a:p>
          <a:p>
            <a:r>
              <a:rPr lang="ru-RU" b="1" dirty="0"/>
              <a:t>21 января 18.00-20.00 родители 6х классов </a:t>
            </a:r>
          </a:p>
          <a:p>
            <a:r>
              <a:rPr lang="ru-RU" b="1" dirty="0"/>
              <a:t>29 января 16.00-18.00 родители 7х классов </a:t>
            </a:r>
          </a:p>
          <a:p>
            <a:r>
              <a:rPr lang="ru-RU" b="1" dirty="0"/>
              <a:t>4 февраля 18.00-20.00 родители 8х классов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Запланированные патрули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00000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Чугаровой</a:t>
            </a:r>
            <a:r>
              <a:rPr lang="ru-RU" dirty="0"/>
              <a:t> Эльзе Руслановне, </a:t>
            </a:r>
          </a:p>
          <a:p>
            <a:r>
              <a:rPr lang="ru-RU" dirty="0" err="1"/>
              <a:t>Ачаевой</a:t>
            </a:r>
            <a:r>
              <a:rPr lang="ru-RU" dirty="0"/>
              <a:t> Полине Васильевне, </a:t>
            </a:r>
          </a:p>
          <a:p>
            <a:r>
              <a:rPr lang="ru-RU" dirty="0"/>
              <a:t>Копытову Дмитрию Викторовичу, </a:t>
            </a:r>
          </a:p>
          <a:p>
            <a:r>
              <a:rPr lang="ru-RU" dirty="0" err="1"/>
              <a:t>Верхоланцевой</a:t>
            </a:r>
            <a:r>
              <a:rPr lang="ru-RU" dirty="0"/>
              <a:t> Татьяне Сергеевне, </a:t>
            </a:r>
          </a:p>
          <a:p>
            <a:r>
              <a:rPr lang="ru-RU" dirty="0" err="1"/>
              <a:t>Снигирёвой</a:t>
            </a:r>
            <a:r>
              <a:rPr lang="ru-RU" dirty="0"/>
              <a:t> Эльзе </a:t>
            </a:r>
            <a:r>
              <a:rPr lang="ru-RU" dirty="0" err="1"/>
              <a:t>Загитовне</a:t>
            </a:r>
            <a:r>
              <a:rPr lang="ru-RU" dirty="0"/>
              <a:t>, </a:t>
            </a:r>
          </a:p>
          <a:p>
            <a:r>
              <a:rPr lang="ru-RU" dirty="0"/>
              <a:t>Никулиной Кристине Александровне, </a:t>
            </a:r>
          </a:p>
          <a:p>
            <a:r>
              <a:rPr lang="ru-RU" dirty="0"/>
              <a:t>Ершову Александру Сергеевичу, </a:t>
            </a:r>
          </a:p>
          <a:p>
            <a:r>
              <a:rPr lang="ru-RU" dirty="0"/>
              <a:t>Юдиной Татьяне Ивановне, </a:t>
            </a:r>
          </a:p>
          <a:p>
            <a:r>
              <a:rPr lang="ru-RU" dirty="0"/>
              <a:t>Востриковой Марине Андреевне, </a:t>
            </a:r>
          </a:p>
          <a:p>
            <a:r>
              <a:rPr lang="ru-RU" dirty="0" err="1"/>
              <a:t>Шумкиной</a:t>
            </a:r>
            <a:r>
              <a:rPr lang="ru-RU" dirty="0"/>
              <a:t> Розалии </a:t>
            </a:r>
            <a:r>
              <a:rPr lang="ru-RU" dirty="0" err="1"/>
              <a:t>Фаритовне</a:t>
            </a:r>
            <a:r>
              <a:rPr lang="ru-RU" dirty="0"/>
              <a:t>, </a:t>
            </a:r>
          </a:p>
          <a:p>
            <a:r>
              <a:rPr lang="ru-RU" dirty="0" err="1"/>
              <a:t>Фирулевой</a:t>
            </a:r>
            <a:r>
              <a:rPr lang="ru-RU" dirty="0"/>
              <a:t> Ольге Вячеславовне, </a:t>
            </a:r>
          </a:p>
          <a:p>
            <a:r>
              <a:rPr lang="ru-RU" dirty="0" err="1"/>
              <a:t>Кирпичниковой</a:t>
            </a:r>
            <a:r>
              <a:rPr lang="ru-RU" dirty="0"/>
              <a:t> Анжелике Алексеевне.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Активные участники родительского патруля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556792"/>
            <a:ext cx="8229600" cy="2866330"/>
          </a:xfrm>
        </p:spPr>
        <p:txBody>
          <a:bodyPr>
            <a:normAutofit fontScale="90000"/>
          </a:bodyPr>
          <a:lstStyle/>
          <a:p>
            <a:r>
              <a:rPr lang="ru-RU" sz="2700" b="0" dirty="0"/>
              <a:t>18 ноября проводился совместный рейд с представителем Госавтоинспекции Борисовой О.А., </a:t>
            </a:r>
            <a:r>
              <a:rPr lang="ru-RU" sz="2700" dirty="0"/>
              <a:t>Инспектором по пропаганде БДД ОГИБДД ОМВД России по Пермскому району Старший лейтенант полиции и </a:t>
            </a:r>
            <a:r>
              <a:rPr lang="ru-RU" sz="2700" b="0" dirty="0"/>
              <a:t>представителей «родительского патруля» </a:t>
            </a:r>
            <a:r>
              <a:rPr lang="ru-RU" sz="2700" b="0" dirty="0" err="1"/>
              <a:t>Нижнемуллинской</a:t>
            </a:r>
            <a:r>
              <a:rPr lang="ru-RU" sz="2700" b="0" dirty="0"/>
              <a:t> школы Пермского района.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/>
              <a:t>Главная цель </a:t>
            </a:r>
            <a:r>
              <a:rPr lang="ru-RU" sz="2700" b="0" dirty="0"/>
              <a:t>- обеспечение безопасности школьников на дорогах населенного пункта и напоминание о соблюдении мер предосторожности в период осенних каникул.</a:t>
            </a:r>
            <a:br>
              <a:rPr lang="ru-RU" sz="2700" b="0" dirty="0"/>
            </a:br>
            <a:r>
              <a:rPr lang="ru-RU" sz="2700" b="0" dirty="0"/>
              <a:t/>
            </a:r>
            <a:br>
              <a:rPr lang="ru-RU" sz="2700" b="0" dirty="0"/>
            </a:br>
            <a:r>
              <a:rPr lang="ru-RU" sz="2700" b="0" dirty="0"/>
              <a:t>Итоги рейда были опубликованы в социальных сетях</a:t>
            </a:r>
            <a:r>
              <a:rPr lang="ru-RU" sz="2000" b="0" dirty="0"/>
              <a:t>.</a:t>
            </a:r>
            <a:br>
              <a:rPr lang="ru-RU" sz="2000" b="0" dirty="0"/>
            </a:br>
            <a:endParaRPr lang="ru-RU" sz="2000" dirty="0"/>
          </a:p>
        </p:txBody>
      </p:sp>
      <p:pic>
        <p:nvPicPr>
          <p:cNvPr id="2052" name="Picture 4" descr="http://qrcoder.ru/code/?https%3A%2F%2Fvk.com%2Fedu_permraion%3Fw%3Dwall-189775603_3052&amp;4&amp;0">
            <a:extLst>
              <a:ext uri="{FF2B5EF4-FFF2-40B4-BE49-F238E27FC236}">
                <a16:creationId xmlns:a16="http://schemas.microsoft.com/office/drawing/2014/main" xmlns="" id="{EF41790D-B6B4-43AB-A539-7AADAA490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280943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42379F9-BCFA-4313-A40B-264512D2C0E7}"/>
              </a:ext>
            </a:extLst>
          </p:cNvPr>
          <p:cNvSpPr/>
          <p:nvPr/>
        </p:nvSpPr>
        <p:spPr>
          <a:xfrm>
            <a:off x="2808312" y="606081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>
                <a:hlinkClick r:id="rId3"/>
              </a:rPr>
              <a:t>Родительский патруль в Нижних Муллах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7284B90F-84E6-466F-A3E3-2B52118F92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7AFCA76D-CB80-44C2-9FBF-E5278E66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189131.selcdn.ru/leonardo/uploadsForSiteId/4828/content/b5185d7c-3522-4e80-9b11-c0b55da646f8.jpg">
            <a:extLst>
              <a:ext uri="{FF2B5EF4-FFF2-40B4-BE49-F238E27FC236}">
                <a16:creationId xmlns:a16="http://schemas.microsoft.com/office/drawing/2014/main" xmlns="" id="{5C1DD070-B04D-447F-8DDB-826BEE9C6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708371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400</TotalTime>
  <Words>911</Words>
  <Application>Microsoft Office PowerPoint</Application>
  <PresentationFormat>Экран (4:3)</PresentationFormat>
  <Paragraphs>106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Открытая</vt:lpstr>
      <vt:lpstr>Профилактика детского дорожно-транспортного травматизма</vt:lpstr>
      <vt:lpstr>Состояние детского дорожно-транспортного травматизма на территории Пермского района Пермского края по  итогам 11 месяцев 2020 года</vt:lpstr>
      <vt:lpstr>По времени суток  </vt:lpstr>
      <vt:lpstr>По месту происшествия</vt:lpstr>
      <vt:lpstr>Основные нарушения ПДД в результате которых произошли 20 ДТП</vt:lpstr>
      <vt:lpstr>Вина несовершеннолетних</vt:lpstr>
      <vt:lpstr>Слайд 7</vt:lpstr>
      <vt:lpstr>ЮНЫЕ ЮИДовцы</vt:lpstr>
      <vt:lpstr>Слайд 9</vt:lpstr>
      <vt:lpstr>Деятельность ЮИДовцев</vt:lpstr>
      <vt:lpstr>Посвящение первоклассников в пешеходы </vt:lpstr>
      <vt:lpstr>Активные ЮИДовцы</vt:lpstr>
      <vt:lpstr>РОДИТЕЛЬСКИЙ ПАТРУЛЬ</vt:lpstr>
      <vt:lpstr>Цели проведения мероприятия «Родительский патруль». </vt:lpstr>
      <vt:lpstr> Задачи проведения мероприятия «Родительский патруль». </vt:lpstr>
      <vt:lpstr> Работа Родительского патруля проводилась по трём направлениям</vt:lpstr>
      <vt:lpstr>Родительский патруль совместно с клубом Юные инспектора дорог</vt:lpstr>
      <vt:lpstr>Проведение бесед безопасный путь от дома до школы</vt:lpstr>
      <vt:lpstr>Слайд 19</vt:lpstr>
      <vt:lpstr>Работа с водителями нарушивших ПДД</vt:lpstr>
      <vt:lpstr>Беседа по использованию в одежде световозвращающих элементов</vt:lpstr>
      <vt:lpstr>Расписание патрулей</vt:lpstr>
      <vt:lpstr>Запланированные патрули</vt:lpstr>
      <vt:lpstr>Активные участники родительского патруля</vt:lpstr>
      <vt:lpstr>18 ноября проводился совместный рейд с представителем Госавтоинспекции Борисовой О.А., Инспектором по пропаганде БДД ОГИБДД ОМВД России по Пермскому району Старший лейтенант полиции и представителей «родительского патруля» Нижнемуллинской школы Пермского района.  Главная цель - обеспечение безопасности школьников на дорогах населенного пункта и напоминание о соблюдении мер предосторожности в период осенних каникул.  Итоги рейда были опубликованы в социальных сетях. 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детского дорожно-транспортного травматизма</dc:title>
  <dc:creator>Ученик_2</dc:creator>
  <cp:lastModifiedBy>Физика</cp:lastModifiedBy>
  <cp:revision>21</cp:revision>
  <dcterms:created xsi:type="dcterms:W3CDTF">2020-12-10T12:46:38Z</dcterms:created>
  <dcterms:modified xsi:type="dcterms:W3CDTF">2020-12-18T09:44:09Z</dcterms:modified>
</cp:coreProperties>
</file>