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2"/>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embeddedFontLst>
    <p:embeddedFont>
      <p:font typeface="Oldtimer" panose="02000600000000000000" pitchFamily="2" charset="0"/>
      <p:regular r:id="rId23"/>
    </p:embeddedFont>
    <p:embeddedFont>
      <p:font typeface="Poppins SemiBold" panose="00000700000000000000" pitchFamily="2" charset="0"/>
      <p:bold r:id="rId24"/>
      <p:boldItalic r:id="rId25"/>
    </p:embeddedFont>
    <p:embeddedFont>
      <p:font typeface="Segoe UI" panose="020B0502040204020203" pitchFamily="34" charset="0"/>
      <p:regular r:id="rId26"/>
      <p:bold r:id="rId27"/>
      <p:italic r:id="rId28"/>
      <p:boldItalic r:id="rId29"/>
    </p:embeddedFont>
    <p:embeddedFont>
      <p:font typeface="Segoe UI Black" panose="020B0A02040204020203" pitchFamily="34" charset="0"/>
      <p:bold r:id="rId30"/>
      <p:boldItalic r:id="rId31"/>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Военная техника" id="{705FD4A3-5A98-445A-AF88-EBF06CEC6FB2}">
          <p14:sldIdLst>
            <p14:sldId id="256"/>
            <p14:sldId id="257"/>
            <p14:sldId id="258"/>
            <p14:sldId id="259"/>
            <p14:sldId id="260"/>
            <p14:sldId id="262"/>
            <p14:sldId id="261"/>
          </p14:sldIdLst>
        </p14:section>
        <p14:section name="Викторина" id="{C75E5487-16AB-409F-BAE5-ADE574E2B69A}">
          <p14:sldIdLst>
            <p14:sldId id="263"/>
            <p14:sldId id="264"/>
            <p14:sldId id="265"/>
            <p14:sldId id="266"/>
            <p14:sldId id="267"/>
            <p14:sldId id="268"/>
            <p14:sldId id="269"/>
            <p14:sldId id="270"/>
            <p14:sldId id="271"/>
            <p14:sldId id="272"/>
            <p14:sldId id="273"/>
            <p14:sldId id="274"/>
            <p14:sldId id="2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875F"/>
    <a:srgbClr val="E5242B"/>
    <a:srgbClr val="E02329"/>
    <a:srgbClr val="FFFFFF"/>
    <a:srgbClr val="626F57"/>
    <a:srgbClr val="5A80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5" autoAdjust="0"/>
    <p:restoredTop sz="95185" autoAdjust="0"/>
  </p:normalViewPr>
  <p:slideViewPr>
    <p:cSldViewPr snapToGrid="0">
      <p:cViewPr varScale="1">
        <p:scale>
          <a:sx n="112" d="100"/>
          <a:sy n="112" d="100"/>
        </p:scale>
        <p:origin x="58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13D09D-0F9D-4251-AC0E-99A77C17E4A8}" type="datetimeFigureOut">
              <a:rPr lang="ru-RU" smtClean="0"/>
              <a:t>30.03.2025</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BC859C-DA17-417A-9006-681A92D7E00A}" type="slidenum">
              <a:rPr lang="ru-RU" smtClean="0"/>
              <a:t>‹#›</a:t>
            </a:fld>
            <a:endParaRPr lang="ru-RU"/>
          </a:p>
        </p:txBody>
      </p:sp>
    </p:spTree>
    <p:extLst>
      <p:ext uri="{BB962C8B-B14F-4D97-AF65-F5344CB8AC3E}">
        <p14:creationId xmlns:p14="http://schemas.microsoft.com/office/powerpoint/2010/main" val="4126785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BC859C-DA17-417A-9006-681A92D7E00A}" type="slidenum">
              <a:rPr lang="ru-RU" smtClean="0"/>
              <a:t>1</a:t>
            </a:fld>
            <a:endParaRPr lang="ru-RU"/>
          </a:p>
        </p:txBody>
      </p:sp>
    </p:spTree>
    <p:extLst>
      <p:ext uri="{BB962C8B-B14F-4D97-AF65-F5344CB8AC3E}">
        <p14:creationId xmlns:p14="http://schemas.microsoft.com/office/powerpoint/2010/main" val="244765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FAE9A66-1E8C-1B74-85A3-E2BCB1EDB4F7}"/>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7E6E9D34-2F9A-6621-77AC-8D2A1061BC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5BF9104F-9C9A-A502-6530-C96B5E6ED3C5}"/>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196F5159-54A6-B138-7C65-C45CBE5F305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F840854-4A71-F1FD-FEAB-6883C36F9A9C}"/>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3063134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39B3B18-8BFF-85EC-24D3-5F89CDE1AD4A}"/>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5B8193A0-926A-32E9-0E20-24DDA2DFE001}"/>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7482A1F-BD82-3F93-653E-1BDA527C9D6B}"/>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3D1D5F98-6A48-C824-C7D4-47C70EC6225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9720B76-A817-3E70-EB87-E4B44649B161}"/>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3515947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7E7DA976-AA58-C464-5BBA-B91041001E22}"/>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6EE94650-C415-D60A-A24C-45391C15A985}"/>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B2790F9-FFD6-7023-9CAD-66B93BA84967}"/>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4391343E-C17B-F54F-16CD-97052D22EF7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2AAEE51-32B2-4126-F0DB-6B542970B8F6}"/>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2885268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65F2F0-B108-E523-AAFC-F4BBBE8425C3}"/>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BC191851-ABDA-AD0E-A9A3-116CCF5A76C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5E5BCE4-506D-6D94-E53D-2D579C58C6C6}"/>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6A52886B-4C11-7A27-41CD-3C0128F7AA2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D86C769-8299-DB13-D676-5996D852D978}"/>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380165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3218EC7-80C2-4D66-677F-572294073A9E}"/>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AD2E40E-D990-6061-FED7-7D5AAF3731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869FDE5-C24D-02FA-0BD6-2BE664455F82}"/>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13F9E447-C5BC-A9BA-191C-3814E7D63CD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EEBF37E-E0EA-7C51-3373-5E2E1D0B27C7}"/>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3688213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EEA7C5-520C-7F79-A963-D994AD6AAE4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02E6E8E1-1F0D-2262-5B81-B0241737947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BF96198D-E098-7895-8864-B7F2B2C8FCCE}"/>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AC5F7061-F13D-59FF-3A5C-1F8A45EDFF8D}"/>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6" name="Нижний колонтитул 5">
            <a:extLst>
              <a:ext uri="{FF2B5EF4-FFF2-40B4-BE49-F238E27FC236}">
                <a16:creationId xmlns:a16="http://schemas.microsoft.com/office/drawing/2014/main" id="{3943E364-7F92-7DC0-BDF4-21D11BB0790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D3276E3-D659-2E9D-1887-0FC36955A229}"/>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1818059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BE8E98-3C45-C3B2-D2F9-2A4BD83648EE}"/>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C9AD0582-172E-5D12-4080-7AADDC76EA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2FD810B5-4CA8-7CBE-F37B-5EBA8C47FCCD}"/>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AF8D1B2E-7CED-375D-378A-1CF827CB9C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269A341-C2F0-A387-ACCB-1EE616BC810E}"/>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5A04E64-B7C0-87DA-77F5-B3F3C1F59807}"/>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8" name="Нижний колонтитул 7">
            <a:extLst>
              <a:ext uri="{FF2B5EF4-FFF2-40B4-BE49-F238E27FC236}">
                <a16:creationId xmlns:a16="http://schemas.microsoft.com/office/drawing/2014/main" id="{49225DE3-4EBB-7127-8062-2F4010ADDCC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90530CDF-CA20-F89F-D052-5471CFEC3763}"/>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1858593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5FCC88-0A13-9EE7-C94E-A7B30E69344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F8EB1B9C-466E-C7E0-31C1-EDDBC5FD9E8F}"/>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4" name="Нижний колонтитул 3">
            <a:extLst>
              <a:ext uri="{FF2B5EF4-FFF2-40B4-BE49-F238E27FC236}">
                <a16:creationId xmlns:a16="http://schemas.microsoft.com/office/drawing/2014/main" id="{F6ECAEEE-4D2C-D420-4A68-D3E2D6A61EB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DA66520-672C-0B7A-A27C-B4D20BAF048F}"/>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636672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9EACE6B1-7478-7D65-DDEA-3EE5C8AA4093}"/>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3" name="Нижний колонтитул 2">
            <a:extLst>
              <a:ext uri="{FF2B5EF4-FFF2-40B4-BE49-F238E27FC236}">
                <a16:creationId xmlns:a16="http://schemas.microsoft.com/office/drawing/2014/main" id="{B58D08E1-8030-D058-938B-6090B6316ACA}"/>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DBCD08D1-9697-147F-D732-B5DF6067390B}"/>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3308994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9842E8-50F5-5DE4-409A-5C3FEF8C7234}"/>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1E5E2475-AAA8-5D5E-E58B-2D442891FF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38C94E89-B83A-634F-7601-DCF6A939F2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720FF4E-B628-50C6-4A72-88099AE33B0E}"/>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6" name="Нижний колонтитул 5">
            <a:extLst>
              <a:ext uri="{FF2B5EF4-FFF2-40B4-BE49-F238E27FC236}">
                <a16:creationId xmlns:a16="http://schemas.microsoft.com/office/drawing/2014/main" id="{1EB6AC36-DB33-F351-1360-BCA289B5AF0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F932C526-C9A3-F32F-75F3-358A723AFAFD}"/>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1300248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DECCF51-C219-C212-43F6-FDF038FA65C6}"/>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29657E2-28AC-80A0-E526-084C943597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73619CC1-7EDF-48BE-13D2-585AC81305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E9E785DC-7B7D-DBFB-CB45-FD599E9AF413}"/>
              </a:ext>
            </a:extLst>
          </p:cNvPr>
          <p:cNvSpPr>
            <a:spLocks noGrp="1"/>
          </p:cNvSpPr>
          <p:nvPr>
            <p:ph type="dt" sz="half" idx="10"/>
          </p:nvPr>
        </p:nvSpPr>
        <p:spPr/>
        <p:txBody>
          <a:bodyPr/>
          <a:lstStyle/>
          <a:p>
            <a:fld id="{5150E3B6-D923-4EF2-8B10-51CD29EB1A6E}" type="datetimeFigureOut">
              <a:rPr lang="ru-RU" smtClean="0"/>
              <a:t>30.03.2025</a:t>
            </a:fld>
            <a:endParaRPr lang="ru-RU"/>
          </a:p>
        </p:txBody>
      </p:sp>
      <p:sp>
        <p:nvSpPr>
          <p:cNvPr id="6" name="Нижний колонтитул 5">
            <a:extLst>
              <a:ext uri="{FF2B5EF4-FFF2-40B4-BE49-F238E27FC236}">
                <a16:creationId xmlns:a16="http://schemas.microsoft.com/office/drawing/2014/main" id="{3BE8EE61-8594-BAE3-B6BA-A85C86E33154}"/>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C46D346-7D71-9359-AB7B-A3DCC59BDBC5}"/>
              </a:ext>
            </a:extLst>
          </p:cNvPr>
          <p:cNvSpPr>
            <a:spLocks noGrp="1"/>
          </p:cNvSpPr>
          <p:nvPr>
            <p:ph type="sldNum" sz="quarter" idx="12"/>
          </p:nvPr>
        </p:nvSpPr>
        <p:spPr/>
        <p:txBody>
          <a:bodyPr/>
          <a:lstStyle/>
          <a:p>
            <a:fld id="{0E4EB136-5B1C-41FE-8F67-76551A6B4251}" type="slidenum">
              <a:rPr lang="ru-RU" smtClean="0"/>
              <a:t>‹#›</a:t>
            </a:fld>
            <a:endParaRPr lang="ru-RU"/>
          </a:p>
        </p:txBody>
      </p:sp>
    </p:spTree>
    <p:extLst>
      <p:ext uri="{BB962C8B-B14F-4D97-AF65-F5344CB8AC3E}">
        <p14:creationId xmlns:p14="http://schemas.microsoft.com/office/powerpoint/2010/main" val="4006445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1B663B6-6B62-E5DA-10FF-3CD3D41913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F0928EA2-03F4-AFB1-CBEA-B8560A20CE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135E11B-FB66-6FCA-599E-3E5CD4ACC1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50E3B6-D923-4EF2-8B10-51CD29EB1A6E}" type="datetimeFigureOut">
              <a:rPr lang="ru-RU" smtClean="0"/>
              <a:t>30.03.2025</a:t>
            </a:fld>
            <a:endParaRPr lang="ru-RU"/>
          </a:p>
        </p:txBody>
      </p:sp>
      <p:sp>
        <p:nvSpPr>
          <p:cNvPr id="5" name="Нижний колонтитул 4">
            <a:extLst>
              <a:ext uri="{FF2B5EF4-FFF2-40B4-BE49-F238E27FC236}">
                <a16:creationId xmlns:a16="http://schemas.microsoft.com/office/drawing/2014/main" id="{50B3D16C-7E05-797D-C780-5E2A5AF589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38DDF63F-E0E9-1C73-7E3E-2119C2627A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EB136-5B1C-41FE-8F67-76551A6B4251}" type="slidenum">
              <a:rPr lang="ru-RU" smtClean="0"/>
              <a:t>‹#›</a:t>
            </a:fld>
            <a:endParaRPr lang="ru-RU"/>
          </a:p>
        </p:txBody>
      </p:sp>
    </p:spTree>
    <p:extLst>
      <p:ext uri="{BB962C8B-B14F-4D97-AF65-F5344CB8AC3E}">
        <p14:creationId xmlns:p14="http://schemas.microsoft.com/office/powerpoint/2010/main" val="306473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9F%D0%BE%D0%BB%D0%B8%D0%BA%D0%B0%D1%80%D0%BF%D0%BE%D0%B2,_%D0%9D%D0%B8%D0%BA%D0%BE%D0%BB%D0%B0%D0%B9_%D0%9D%D0%B8%D0%BA%D0%BE%D0%BB%D0%B0%D0%B5%D0%B2%D0%B8%D1%87" TargetMode="Externa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hyperlink" Target="https://ru.wikipedia.org/wiki/%D0%9E%D0%B1%D1%8A%D0%B5%D0%B4%D0%B8%D0%BD%D1%91%D0%BD%D0%BD%D0%BE%D0%B5_%D0%B3%D0%BE%D1%81%D1%83%D0%B4%D0%B0%D1%80%D1%81%D1%82%D0%B2%D0%B5%D0%BD%D0%BD%D0%BE%D0%B5_%D0%BF%D0%BE%D0%BB%D0%B8%D1%82%D0%B8%D1%87%D0%B5%D1%81%D0%BA%D0%BE%D0%B5_%D1%83%D0%BF%D1%80%D0%B0%D0%B2%D0%BB%D0%B5%D0%BD%D0%B8%D0%B5"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ru.wikipedia.org/wiki/Focke-Wulf_Fw_190" TargetMode="External"/><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ru.wikipedia.org/wiki/%D0%A2%D0%B0%D0%BD%D0%BA_%D0%98%D0%A1" TargetMode="Externa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hyperlink" Target="https://ru.wikipedia.org/wiki/%D0%A1%D0%A3-152"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ru.wikipedia.org/wiki/%D0%93%D1%80%D1%83%D0%B7%D0%BE%D0%B2%D0%BE%D0%B9_%D0%B0%D0%B2%D1%82%D0%BE%D0%BC%D0%BE%D0%B1%D0%B8%D0%BB%D1%8C" TargetMode="External"/><Relationship Id="rId7" Type="http://schemas.openxmlformats.org/officeDocument/2006/relationships/hyperlink" Target="https://ru.wikipedia.org/wiki/%D0%93%D0%90%D0%97-%D0%9C%D0%9C#cite_note-_0459bb51367721d8-1" TargetMode="Externa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hyperlink" Target="https://ru.wikipedia.org/wiki/%D0%92%D0%B5%D0%BB%D0%B8%D0%BA%D0%B0%D1%8F_%D0%9E%D1%82%D0%B5%D1%87%D0%B5%D1%81%D1%82%D0%B2%D0%B5%D0%BD%D0%BD%D0%B0%D1%8F_%D0%B2%D0%BE%D0%B9%D0%BD%D0%B0" TargetMode="External"/><Relationship Id="rId5" Type="http://schemas.openxmlformats.org/officeDocument/2006/relationships/hyperlink" Target="https://ru.wikipedia.org/wiki/%D0%93%D0%90%D0%97-%D0%90%D0%90" TargetMode="External"/><Relationship Id="rId4" Type="http://schemas.openxmlformats.org/officeDocument/2006/relationships/hyperlink" Target="https://ru.wikipedia.org/wiki/%D0%93%D0%BE%D1%80%D1%8C%D0%BA%D0%BE%D0%B2%D1%81%D0%BA%D0%B8%D0%B9_%D0%B0%D0%B2%D1%82%D0%BE%D0%BC%D0%BE%D0%B1%D0%B8%D0%BB%D1%8C%D0%BD%D1%8B%D0%B9_%D0%B7%D0%B0%D0%B2%D0%BE%D0%B4" TargetMode="Externa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84EF0E14-8BE7-BBCB-635A-640FC2EA6817}"/>
              </a:ext>
            </a:extLst>
          </p:cNvPr>
          <p:cNvPicPr>
            <a:picLocks noChangeAspect="1"/>
          </p:cNvPicPr>
          <p:nvPr/>
        </p:nvPicPr>
        <p:blipFill>
          <a:blip r:embed="rId3" cstate="screen">
            <a:extLst>
              <a:ext uri="{28A0092B-C50C-407E-A947-70E740481C1C}">
                <a14:useLocalDpi xmlns:a14="http://schemas.microsoft.com/office/drawing/2010/main"/>
              </a:ext>
            </a:extLst>
          </a:blip>
          <a:srcRect l="-1" r="-1"/>
          <a:stretch/>
        </p:blipFill>
        <p:spPr>
          <a:xfrm>
            <a:off x="0" y="1"/>
            <a:ext cx="12192000" cy="6858000"/>
          </a:xfrm>
          <a:prstGeom prst="rect">
            <a:avLst/>
          </a:prstGeom>
        </p:spPr>
      </p:pic>
      <p:sp>
        <p:nvSpPr>
          <p:cNvPr id="4" name="Прямоугольник 3">
            <a:extLst>
              <a:ext uri="{FF2B5EF4-FFF2-40B4-BE49-F238E27FC236}">
                <a16:creationId xmlns:a16="http://schemas.microsoft.com/office/drawing/2014/main" id="{226D95EB-84F5-DA16-9ED0-A46CA1103EBD}"/>
              </a:ext>
            </a:extLst>
          </p:cNvPr>
          <p:cNvSpPr/>
          <p:nvPr/>
        </p:nvSpPr>
        <p:spPr>
          <a:xfrm>
            <a:off x="0" y="-1"/>
            <a:ext cx="12192000" cy="6858001"/>
          </a:xfrm>
          <a:prstGeom prst="rect">
            <a:avLst/>
          </a:prstGeom>
          <a:solidFill>
            <a:schemeClr val="dk1">
              <a:alpha val="49000"/>
            </a:scheme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ru-RU"/>
          </a:p>
        </p:txBody>
      </p:sp>
      <p:pic>
        <p:nvPicPr>
          <p:cNvPr id="11" name="Рисунок 10">
            <a:extLst>
              <a:ext uri="{FF2B5EF4-FFF2-40B4-BE49-F238E27FC236}">
                <a16:creationId xmlns:a16="http://schemas.microsoft.com/office/drawing/2014/main" id="{6B6F8A8F-E61C-EFEF-7671-3138AC741CB4}"/>
              </a:ext>
            </a:extLst>
          </p:cNvPr>
          <p:cNvPicPr>
            <a:picLocks noChangeAspect="1"/>
          </p:cNvPicPr>
          <p:nvPr/>
        </p:nvPicPr>
        <p:blipFill>
          <a:blip r:embed="rId4" cstate="email">
            <a:extLst>
              <a:ext uri="{28A0092B-C50C-407E-A947-70E740481C1C}">
                <a14:useLocalDpi xmlns:a14="http://schemas.microsoft.com/office/drawing/2010/main"/>
              </a:ext>
            </a:extLst>
          </a:blip>
          <a:srcRect l="43286" t="33037" b="33250"/>
          <a:stretch/>
        </p:blipFill>
        <p:spPr>
          <a:xfrm rot="17175085">
            <a:off x="-2852086" y="2423262"/>
            <a:ext cx="6914578" cy="2055145"/>
          </a:xfrm>
          <a:prstGeom prst="rect">
            <a:avLst/>
          </a:prstGeom>
        </p:spPr>
      </p:pic>
      <p:pic>
        <p:nvPicPr>
          <p:cNvPr id="9" name="Рисунок 8">
            <a:extLst>
              <a:ext uri="{FF2B5EF4-FFF2-40B4-BE49-F238E27FC236}">
                <a16:creationId xmlns:a16="http://schemas.microsoft.com/office/drawing/2014/main" id="{3770A93E-8927-FEF3-451E-F4AC8B68A12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2"/>
            <a:ext cx="6858000" cy="6858000"/>
          </a:xfrm>
          <a:prstGeom prst="rect">
            <a:avLst/>
          </a:prstGeom>
        </p:spPr>
      </p:pic>
      <p:sp>
        <p:nvSpPr>
          <p:cNvPr id="12" name="TextBox 11">
            <a:extLst>
              <a:ext uri="{FF2B5EF4-FFF2-40B4-BE49-F238E27FC236}">
                <a16:creationId xmlns:a16="http://schemas.microsoft.com/office/drawing/2014/main" id="{EA3961FA-E6A1-B362-0FFD-F3FB2385B9F5}"/>
              </a:ext>
            </a:extLst>
          </p:cNvPr>
          <p:cNvSpPr txBox="1"/>
          <p:nvPr/>
        </p:nvSpPr>
        <p:spPr>
          <a:xfrm>
            <a:off x="4659451" y="968128"/>
            <a:ext cx="8739738" cy="2881430"/>
          </a:xfrm>
          <a:prstGeom prst="rect">
            <a:avLst/>
          </a:prstGeom>
          <a:noFill/>
        </p:spPr>
        <p:txBody>
          <a:bodyPr wrap="square" rtlCol="0">
            <a:spAutoFit/>
          </a:bodyPr>
          <a:lstStyle/>
          <a:p>
            <a:pPr>
              <a:lnSpc>
                <a:spcPts val="4500"/>
              </a:lnSpc>
              <a:spcAft>
                <a:spcPts val="900"/>
              </a:spcAft>
            </a:pPr>
            <a:r>
              <a:rPr lang="ru-RU" sz="6000" b="0" i="0" dirty="0">
                <a:solidFill>
                  <a:schemeClr val="bg1"/>
                </a:solidFill>
                <a:effectLst/>
                <a:latin typeface="Segoe UI Black" panose="020B0A02040204020203" pitchFamily="34" charset="0"/>
                <a:ea typeface="Segoe UI Black" panose="020B0A02040204020203" pitchFamily="34" charset="0"/>
              </a:rPr>
              <a:t>Техника, которая </a:t>
            </a:r>
          </a:p>
          <a:p>
            <a:pPr>
              <a:lnSpc>
                <a:spcPts val="4500"/>
              </a:lnSpc>
              <a:spcAft>
                <a:spcPts val="900"/>
              </a:spcAft>
            </a:pPr>
            <a:r>
              <a:rPr lang="ru-RU" sz="6000" b="0" i="0" dirty="0">
                <a:solidFill>
                  <a:schemeClr val="bg1"/>
                </a:solidFill>
                <a:effectLst/>
                <a:latin typeface="Segoe UI Black" panose="020B0A02040204020203" pitchFamily="34" charset="0"/>
                <a:ea typeface="Segoe UI Black" panose="020B0A02040204020203" pitchFamily="34" charset="0"/>
              </a:rPr>
              <a:t>стала символом </a:t>
            </a:r>
          </a:p>
          <a:p>
            <a:pPr>
              <a:lnSpc>
                <a:spcPts val="4500"/>
              </a:lnSpc>
              <a:spcAft>
                <a:spcPts val="900"/>
              </a:spcAft>
            </a:pPr>
            <a:endParaRPr lang="ru-RU" sz="6000" dirty="0">
              <a:solidFill>
                <a:srgbClr val="C00000"/>
              </a:solidFill>
              <a:latin typeface="Segoe UI Black" panose="020B0A02040204020203" pitchFamily="34" charset="0"/>
              <a:ea typeface="Segoe UI Black" panose="020B0A02040204020203" pitchFamily="34" charset="0"/>
            </a:endParaRPr>
          </a:p>
          <a:p>
            <a:pPr>
              <a:lnSpc>
                <a:spcPts val="4500"/>
              </a:lnSpc>
              <a:spcAft>
                <a:spcPts val="900"/>
              </a:spcAft>
            </a:pPr>
            <a:r>
              <a:rPr lang="ru-RU" sz="9600" dirty="0">
                <a:solidFill>
                  <a:srgbClr val="C00000"/>
                </a:solidFill>
                <a:latin typeface="Segoe UI Black" panose="020B0A02040204020203" pitchFamily="34" charset="0"/>
                <a:ea typeface="Segoe UI Black" panose="020B0A02040204020203" pitchFamily="34" charset="0"/>
              </a:rPr>
              <a:t>П</a:t>
            </a:r>
            <a:r>
              <a:rPr lang="ru-RU" sz="9600" i="0" dirty="0">
                <a:solidFill>
                  <a:srgbClr val="C00000"/>
                </a:solidFill>
                <a:effectLst/>
                <a:latin typeface="Segoe UI Black" panose="020B0A02040204020203" pitchFamily="34" charset="0"/>
                <a:ea typeface="Segoe UI Black" panose="020B0A02040204020203" pitchFamily="34" charset="0"/>
              </a:rPr>
              <a:t>обеды</a:t>
            </a:r>
          </a:p>
        </p:txBody>
      </p:sp>
      <p:pic>
        <p:nvPicPr>
          <p:cNvPr id="13" name="Рисунок 12">
            <a:extLst>
              <a:ext uri="{FF2B5EF4-FFF2-40B4-BE49-F238E27FC236}">
                <a16:creationId xmlns:a16="http://schemas.microsoft.com/office/drawing/2014/main" id="{6151F889-0824-0299-CAE5-044B43D27DF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81765" y="1988284"/>
            <a:ext cx="8007343" cy="5909309"/>
          </a:xfrm>
          <a:prstGeom prst="rect">
            <a:avLst/>
          </a:prstGeom>
        </p:spPr>
      </p:pic>
      <p:sp>
        <p:nvSpPr>
          <p:cNvPr id="3" name="TextBox 2">
            <a:extLst>
              <a:ext uri="{FF2B5EF4-FFF2-40B4-BE49-F238E27FC236}">
                <a16:creationId xmlns:a16="http://schemas.microsoft.com/office/drawing/2014/main" id="{6321D5FE-F9D3-BE09-D2EE-0AD8489A0E97}"/>
              </a:ext>
            </a:extLst>
          </p:cNvPr>
          <p:cNvSpPr txBox="1"/>
          <p:nvPr/>
        </p:nvSpPr>
        <p:spPr>
          <a:xfrm>
            <a:off x="7532422" y="5654348"/>
            <a:ext cx="6971375" cy="1015663"/>
          </a:xfrm>
          <a:prstGeom prst="rect">
            <a:avLst/>
          </a:prstGeom>
          <a:noFill/>
        </p:spPr>
        <p:txBody>
          <a:bodyPr wrap="square" rtlCol="0">
            <a:spAutoFit/>
          </a:bodyPr>
          <a:lstStyle/>
          <a:p>
            <a:r>
              <a:rPr lang="ru-RU" sz="2000" dirty="0">
                <a:solidFill>
                  <a:schemeClr val="bg1"/>
                </a:solidFill>
                <a:latin typeface="Oldtimer" panose="02000600000000000000" pitchFamily="2" charset="0"/>
                <a:ea typeface="Oldtimer" panose="02000600000000000000" pitchFamily="2" charset="0"/>
              </a:rPr>
              <a:t>Теплинская Елена Николаевна, </a:t>
            </a:r>
          </a:p>
          <a:p>
            <a:r>
              <a:rPr lang="ru-RU" sz="2000" dirty="0">
                <a:solidFill>
                  <a:schemeClr val="bg1"/>
                </a:solidFill>
                <a:latin typeface="Oldtimer" panose="02000600000000000000" pitchFamily="2" charset="0"/>
                <a:ea typeface="Oldtimer" panose="02000600000000000000" pitchFamily="2" charset="0"/>
              </a:rPr>
              <a:t>старший методист</a:t>
            </a:r>
          </a:p>
          <a:p>
            <a:r>
              <a:rPr lang="ru-RU" sz="2000" dirty="0">
                <a:solidFill>
                  <a:schemeClr val="bg1"/>
                </a:solidFill>
                <a:latin typeface="Oldtimer" panose="02000600000000000000" pitchFamily="2" charset="0"/>
                <a:ea typeface="Oldtimer" panose="02000600000000000000" pitchFamily="2" charset="0"/>
              </a:rPr>
              <a:t>МБУ ДО ЦНТТ</a:t>
            </a:r>
          </a:p>
        </p:txBody>
      </p:sp>
    </p:spTree>
    <p:extLst>
      <p:ext uri="{BB962C8B-B14F-4D97-AF65-F5344CB8AC3E}">
        <p14:creationId xmlns:p14="http://schemas.microsoft.com/office/powerpoint/2010/main" val="157657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B1A8C-6945-7498-6DD5-5A42A1CFAF65}"/>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39E9AD7D-6A06-BDF2-B08A-43B7D0BCF280}"/>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a:extLst>
              <a:ext uri="{FF2B5EF4-FFF2-40B4-BE49-F238E27FC236}">
                <a16:creationId xmlns:a16="http://schemas.microsoft.com/office/drawing/2014/main" id="{6E216279-4EC2-2CFB-8DF5-5E8F9310E2ED}"/>
              </a:ext>
            </a:extLst>
          </p:cNvPr>
          <p:cNvPicPr>
            <a:picLocks noChangeAspect="1"/>
          </p:cNvPicPr>
          <p:nvPr/>
        </p:nvPicPr>
        <p:blipFill>
          <a:blip r:embed="rId2" cstate="email">
            <a:extLst>
              <a:ext uri="{28A0092B-C50C-407E-A947-70E740481C1C}">
                <a14:useLocalDpi xmlns:a14="http://schemas.microsoft.com/office/drawing/2010/main"/>
              </a:ext>
            </a:extLst>
          </a:blip>
          <a:srcRect l="43286" t="33037" b="33250"/>
          <a:stretch/>
        </p:blipFill>
        <p:spPr>
          <a:xfrm rot="683562">
            <a:off x="-861189" y="2627087"/>
            <a:ext cx="13175302" cy="3915952"/>
          </a:xfrm>
          <a:prstGeom prst="rect">
            <a:avLst/>
          </a:prstGeom>
        </p:spPr>
      </p:pic>
      <p:sp>
        <p:nvSpPr>
          <p:cNvPr id="3" name="Rectangle 1">
            <a:extLst>
              <a:ext uri="{FF2B5EF4-FFF2-40B4-BE49-F238E27FC236}">
                <a16:creationId xmlns:a16="http://schemas.microsoft.com/office/drawing/2014/main" id="{6F541D3E-4293-7119-E90D-2C632F427D95}"/>
              </a:ext>
            </a:extLst>
          </p:cNvPr>
          <p:cNvSpPr/>
          <p:nvPr/>
        </p:nvSpPr>
        <p:spPr>
          <a:xfrm>
            <a:off x="2163113" y="892629"/>
            <a:ext cx="8290560" cy="1898468"/>
          </a:xfrm>
          <a:prstGeom prst="rect">
            <a:avLst/>
          </a:prstGeom>
          <a:solidFill>
            <a:schemeClr val="accent4">
              <a:lumMod val="40000"/>
              <a:lumOff val="60000"/>
            </a:schemeClr>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defTabSz="685800"/>
            <a:r>
              <a:rPr lang="en-US" sz="3200" dirty="0">
                <a:solidFill>
                  <a:schemeClr val="tx1"/>
                </a:solidFill>
                <a:latin typeface="Poppins SemiBold" panose="00000700000000000000" pitchFamily="2" charset="0"/>
                <a:cs typeface="Poppins SemiBold" panose="00000700000000000000" pitchFamily="2" charset="0"/>
              </a:rPr>
              <a:t>1. </a:t>
            </a:r>
            <a:r>
              <a:rPr lang="ru-RU" sz="2800" dirty="0">
                <a:solidFill>
                  <a:schemeClr val="tx1"/>
                </a:solidFill>
                <a:latin typeface="Oldtimer" panose="02000600000000000000" pitchFamily="2" charset="0"/>
                <a:ea typeface="Oldtimer" panose="02000600000000000000" pitchFamily="2" charset="0"/>
                <a:cs typeface="Poppins SemiBold" panose="00000700000000000000" pitchFamily="2" charset="0"/>
              </a:rPr>
              <a:t>Какой танк был самым массовым танком в Советском Союзе во время Второй мировой войны?</a:t>
            </a:r>
            <a:endParaRPr lang="en-IN" sz="28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4" name="Rectangle 2">
            <a:hlinkClick r:id="rId3" action="ppaction://hlinksldjump">
              <a:snd r:embed="rId4" name="WrongAnswerSFX.wav"/>
            </a:hlinkClick>
            <a:extLst>
              <a:ext uri="{FF2B5EF4-FFF2-40B4-BE49-F238E27FC236}">
                <a16:creationId xmlns:a16="http://schemas.microsoft.com/office/drawing/2014/main" id="{4673E82B-8300-5D2A-62FA-632F994B7AA1}"/>
              </a:ext>
            </a:extLst>
          </p:cNvPr>
          <p:cNvSpPr/>
          <p:nvPr/>
        </p:nvSpPr>
        <p:spPr>
          <a:xfrm>
            <a:off x="6482565" y="3069771"/>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3200" dirty="0">
                <a:solidFill>
                  <a:schemeClr val="tx1"/>
                </a:solidFill>
                <a:latin typeface="Oldtimer" panose="02000600000000000000" pitchFamily="2" charset="0"/>
                <a:ea typeface="Oldtimer" panose="02000600000000000000" pitchFamily="2" charset="0"/>
                <a:cs typeface="Poppins SemiBold" panose="00000700000000000000" pitchFamily="2" charset="0"/>
              </a:rPr>
              <a:t>КВ-1</a:t>
            </a:r>
            <a:endParaRPr lang="en-IN" sz="32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6" name="Rectangle 4">
            <a:hlinkClick r:id="" action="ppaction://hlinkshowjump?jump=nextslide">
              <a:snd r:embed="rId5" name="CorrectAnswerSFX.wav"/>
            </a:hlinkClick>
            <a:extLst>
              <a:ext uri="{FF2B5EF4-FFF2-40B4-BE49-F238E27FC236}">
                <a16:creationId xmlns:a16="http://schemas.microsoft.com/office/drawing/2014/main" id="{1D277172-0B01-0FD0-E6B9-B1BA512C5F54}"/>
              </a:ext>
            </a:extLst>
          </p:cNvPr>
          <p:cNvSpPr/>
          <p:nvPr/>
        </p:nvSpPr>
        <p:spPr>
          <a:xfrm>
            <a:off x="2163113" y="3069771"/>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3200" dirty="0">
                <a:solidFill>
                  <a:schemeClr val="tx1"/>
                </a:solidFill>
                <a:latin typeface="Oldtimer" panose="02000600000000000000" pitchFamily="2" charset="0"/>
                <a:ea typeface="Oldtimer" panose="02000600000000000000" pitchFamily="2" charset="0"/>
                <a:cs typeface="Poppins SemiBold" panose="00000700000000000000" pitchFamily="2" charset="0"/>
              </a:rPr>
              <a:t>Т-34</a:t>
            </a:r>
            <a:endParaRPr lang="en-IN" sz="32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8" name="Rectangle 2">
            <a:hlinkClick r:id="rId3" action="ppaction://hlinksldjump">
              <a:snd r:embed="rId4" name="WrongAnswerSFX.wav"/>
            </a:hlinkClick>
            <a:extLst>
              <a:ext uri="{FF2B5EF4-FFF2-40B4-BE49-F238E27FC236}">
                <a16:creationId xmlns:a16="http://schemas.microsoft.com/office/drawing/2014/main" id="{B1D45106-83F2-78D3-742D-5A14BCCE2D8D}"/>
              </a:ext>
            </a:extLst>
          </p:cNvPr>
          <p:cNvSpPr/>
          <p:nvPr/>
        </p:nvSpPr>
        <p:spPr>
          <a:xfrm>
            <a:off x="2163113" y="458506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2800" dirty="0">
                <a:solidFill>
                  <a:schemeClr val="tx1"/>
                </a:solidFill>
                <a:latin typeface="Oldtimer" panose="02000600000000000000" pitchFamily="2" charset="0"/>
                <a:ea typeface="Oldtimer" panose="02000600000000000000" pitchFamily="2" charset="0"/>
                <a:cs typeface="Poppins SemiBold" panose="00000700000000000000" pitchFamily="2" charset="0"/>
              </a:rPr>
              <a:t>ИС-2</a:t>
            </a:r>
            <a:endParaRPr lang="en-IN" sz="28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9" name="Rectangle 2">
            <a:hlinkClick r:id="rId3" action="ppaction://hlinksldjump">
              <a:snd r:embed="rId4" name="WrongAnswerSFX.wav"/>
            </a:hlinkClick>
            <a:extLst>
              <a:ext uri="{FF2B5EF4-FFF2-40B4-BE49-F238E27FC236}">
                <a16:creationId xmlns:a16="http://schemas.microsoft.com/office/drawing/2014/main" id="{66907279-83AA-8EBB-3FAA-11133BE940C9}"/>
              </a:ext>
            </a:extLst>
          </p:cNvPr>
          <p:cNvSpPr/>
          <p:nvPr/>
        </p:nvSpPr>
        <p:spPr>
          <a:xfrm>
            <a:off x="6482565" y="458506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3200" dirty="0">
                <a:solidFill>
                  <a:schemeClr val="tx1"/>
                </a:solidFill>
                <a:latin typeface="Oldtimer" panose="02000600000000000000" pitchFamily="2" charset="0"/>
                <a:ea typeface="Oldtimer" panose="02000600000000000000" pitchFamily="2" charset="0"/>
                <a:cs typeface="Poppins SemiBold" panose="00000700000000000000" pitchFamily="2" charset="0"/>
              </a:rPr>
              <a:t>Т-26</a:t>
            </a:r>
            <a:endParaRPr lang="en-IN" sz="32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Tree>
    <p:extLst>
      <p:ext uri="{BB962C8B-B14F-4D97-AF65-F5344CB8AC3E}">
        <p14:creationId xmlns:p14="http://schemas.microsoft.com/office/powerpoint/2010/main" val="965986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BDF062E-0BA5-962E-316B-7059791E7A40}"/>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2">
            <a:hlinkClick r:id="rId2" action="ppaction://hlinksldjump"/>
            <a:extLst>
              <a:ext uri="{FF2B5EF4-FFF2-40B4-BE49-F238E27FC236}">
                <a16:creationId xmlns:a16="http://schemas.microsoft.com/office/drawing/2014/main" id="{5CD13B77-3AAC-6F81-1B08-FAE22E6F42A5}"/>
              </a:ext>
            </a:extLst>
          </p:cNvPr>
          <p:cNvSpPr/>
          <p:nvPr/>
        </p:nvSpPr>
        <p:spPr>
          <a:xfrm>
            <a:off x="4327605" y="4996949"/>
            <a:ext cx="3536789" cy="978989"/>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Следующий </a:t>
            </a:r>
          </a:p>
          <a:p>
            <a:pPr marL="0" marR="0" lvl="0" indent="0" algn="ctr" defTabSz="685800" rtl="0" eaLnBrk="1" fontAlgn="auto" latinLnBrk="0" hangingPunct="1">
              <a:lnSpc>
                <a:spcPct val="100000"/>
              </a:lnSpc>
              <a:spcBef>
                <a:spcPts val="0"/>
              </a:spcBef>
              <a:spcAft>
                <a:spcPts val="0"/>
              </a:spcAft>
              <a:buClrTx/>
              <a:buSzTx/>
              <a:buFontTx/>
              <a:buNone/>
              <a:tabLst/>
              <a:defRPr/>
            </a:pPr>
            <a:r>
              <a:rPr lang="ru-RU" sz="2000" dirty="0">
                <a:solidFill>
                  <a:prstClr val="black"/>
                </a:solidFill>
                <a:latin typeface="Oldtimer" panose="02000600000000000000" pitchFamily="2" charset="0"/>
                <a:ea typeface="Oldtimer" panose="02000600000000000000" pitchFamily="2" charset="0"/>
                <a:cs typeface="Poppins SemiBold" panose="00000700000000000000" pitchFamily="2" charset="0"/>
              </a:rPr>
              <a:t>вопрос</a:t>
            </a:r>
            <a:endParaRPr kumimoji="0" lang="en-IN"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D883AEAF-5711-AB0B-F941-FB8499F8FF3B}"/>
              </a:ext>
            </a:extLst>
          </p:cNvPr>
          <p:cNvSpPr txBox="1"/>
          <p:nvPr/>
        </p:nvSpPr>
        <p:spPr>
          <a:xfrm>
            <a:off x="3079630" y="362310"/>
            <a:ext cx="11378242" cy="1200329"/>
          </a:xfrm>
          <a:prstGeom prst="rect">
            <a:avLst/>
          </a:prstGeom>
          <a:noFill/>
        </p:spPr>
        <p:txBody>
          <a:bodyPr wrap="square" rtlCol="0">
            <a:spAutoFit/>
          </a:bodyPr>
          <a:lstStyle/>
          <a:p>
            <a:r>
              <a:rPr lang="ru-RU" sz="7200" dirty="0">
                <a:solidFill>
                  <a:schemeClr val="bg1"/>
                </a:solidFill>
                <a:latin typeface="Oldtimer" panose="02000600000000000000" pitchFamily="2" charset="0"/>
                <a:ea typeface="Oldtimer" panose="02000600000000000000" pitchFamily="2" charset="0"/>
              </a:rPr>
              <a:t>Правильно!</a:t>
            </a:r>
          </a:p>
        </p:txBody>
      </p:sp>
      <p:pic>
        <p:nvPicPr>
          <p:cNvPr id="6" name="Рисунок 5">
            <a:extLst>
              <a:ext uri="{FF2B5EF4-FFF2-40B4-BE49-F238E27FC236}">
                <a16:creationId xmlns:a16="http://schemas.microsoft.com/office/drawing/2014/main" id="{FBE49568-4F9C-88B3-963D-9727969E93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77883" y="1337050"/>
            <a:ext cx="5236233" cy="3579456"/>
          </a:xfrm>
          <a:prstGeom prst="rect">
            <a:avLst/>
          </a:prstGeom>
        </p:spPr>
      </p:pic>
    </p:spTree>
    <p:extLst>
      <p:ext uri="{BB962C8B-B14F-4D97-AF65-F5344CB8AC3E}">
        <p14:creationId xmlns:p14="http://schemas.microsoft.com/office/powerpoint/2010/main" val="3984524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C99AEE0-BECC-C5C8-1FAF-455C334390C4}"/>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a:extLst>
              <a:ext uri="{FF2B5EF4-FFF2-40B4-BE49-F238E27FC236}">
                <a16:creationId xmlns:a16="http://schemas.microsoft.com/office/drawing/2014/main" id="{D797CAEC-06E4-67FC-879B-F2081508D28D}"/>
              </a:ext>
            </a:extLst>
          </p:cNvPr>
          <p:cNvPicPr>
            <a:picLocks noChangeAspect="1"/>
          </p:cNvPicPr>
          <p:nvPr/>
        </p:nvPicPr>
        <p:blipFill>
          <a:blip r:embed="rId2" cstate="email">
            <a:extLst>
              <a:ext uri="{28A0092B-C50C-407E-A947-70E740481C1C}">
                <a14:useLocalDpi xmlns:a14="http://schemas.microsoft.com/office/drawing/2010/main"/>
              </a:ext>
            </a:extLst>
          </a:blip>
          <a:srcRect l="43286" t="33037" b="33250"/>
          <a:stretch/>
        </p:blipFill>
        <p:spPr>
          <a:xfrm rot="683562">
            <a:off x="-699263" y="2627086"/>
            <a:ext cx="13175302" cy="3915952"/>
          </a:xfrm>
          <a:prstGeom prst="rect">
            <a:avLst/>
          </a:prstGeom>
        </p:spPr>
      </p:pic>
      <p:sp>
        <p:nvSpPr>
          <p:cNvPr id="3" name="Rectangle 1">
            <a:extLst>
              <a:ext uri="{FF2B5EF4-FFF2-40B4-BE49-F238E27FC236}">
                <a16:creationId xmlns:a16="http://schemas.microsoft.com/office/drawing/2014/main" id="{06DE0CD1-AA7D-EE86-EF26-1BF12E42D464}"/>
              </a:ext>
            </a:extLst>
          </p:cNvPr>
          <p:cNvSpPr/>
          <p:nvPr/>
        </p:nvSpPr>
        <p:spPr>
          <a:xfrm>
            <a:off x="2061513" y="909562"/>
            <a:ext cx="8290560" cy="1898468"/>
          </a:xfrm>
          <a:prstGeom prst="rect">
            <a:avLst/>
          </a:prstGeom>
          <a:solidFill>
            <a:schemeClr val="accent6">
              <a:lumMod val="40000"/>
              <a:lumOff val="60000"/>
            </a:schemeClr>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Poppins SemiBold" panose="00000700000000000000" pitchFamily="2" charset="0"/>
                <a:ea typeface="+mn-ea"/>
                <a:cs typeface="Poppins SemiBold" panose="00000700000000000000" pitchFamily="2" charset="0"/>
              </a:rPr>
              <a:t>2. </a:t>
            </a:r>
            <a:r>
              <a:rPr kumimoji="0" lang="ru-RU"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Какой советский самолет </a:t>
            </a:r>
            <a:r>
              <a:rPr lang="ru-RU" sz="2800" b="0" i="0" dirty="0">
                <a:solidFill>
                  <a:schemeClr val="tx1"/>
                </a:solidFill>
                <a:effectLst/>
                <a:latin typeface="Oldtimer" panose="02000600000000000000" pitchFamily="2" charset="0"/>
                <a:ea typeface="Oldtimer" panose="02000600000000000000" pitchFamily="2" charset="0"/>
                <a:cs typeface="Segoe UI" panose="020B0502040204020203" pitchFamily="34" charset="0"/>
              </a:rPr>
              <a:t>самый малогабаритный</a:t>
            </a:r>
            <a:r>
              <a:rPr lang="ru-RU" sz="2800" b="0" i="0" dirty="0">
                <a:solidFill>
                  <a:schemeClr val="bg1"/>
                </a:solidFill>
                <a:effectLst/>
                <a:latin typeface="Segoe UI" panose="020B0502040204020203" pitchFamily="34" charset="0"/>
                <a:cs typeface="Segoe UI" panose="020B0502040204020203" pitchFamily="34" charset="0"/>
              </a:rPr>
              <a:t> </a:t>
            </a:r>
            <a:r>
              <a:rPr kumimoji="0" lang="ru-RU"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a:t>
            </a:r>
            <a:endParaRPr kumimoji="0" lang="en-IN"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Rectangle 2">
            <a:hlinkClick r:id="rId3" action="ppaction://hlinksldjump">
              <a:snd r:embed="rId4" name="WrongAnswerSFX.wav"/>
            </a:hlinkClick>
            <a:extLst>
              <a:ext uri="{FF2B5EF4-FFF2-40B4-BE49-F238E27FC236}">
                <a16:creationId xmlns:a16="http://schemas.microsoft.com/office/drawing/2014/main" id="{C3E5BE75-8D4B-3987-7206-2D5986D4BFBE}"/>
              </a:ext>
            </a:extLst>
          </p:cNvPr>
          <p:cNvSpPr/>
          <p:nvPr/>
        </p:nvSpPr>
        <p:spPr>
          <a:xfrm>
            <a:off x="2061513" y="3086704"/>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Ту-160</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6" name="Rectangle 4">
            <a:hlinkClick r:id="" action="ppaction://hlinkshowjump?jump=nextslide">
              <a:snd r:embed="rId5" name="CorrectAnswerSFX.wav"/>
            </a:hlinkClick>
            <a:extLst>
              <a:ext uri="{FF2B5EF4-FFF2-40B4-BE49-F238E27FC236}">
                <a16:creationId xmlns:a16="http://schemas.microsoft.com/office/drawing/2014/main" id="{AFB0072C-FC2C-2A1E-E591-CA571584099F}"/>
              </a:ext>
            </a:extLst>
          </p:cNvPr>
          <p:cNvSpPr/>
          <p:nvPr/>
        </p:nvSpPr>
        <p:spPr>
          <a:xfrm>
            <a:off x="6380965"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И-16</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8" name="Rectangle 2">
            <a:hlinkClick r:id="rId3" action="ppaction://hlinksldjump">
              <a:snd r:embed="rId4" name="WrongAnswerSFX.wav"/>
            </a:hlinkClick>
            <a:extLst>
              <a:ext uri="{FF2B5EF4-FFF2-40B4-BE49-F238E27FC236}">
                <a16:creationId xmlns:a16="http://schemas.microsoft.com/office/drawing/2014/main" id="{A9C94D5E-6A8B-288E-B5CD-F5C72590D94A}"/>
              </a:ext>
            </a:extLst>
          </p:cNvPr>
          <p:cNvSpPr/>
          <p:nvPr/>
        </p:nvSpPr>
        <p:spPr>
          <a:xfrm>
            <a:off x="2061513" y="4601996"/>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Ил-76</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9" name="Rectangle 2">
            <a:hlinkClick r:id="rId3" action="ppaction://hlinksldjump">
              <a:snd r:embed="rId4" name="WrongAnswerSFX.wav"/>
            </a:hlinkClick>
            <a:extLst>
              <a:ext uri="{FF2B5EF4-FFF2-40B4-BE49-F238E27FC236}">
                <a16:creationId xmlns:a16="http://schemas.microsoft.com/office/drawing/2014/main" id="{5C413DFC-18A9-1E07-61F4-ADA844BFE789}"/>
              </a:ext>
            </a:extLst>
          </p:cNvPr>
          <p:cNvSpPr/>
          <p:nvPr/>
        </p:nvSpPr>
        <p:spPr>
          <a:xfrm>
            <a:off x="6380965" y="4601996"/>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Пе-3</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Tree>
    <p:extLst>
      <p:ext uri="{BB962C8B-B14F-4D97-AF65-F5344CB8AC3E}">
        <p14:creationId xmlns:p14="http://schemas.microsoft.com/office/powerpoint/2010/main" val="942883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5D6FF-373E-2CFF-2D4A-1D62E473CCE1}"/>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78C3C83-BF5B-55CE-1C44-65A8939C0471}"/>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2">
            <a:hlinkClick r:id="rId2" action="ppaction://hlinksldjump"/>
            <a:extLst>
              <a:ext uri="{FF2B5EF4-FFF2-40B4-BE49-F238E27FC236}">
                <a16:creationId xmlns:a16="http://schemas.microsoft.com/office/drawing/2014/main" id="{EF8BBD4D-7C6C-9C76-BC44-EC9EE54F2F8B}"/>
              </a:ext>
            </a:extLst>
          </p:cNvPr>
          <p:cNvSpPr/>
          <p:nvPr/>
        </p:nvSpPr>
        <p:spPr>
          <a:xfrm>
            <a:off x="4327605" y="5250539"/>
            <a:ext cx="3536789" cy="978989"/>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Следующий </a:t>
            </a:r>
          </a:p>
          <a:p>
            <a:pPr marL="0" marR="0" lvl="0" indent="0" algn="ctr" defTabSz="685800" rtl="0" eaLnBrk="1" fontAlgn="auto" latinLnBrk="0" hangingPunct="1">
              <a:lnSpc>
                <a:spcPct val="100000"/>
              </a:lnSpc>
              <a:spcBef>
                <a:spcPts val="0"/>
              </a:spcBef>
              <a:spcAft>
                <a:spcPts val="0"/>
              </a:spcAft>
              <a:buClrTx/>
              <a:buSzTx/>
              <a:buFontTx/>
              <a:buNone/>
              <a:tabLst/>
              <a:defRPr/>
            </a:pPr>
            <a:r>
              <a:rPr lang="ru-RU" sz="2000" dirty="0">
                <a:solidFill>
                  <a:prstClr val="black"/>
                </a:solidFill>
                <a:latin typeface="Oldtimer" panose="02000600000000000000" pitchFamily="2" charset="0"/>
                <a:ea typeface="Oldtimer" panose="02000600000000000000" pitchFamily="2" charset="0"/>
                <a:cs typeface="Poppins SemiBold" panose="00000700000000000000" pitchFamily="2" charset="0"/>
              </a:rPr>
              <a:t>вопрос</a:t>
            </a:r>
            <a:endParaRPr kumimoji="0" lang="en-IN"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4CEF38EC-4746-3AC6-DE30-73C8FA513092}"/>
              </a:ext>
            </a:extLst>
          </p:cNvPr>
          <p:cNvSpPr txBox="1"/>
          <p:nvPr/>
        </p:nvSpPr>
        <p:spPr>
          <a:xfrm>
            <a:off x="3079630" y="362310"/>
            <a:ext cx="11378242" cy="1200329"/>
          </a:xfrm>
          <a:prstGeom prst="rect">
            <a:avLst/>
          </a:prstGeom>
          <a:noFill/>
        </p:spPr>
        <p:txBody>
          <a:bodyPr wrap="square" rtlCol="0">
            <a:spAutoFit/>
          </a:bodyPr>
          <a:lstStyle/>
          <a:p>
            <a:r>
              <a:rPr lang="ru-RU" sz="7200" dirty="0">
                <a:solidFill>
                  <a:schemeClr val="bg1"/>
                </a:solidFill>
                <a:latin typeface="Oldtimer" panose="02000600000000000000" pitchFamily="2" charset="0"/>
                <a:ea typeface="Oldtimer" panose="02000600000000000000" pitchFamily="2" charset="0"/>
              </a:rPr>
              <a:t>Правильно!</a:t>
            </a:r>
          </a:p>
        </p:txBody>
      </p:sp>
      <p:pic>
        <p:nvPicPr>
          <p:cNvPr id="6" name="Рисунок 5">
            <a:extLst>
              <a:ext uri="{FF2B5EF4-FFF2-40B4-BE49-F238E27FC236}">
                <a16:creationId xmlns:a16="http://schemas.microsoft.com/office/drawing/2014/main" id="{753A6830-4258-75E1-3E55-795BC9606C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28204" y="1169417"/>
            <a:ext cx="6832120" cy="4270075"/>
          </a:xfrm>
          <a:prstGeom prst="rect">
            <a:avLst/>
          </a:prstGeom>
        </p:spPr>
      </p:pic>
    </p:spTree>
    <p:extLst>
      <p:ext uri="{BB962C8B-B14F-4D97-AF65-F5344CB8AC3E}">
        <p14:creationId xmlns:p14="http://schemas.microsoft.com/office/powerpoint/2010/main" val="1779213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9C8DF-0451-A986-B3F8-1CA97E9D4126}"/>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5691B9C-727E-867D-7940-5E42E02C1DE5}"/>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a16="http://schemas.microsoft.com/office/drawing/2014/main" id="{6B4D9AB3-6F50-B727-B6BC-4F9F06E0F92A}"/>
              </a:ext>
            </a:extLst>
          </p:cNvPr>
          <p:cNvPicPr>
            <a:picLocks noChangeAspect="1"/>
          </p:cNvPicPr>
          <p:nvPr/>
        </p:nvPicPr>
        <p:blipFill>
          <a:blip r:embed="rId2" cstate="email">
            <a:extLst>
              <a:ext uri="{28A0092B-C50C-407E-A947-70E740481C1C}">
                <a14:useLocalDpi xmlns:a14="http://schemas.microsoft.com/office/drawing/2010/main"/>
              </a:ext>
            </a:extLst>
          </a:blip>
          <a:srcRect l="43286" t="33037" b="33250"/>
          <a:stretch/>
        </p:blipFill>
        <p:spPr>
          <a:xfrm rot="683562">
            <a:off x="-699263" y="2627086"/>
            <a:ext cx="13175302" cy="3915952"/>
          </a:xfrm>
          <a:prstGeom prst="rect">
            <a:avLst/>
          </a:prstGeom>
        </p:spPr>
      </p:pic>
      <p:sp>
        <p:nvSpPr>
          <p:cNvPr id="3" name="Rectangle 1">
            <a:extLst>
              <a:ext uri="{FF2B5EF4-FFF2-40B4-BE49-F238E27FC236}">
                <a16:creationId xmlns:a16="http://schemas.microsoft.com/office/drawing/2014/main" id="{F514EDFA-F236-C8F7-9930-6559386D122F}"/>
              </a:ext>
            </a:extLst>
          </p:cNvPr>
          <p:cNvSpPr/>
          <p:nvPr/>
        </p:nvSpPr>
        <p:spPr>
          <a:xfrm>
            <a:off x="2061513" y="909562"/>
            <a:ext cx="8290560" cy="1898468"/>
          </a:xfrm>
          <a:prstGeom prst="rect">
            <a:avLst/>
          </a:prstGeom>
          <a:solidFill>
            <a:schemeClr val="accent1">
              <a:lumMod val="40000"/>
              <a:lumOff val="60000"/>
            </a:schemeClr>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3200" dirty="0">
                <a:solidFill>
                  <a:prstClr val="black"/>
                </a:solidFill>
                <a:latin typeface="Poppins SemiBold" panose="00000700000000000000" pitchFamily="2" charset="0"/>
                <a:cs typeface="Poppins SemiBold" panose="00000700000000000000" pitchFamily="2" charset="0"/>
              </a:rPr>
              <a:t>3</a:t>
            </a:r>
            <a:r>
              <a:rPr kumimoji="0" lang="en-US" sz="3200" b="0" i="0" u="none" strike="noStrike" kern="1200" cap="none" spc="0" normalizeH="0" baseline="0" noProof="0" dirty="0">
                <a:ln>
                  <a:noFill/>
                </a:ln>
                <a:solidFill>
                  <a:prstClr val="black"/>
                </a:solidFill>
                <a:effectLst/>
                <a:uLnTx/>
                <a:uFillTx/>
                <a:latin typeface="Poppins SemiBold" panose="00000700000000000000" pitchFamily="2" charset="0"/>
                <a:ea typeface="+mn-ea"/>
                <a:cs typeface="Poppins SemiBold" panose="00000700000000000000" pitchFamily="2" charset="0"/>
              </a:rPr>
              <a:t>. </a:t>
            </a:r>
            <a:r>
              <a:rPr kumimoji="0" lang="ru-RU"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Какие танки </a:t>
            </a:r>
            <a:r>
              <a:rPr lang="ru-RU" sz="2800" b="0" i="0" dirty="0">
                <a:solidFill>
                  <a:schemeClr val="tx1"/>
                </a:solidFill>
                <a:effectLst/>
                <a:latin typeface="Oldtimer" panose="02000600000000000000" pitchFamily="2" charset="0"/>
                <a:ea typeface="Oldtimer" panose="02000600000000000000" pitchFamily="2" charset="0"/>
                <a:cs typeface="Segoe UI" panose="020B0502040204020203" pitchFamily="34" charset="0"/>
              </a:rPr>
              <a:t>получили у противников прозвище «консервный нож»</a:t>
            </a:r>
            <a:r>
              <a:rPr kumimoji="0" lang="ru-RU"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a:t>
            </a:r>
            <a:endParaRPr kumimoji="0" lang="en-IN" sz="28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Rectangle 2">
            <a:hlinkClick r:id="rId3" action="ppaction://hlinksldjump">
              <a:snd r:embed="rId4" name="WrongAnswerSFX.wav"/>
            </a:hlinkClick>
            <a:extLst>
              <a:ext uri="{FF2B5EF4-FFF2-40B4-BE49-F238E27FC236}">
                <a16:creationId xmlns:a16="http://schemas.microsoft.com/office/drawing/2014/main" id="{E476E2DB-C6F9-7B65-B6E2-F6CC7782A28A}"/>
              </a:ext>
            </a:extLst>
          </p:cNvPr>
          <p:cNvSpPr/>
          <p:nvPr/>
        </p:nvSpPr>
        <p:spPr>
          <a:xfrm>
            <a:off x="2061513" y="3086704"/>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Т-34</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5" name="Rectangle 4">
            <a:hlinkClick r:id="" action="ppaction://hlinkshowjump?jump=nextslide">
              <a:snd r:embed="rId5" name="CorrectAnswerSFX.wav"/>
            </a:hlinkClick>
            <a:extLst>
              <a:ext uri="{FF2B5EF4-FFF2-40B4-BE49-F238E27FC236}">
                <a16:creationId xmlns:a16="http://schemas.microsoft.com/office/drawing/2014/main" id="{E6CD3F97-5A74-F889-5891-6692FD13B278}"/>
              </a:ext>
            </a:extLst>
          </p:cNvPr>
          <p:cNvSpPr/>
          <p:nvPr/>
        </p:nvSpPr>
        <p:spPr>
          <a:xfrm>
            <a:off x="2061513" y="4601996"/>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Ису-152</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6" name="Rectangle 2">
            <a:hlinkClick r:id="rId3" action="ppaction://hlinksldjump">
              <a:snd r:embed="rId4" name="WrongAnswerSFX.wav"/>
            </a:hlinkClick>
            <a:extLst>
              <a:ext uri="{FF2B5EF4-FFF2-40B4-BE49-F238E27FC236}">
                <a16:creationId xmlns:a16="http://schemas.microsoft.com/office/drawing/2014/main" id="{A5F26889-69C3-88E3-4E83-3354D66F526F}"/>
              </a:ext>
            </a:extLst>
          </p:cNvPr>
          <p:cNvSpPr/>
          <p:nvPr/>
        </p:nvSpPr>
        <p:spPr>
          <a:xfrm>
            <a:off x="6380965"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Бм-13</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7" name="Rectangle 2">
            <a:hlinkClick r:id="rId3" action="ppaction://hlinksldjump">
              <a:snd r:embed="rId4" name="WrongAnswerSFX.wav"/>
            </a:hlinkClick>
            <a:extLst>
              <a:ext uri="{FF2B5EF4-FFF2-40B4-BE49-F238E27FC236}">
                <a16:creationId xmlns:a16="http://schemas.microsoft.com/office/drawing/2014/main" id="{40D125F6-EDBD-9B14-B29C-C93111BC1E6C}"/>
              </a:ext>
            </a:extLst>
          </p:cNvPr>
          <p:cNvSpPr/>
          <p:nvPr/>
        </p:nvSpPr>
        <p:spPr>
          <a:xfrm>
            <a:off x="6380965" y="4601996"/>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Ис-3</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Tree>
    <p:extLst>
      <p:ext uri="{BB962C8B-B14F-4D97-AF65-F5344CB8AC3E}">
        <p14:creationId xmlns:p14="http://schemas.microsoft.com/office/powerpoint/2010/main" val="2747352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FB4CE-8E03-81B6-5E90-9FF106CFC88A}"/>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F085C5F-556E-FF63-6E05-3FB8BE3929E0}"/>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2">
            <a:hlinkClick r:id="rId2" action="ppaction://hlinksldjump"/>
            <a:extLst>
              <a:ext uri="{FF2B5EF4-FFF2-40B4-BE49-F238E27FC236}">
                <a16:creationId xmlns:a16="http://schemas.microsoft.com/office/drawing/2014/main" id="{DDC635CB-F032-93CB-B2E9-388FE52094C5}"/>
              </a:ext>
            </a:extLst>
          </p:cNvPr>
          <p:cNvSpPr/>
          <p:nvPr/>
        </p:nvSpPr>
        <p:spPr>
          <a:xfrm>
            <a:off x="4327603" y="5385386"/>
            <a:ext cx="3536789" cy="978989"/>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Следующий </a:t>
            </a:r>
          </a:p>
          <a:p>
            <a:pPr marL="0" marR="0" lvl="0" indent="0" algn="ctr" defTabSz="685800" rtl="0" eaLnBrk="1" fontAlgn="auto" latinLnBrk="0" hangingPunct="1">
              <a:lnSpc>
                <a:spcPct val="100000"/>
              </a:lnSpc>
              <a:spcBef>
                <a:spcPts val="0"/>
              </a:spcBef>
              <a:spcAft>
                <a:spcPts val="0"/>
              </a:spcAft>
              <a:buClrTx/>
              <a:buSzTx/>
              <a:buFontTx/>
              <a:buNone/>
              <a:tabLst/>
              <a:defRPr/>
            </a:pPr>
            <a:r>
              <a:rPr lang="ru-RU" sz="2000" dirty="0">
                <a:solidFill>
                  <a:prstClr val="black"/>
                </a:solidFill>
                <a:latin typeface="Oldtimer" panose="02000600000000000000" pitchFamily="2" charset="0"/>
                <a:ea typeface="Oldtimer" panose="02000600000000000000" pitchFamily="2" charset="0"/>
                <a:cs typeface="Poppins SemiBold" panose="00000700000000000000" pitchFamily="2" charset="0"/>
              </a:rPr>
              <a:t>вопрос</a:t>
            </a:r>
            <a:endParaRPr kumimoji="0" lang="en-IN"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7B1939A6-AD2A-CB5F-68A1-E4EB82D49D6B}"/>
              </a:ext>
            </a:extLst>
          </p:cNvPr>
          <p:cNvSpPr txBox="1"/>
          <p:nvPr/>
        </p:nvSpPr>
        <p:spPr>
          <a:xfrm>
            <a:off x="3079630" y="362310"/>
            <a:ext cx="11378242" cy="1200329"/>
          </a:xfrm>
          <a:prstGeom prst="rect">
            <a:avLst/>
          </a:prstGeom>
          <a:noFill/>
        </p:spPr>
        <p:txBody>
          <a:bodyPr wrap="square" rtlCol="0">
            <a:spAutoFit/>
          </a:bodyPr>
          <a:lstStyle/>
          <a:p>
            <a:r>
              <a:rPr lang="ru-RU" sz="7200" dirty="0">
                <a:solidFill>
                  <a:schemeClr val="bg1"/>
                </a:solidFill>
                <a:latin typeface="Oldtimer" panose="02000600000000000000" pitchFamily="2" charset="0"/>
                <a:ea typeface="Oldtimer" panose="02000600000000000000" pitchFamily="2" charset="0"/>
              </a:rPr>
              <a:t>Правильно!</a:t>
            </a:r>
          </a:p>
        </p:txBody>
      </p:sp>
      <p:pic>
        <p:nvPicPr>
          <p:cNvPr id="6" name="Рисунок 5">
            <a:extLst>
              <a:ext uri="{FF2B5EF4-FFF2-40B4-BE49-F238E27FC236}">
                <a16:creationId xmlns:a16="http://schemas.microsoft.com/office/drawing/2014/main" id="{F425CA5C-095F-806A-6211-E607654899F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77140" y="1693030"/>
            <a:ext cx="7037717" cy="3471940"/>
          </a:xfrm>
          <a:prstGeom prst="rect">
            <a:avLst/>
          </a:prstGeom>
        </p:spPr>
      </p:pic>
    </p:spTree>
    <p:extLst>
      <p:ext uri="{BB962C8B-B14F-4D97-AF65-F5344CB8AC3E}">
        <p14:creationId xmlns:p14="http://schemas.microsoft.com/office/powerpoint/2010/main" val="3579849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469B8-E385-6CEA-2C7B-2011B4C0C71D}"/>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4C4D3D2-B3A0-2279-5C4B-A13BCEA39176}"/>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a16="http://schemas.microsoft.com/office/drawing/2014/main" id="{16F3E505-4888-437F-9B2F-ABBA288014B7}"/>
              </a:ext>
            </a:extLst>
          </p:cNvPr>
          <p:cNvPicPr>
            <a:picLocks noChangeAspect="1"/>
          </p:cNvPicPr>
          <p:nvPr/>
        </p:nvPicPr>
        <p:blipFill>
          <a:blip r:embed="rId2" cstate="email">
            <a:extLst>
              <a:ext uri="{28A0092B-C50C-407E-A947-70E740481C1C}">
                <a14:useLocalDpi xmlns:a14="http://schemas.microsoft.com/office/drawing/2010/main"/>
              </a:ext>
            </a:extLst>
          </a:blip>
          <a:srcRect l="43286" t="33037" b="33250"/>
          <a:stretch/>
        </p:blipFill>
        <p:spPr>
          <a:xfrm rot="683562">
            <a:off x="-699263" y="2627086"/>
            <a:ext cx="13175302" cy="3915952"/>
          </a:xfrm>
          <a:prstGeom prst="rect">
            <a:avLst/>
          </a:prstGeom>
        </p:spPr>
      </p:pic>
      <p:sp>
        <p:nvSpPr>
          <p:cNvPr id="3" name="Rectangle 1">
            <a:extLst>
              <a:ext uri="{FF2B5EF4-FFF2-40B4-BE49-F238E27FC236}">
                <a16:creationId xmlns:a16="http://schemas.microsoft.com/office/drawing/2014/main" id="{94789B58-CDD2-DC78-943B-CAB47809B89B}"/>
              </a:ext>
            </a:extLst>
          </p:cNvPr>
          <p:cNvSpPr/>
          <p:nvPr/>
        </p:nvSpPr>
        <p:spPr>
          <a:xfrm>
            <a:off x="2061513" y="909562"/>
            <a:ext cx="8290560" cy="1898468"/>
          </a:xfrm>
          <a:prstGeom prst="rect">
            <a:avLst/>
          </a:prstGeom>
          <a:solidFill>
            <a:schemeClr val="tx2">
              <a:lumMod val="40000"/>
              <a:lumOff val="60000"/>
            </a:schemeClr>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3200" dirty="0">
                <a:solidFill>
                  <a:prstClr val="black"/>
                </a:solidFill>
                <a:latin typeface="Poppins SemiBold" panose="00000700000000000000" pitchFamily="2" charset="0"/>
                <a:cs typeface="Poppins SemiBold" panose="00000700000000000000" pitchFamily="2" charset="0"/>
              </a:rPr>
              <a:t>4</a:t>
            </a:r>
            <a:r>
              <a:rPr kumimoji="0" lang="en-US" sz="3200" b="0" i="0" u="none" strike="noStrike" kern="1200" cap="none" spc="0" normalizeH="0" baseline="0" noProof="0" dirty="0">
                <a:ln>
                  <a:noFill/>
                </a:ln>
                <a:solidFill>
                  <a:prstClr val="black"/>
                </a:solidFill>
                <a:effectLst/>
                <a:uLnTx/>
                <a:uFillTx/>
                <a:latin typeface="Poppins SemiBold" panose="00000700000000000000" pitchFamily="2" charset="0"/>
                <a:ea typeface="+mn-ea"/>
                <a:cs typeface="Poppins SemiBold" panose="00000700000000000000" pitchFamily="2" charset="0"/>
              </a:rPr>
              <a:t>. </a:t>
            </a:r>
            <a:r>
              <a:rPr kumimoji="0" lang="ru-RU" sz="24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Какое название носит </a:t>
            </a:r>
            <a:r>
              <a:rPr lang="ru-RU" sz="2400" i="0" dirty="0">
                <a:solidFill>
                  <a:schemeClr val="tx1"/>
                </a:solidFill>
                <a:effectLst/>
                <a:latin typeface="Oldtimer" panose="02000600000000000000" pitchFamily="2" charset="0"/>
                <a:ea typeface="Oldtimer" panose="02000600000000000000" pitchFamily="2" charset="0"/>
                <a:cs typeface="Segoe UI" panose="020B0502040204020203" pitchFamily="34" charset="0"/>
              </a:rPr>
              <a:t>советский истребитель, последний массовый истребитель советских ВВС</a:t>
            </a:r>
            <a:r>
              <a:rPr kumimoji="0" lang="ru-RU" sz="24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a:t>
            </a:r>
            <a:endParaRPr kumimoji="0" lang="en-IN" sz="24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Rectangle 2">
            <a:hlinkClick r:id="rId3" action="ppaction://hlinksldjump">
              <a:snd r:embed="rId4" name="WrongAnswerSFX.wav"/>
            </a:hlinkClick>
            <a:extLst>
              <a:ext uri="{FF2B5EF4-FFF2-40B4-BE49-F238E27FC236}">
                <a16:creationId xmlns:a16="http://schemas.microsoft.com/office/drawing/2014/main" id="{7585BC75-4A70-6D26-5F60-936ACCC047D6}"/>
              </a:ext>
            </a:extLst>
          </p:cNvPr>
          <p:cNvSpPr/>
          <p:nvPr/>
        </p:nvSpPr>
        <p:spPr>
          <a:xfrm>
            <a:off x="2124892" y="4593529"/>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И-16</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5" name="Rectangle 4">
            <a:hlinkClick r:id="" action="ppaction://hlinkshowjump?jump=nextslide">
              <a:snd r:embed="rId5" name="CorrectAnswerSFX.wav"/>
            </a:hlinkClick>
            <a:extLst>
              <a:ext uri="{FF2B5EF4-FFF2-40B4-BE49-F238E27FC236}">
                <a16:creationId xmlns:a16="http://schemas.microsoft.com/office/drawing/2014/main" id="{13BFE227-E19F-DC73-E876-ED121595B5A5}"/>
              </a:ext>
            </a:extLst>
          </p:cNvPr>
          <p:cNvSpPr/>
          <p:nvPr/>
        </p:nvSpPr>
        <p:spPr>
          <a:xfrm>
            <a:off x="2124892"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3200" dirty="0">
                <a:solidFill>
                  <a:prstClr val="black"/>
                </a:solidFill>
                <a:latin typeface="Oldtimer" panose="02000600000000000000" pitchFamily="2" charset="0"/>
                <a:ea typeface="Oldtimer" panose="02000600000000000000" pitchFamily="2" charset="0"/>
                <a:cs typeface="Poppins SemiBold" panose="00000700000000000000" pitchFamily="2" charset="0"/>
              </a:rPr>
              <a:t>Як-3</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6" name="Rectangle 2">
            <a:hlinkClick r:id="rId3" action="ppaction://hlinksldjump">
              <a:snd r:embed="rId4" name="WrongAnswerSFX.wav"/>
            </a:hlinkClick>
            <a:extLst>
              <a:ext uri="{FF2B5EF4-FFF2-40B4-BE49-F238E27FC236}">
                <a16:creationId xmlns:a16="http://schemas.microsoft.com/office/drawing/2014/main" id="{72C2E3E2-C6E3-70D6-4318-88DAA48F266D}"/>
              </a:ext>
            </a:extLst>
          </p:cNvPr>
          <p:cNvSpPr/>
          <p:nvPr/>
        </p:nvSpPr>
        <p:spPr>
          <a:xfrm>
            <a:off x="6380965"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Ту-160</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7" name="Rectangle 2">
            <a:hlinkClick r:id="rId3" action="ppaction://hlinksldjump">
              <a:snd r:embed="rId4" name="WrongAnswerSFX.wav"/>
            </a:hlinkClick>
            <a:extLst>
              <a:ext uri="{FF2B5EF4-FFF2-40B4-BE49-F238E27FC236}">
                <a16:creationId xmlns:a16="http://schemas.microsoft.com/office/drawing/2014/main" id="{476DF423-CA28-3C74-0C2A-71A3B03B3C02}"/>
              </a:ext>
            </a:extLst>
          </p:cNvPr>
          <p:cNvSpPr/>
          <p:nvPr/>
        </p:nvSpPr>
        <p:spPr>
          <a:xfrm>
            <a:off x="6380965" y="4601996"/>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Тайфун</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Tree>
    <p:extLst>
      <p:ext uri="{BB962C8B-B14F-4D97-AF65-F5344CB8AC3E}">
        <p14:creationId xmlns:p14="http://schemas.microsoft.com/office/powerpoint/2010/main" val="3551809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8FC03-58FF-422E-4844-44D53F069FD0}"/>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9EF2312C-39BA-A209-937A-E280E0C0DB95}"/>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a:extLst>
              <a:ext uri="{FF2B5EF4-FFF2-40B4-BE49-F238E27FC236}">
                <a16:creationId xmlns:a16="http://schemas.microsoft.com/office/drawing/2014/main" id="{78C33E6C-2DB2-A82B-BE14-EF6659BC93EE}"/>
              </a:ext>
            </a:extLst>
          </p:cNvPr>
          <p:cNvPicPr>
            <a:picLocks noChangeAspect="1"/>
          </p:cNvPicPr>
          <p:nvPr/>
        </p:nvPicPr>
        <p:blipFill>
          <a:blip r:embed="rId2">
            <a:extLst>
              <a:ext uri="{28A0092B-C50C-407E-A947-70E740481C1C}">
                <a14:useLocalDpi xmlns:a14="http://schemas.microsoft.com/office/drawing/2010/main"/>
              </a:ext>
            </a:extLst>
          </a:blip>
          <a:srcRect l="11663" t="8767" b="1187"/>
          <a:stretch/>
        </p:blipFill>
        <p:spPr>
          <a:xfrm>
            <a:off x="0" y="0"/>
            <a:ext cx="5600948" cy="6858000"/>
          </a:xfrm>
          <a:prstGeom prst="rect">
            <a:avLst/>
          </a:prstGeom>
        </p:spPr>
      </p:pic>
      <p:pic>
        <p:nvPicPr>
          <p:cNvPr id="7" name="Рисунок 6">
            <a:extLst>
              <a:ext uri="{FF2B5EF4-FFF2-40B4-BE49-F238E27FC236}">
                <a16:creationId xmlns:a16="http://schemas.microsoft.com/office/drawing/2014/main" id="{315C9161-923F-5A3B-4BD0-087E22A7B01D}"/>
              </a:ext>
            </a:extLst>
          </p:cNvPr>
          <p:cNvPicPr>
            <a:picLocks noChangeAspect="1"/>
          </p:cNvPicPr>
          <p:nvPr/>
        </p:nvPicPr>
        <p:blipFill>
          <a:blip r:embed="rId2" cstate="screen">
            <a:extLst>
              <a:ext uri="{28A0092B-C50C-407E-A947-70E740481C1C}">
                <a14:useLocalDpi xmlns:a14="http://schemas.microsoft.com/office/drawing/2010/main"/>
              </a:ext>
            </a:extLst>
          </a:blip>
          <a:srcRect l="33349" b="9101"/>
          <a:stretch/>
        </p:blipFill>
        <p:spPr>
          <a:xfrm flipH="1">
            <a:off x="8336844" y="542421"/>
            <a:ext cx="3855156" cy="6315579"/>
          </a:xfrm>
          <a:prstGeom prst="rect">
            <a:avLst/>
          </a:prstGeom>
        </p:spPr>
      </p:pic>
      <p:pic>
        <p:nvPicPr>
          <p:cNvPr id="9" name="Рисунок 8">
            <a:extLst>
              <a:ext uri="{FF2B5EF4-FFF2-40B4-BE49-F238E27FC236}">
                <a16:creationId xmlns:a16="http://schemas.microsoft.com/office/drawing/2014/main" id="{3418FEEE-E738-48E3-0009-5BD78875F395}"/>
              </a:ext>
            </a:extLst>
          </p:cNvPr>
          <p:cNvPicPr>
            <a:picLocks noChangeAspect="1"/>
          </p:cNvPicPr>
          <p:nvPr/>
        </p:nvPicPr>
        <p:blipFill>
          <a:blip r:embed="rId3" cstate="screen">
            <a:extLst>
              <a:ext uri="{28A0092B-C50C-407E-A947-70E740481C1C}">
                <a14:useLocalDpi xmlns:a14="http://schemas.microsoft.com/office/drawing/2010/main"/>
              </a:ext>
            </a:extLst>
          </a:blip>
          <a:srcRect b="29665"/>
          <a:stretch/>
        </p:blipFill>
        <p:spPr>
          <a:xfrm>
            <a:off x="1672197" y="4016357"/>
            <a:ext cx="3363426" cy="2841643"/>
          </a:xfrm>
          <a:prstGeom prst="rect">
            <a:avLst/>
          </a:prstGeom>
        </p:spPr>
      </p:pic>
      <p:pic>
        <p:nvPicPr>
          <p:cNvPr id="10" name="Рисунок 9">
            <a:extLst>
              <a:ext uri="{FF2B5EF4-FFF2-40B4-BE49-F238E27FC236}">
                <a16:creationId xmlns:a16="http://schemas.microsoft.com/office/drawing/2014/main" id="{BD0FF885-2A8E-A54B-7D53-36DAC787545E}"/>
              </a:ext>
            </a:extLst>
          </p:cNvPr>
          <p:cNvPicPr>
            <a:picLocks noChangeAspect="1"/>
          </p:cNvPicPr>
          <p:nvPr/>
        </p:nvPicPr>
        <p:blipFill>
          <a:blip r:embed="rId2" cstate="screen">
            <a:extLst>
              <a:ext uri="{28A0092B-C50C-407E-A947-70E740481C1C}">
                <a14:useLocalDpi xmlns:a14="http://schemas.microsoft.com/office/drawing/2010/main"/>
              </a:ext>
            </a:extLst>
          </a:blip>
          <a:srcRect b="30512"/>
          <a:stretch/>
        </p:blipFill>
        <p:spPr>
          <a:xfrm flipH="1">
            <a:off x="4673558" y="2227601"/>
            <a:ext cx="5547457" cy="4630400"/>
          </a:xfrm>
          <a:prstGeom prst="rect">
            <a:avLst/>
          </a:prstGeom>
        </p:spPr>
      </p:pic>
      <p:sp>
        <p:nvSpPr>
          <p:cNvPr id="3" name="Rectangle 2">
            <a:hlinkClick r:id="rId4" action="ppaction://hlinksldjump"/>
            <a:extLst>
              <a:ext uri="{FF2B5EF4-FFF2-40B4-BE49-F238E27FC236}">
                <a16:creationId xmlns:a16="http://schemas.microsoft.com/office/drawing/2014/main" id="{AA29E3F7-D1EC-1D2F-12B5-B5CAC79F0E57}"/>
              </a:ext>
            </a:extLst>
          </p:cNvPr>
          <p:cNvSpPr/>
          <p:nvPr/>
        </p:nvSpPr>
        <p:spPr>
          <a:xfrm>
            <a:off x="4327605" y="4151810"/>
            <a:ext cx="3536789" cy="978989"/>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Следующий </a:t>
            </a:r>
          </a:p>
          <a:p>
            <a:pPr marL="0" marR="0" lvl="0" indent="0" algn="ctr" defTabSz="685800" rtl="0" eaLnBrk="1" fontAlgn="auto" latinLnBrk="0" hangingPunct="1">
              <a:lnSpc>
                <a:spcPct val="100000"/>
              </a:lnSpc>
              <a:spcBef>
                <a:spcPts val="0"/>
              </a:spcBef>
              <a:spcAft>
                <a:spcPts val="0"/>
              </a:spcAft>
              <a:buClrTx/>
              <a:buSzTx/>
              <a:buFontTx/>
              <a:buNone/>
              <a:tabLst/>
              <a:defRPr/>
            </a:pPr>
            <a:r>
              <a:rPr lang="ru-RU" sz="2000" dirty="0">
                <a:solidFill>
                  <a:prstClr val="black"/>
                </a:solidFill>
                <a:latin typeface="Oldtimer" panose="02000600000000000000" pitchFamily="2" charset="0"/>
                <a:ea typeface="Oldtimer" panose="02000600000000000000" pitchFamily="2" charset="0"/>
                <a:cs typeface="Poppins SemiBold" panose="00000700000000000000" pitchFamily="2" charset="0"/>
              </a:rPr>
              <a:t>вопрос</a:t>
            </a:r>
            <a:endParaRPr kumimoji="0" lang="en-IN" sz="20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67BFD03D-472B-97A7-D67F-2775250182C8}"/>
              </a:ext>
            </a:extLst>
          </p:cNvPr>
          <p:cNvSpPr txBox="1"/>
          <p:nvPr/>
        </p:nvSpPr>
        <p:spPr>
          <a:xfrm>
            <a:off x="3353910" y="359381"/>
            <a:ext cx="11378242" cy="1200329"/>
          </a:xfrm>
          <a:prstGeom prst="rect">
            <a:avLst/>
          </a:prstGeom>
          <a:noFill/>
        </p:spPr>
        <p:txBody>
          <a:bodyPr wrap="square" rtlCol="0">
            <a:spAutoFit/>
          </a:bodyPr>
          <a:lstStyle/>
          <a:p>
            <a:r>
              <a:rPr lang="ru-RU" sz="7200" dirty="0">
                <a:solidFill>
                  <a:schemeClr val="bg1"/>
                </a:solidFill>
                <a:latin typeface="Oldtimer" panose="02000600000000000000" pitchFamily="2" charset="0"/>
                <a:ea typeface="Oldtimer" panose="02000600000000000000" pitchFamily="2" charset="0"/>
              </a:rPr>
              <a:t>Правильно!</a:t>
            </a:r>
          </a:p>
        </p:txBody>
      </p:sp>
      <p:pic>
        <p:nvPicPr>
          <p:cNvPr id="8" name="Рисунок 7">
            <a:extLst>
              <a:ext uri="{FF2B5EF4-FFF2-40B4-BE49-F238E27FC236}">
                <a16:creationId xmlns:a16="http://schemas.microsoft.com/office/drawing/2014/main" id="{46E308F0-40D6-9ACB-823D-AC0EDD31CF4A}"/>
              </a:ext>
            </a:extLst>
          </p:cNvPr>
          <p:cNvPicPr>
            <a:picLocks noChangeAspect="1"/>
          </p:cNvPicPr>
          <p:nvPr/>
        </p:nvPicPr>
        <p:blipFill>
          <a:blip r:embed="rId5" cstate="screen">
            <a:extLst>
              <a:ext uri="{28A0092B-C50C-407E-A947-70E740481C1C}">
                <a14:useLocalDpi xmlns:a14="http://schemas.microsoft.com/office/drawing/2010/main"/>
              </a:ext>
            </a:extLst>
          </a:blip>
          <a:srcRect l="21646" b="28216"/>
          <a:stretch/>
        </p:blipFill>
        <p:spPr>
          <a:xfrm flipH="1">
            <a:off x="9355686" y="3736679"/>
            <a:ext cx="2836314" cy="3121321"/>
          </a:xfrm>
          <a:prstGeom prst="rect">
            <a:avLst/>
          </a:prstGeom>
        </p:spPr>
      </p:pic>
    </p:spTree>
    <p:extLst>
      <p:ext uri="{BB962C8B-B14F-4D97-AF65-F5344CB8AC3E}">
        <p14:creationId xmlns:p14="http://schemas.microsoft.com/office/powerpoint/2010/main" val="594014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68BFD-6A2E-F3D0-B2AD-C8EEC7FFD88F}"/>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289B6A6-B2E1-864D-35B4-3F7ED207217C}"/>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a16="http://schemas.microsoft.com/office/drawing/2014/main" id="{F9C36F0A-5AD8-9E3F-BA92-827A30DC9F2A}"/>
              </a:ext>
            </a:extLst>
          </p:cNvPr>
          <p:cNvPicPr>
            <a:picLocks noChangeAspect="1"/>
          </p:cNvPicPr>
          <p:nvPr/>
        </p:nvPicPr>
        <p:blipFill>
          <a:blip r:embed="rId2" cstate="email">
            <a:extLst>
              <a:ext uri="{28A0092B-C50C-407E-A947-70E740481C1C}">
                <a14:useLocalDpi xmlns:a14="http://schemas.microsoft.com/office/drawing/2010/main"/>
              </a:ext>
            </a:extLst>
          </a:blip>
          <a:srcRect l="43286" t="33037" b="33250"/>
          <a:stretch/>
        </p:blipFill>
        <p:spPr>
          <a:xfrm rot="683562">
            <a:off x="-699263" y="2627086"/>
            <a:ext cx="13175302" cy="3915952"/>
          </a:xfrm>
          <a:prstGeom prst="rect">
            <a:avLst/>
          </a:prstGeom>
        </p:spPr>
      </p:pic>
      <p:sp>
        <p:nvSpPr>
          <p:cNvPr id="3" name="Rectangle 1">
            <a:extLst>
              <a:ext uri="{FF2B5EF4-FFF2-40B4-BE49-F238E27FC236}">
                <a16:creationId xmlns:a16="http://schemas.microsoft.com/office/drawing/2014/main" id="{0BBA6F73-09C5-5EDF-196B-7167F9170445}"/>
              </a:ext>
            </a:extLst>
          </p:cNvPr>
          <p:cNvSpPr/>
          <p:nvPr/>
        </p:nvSpPr>
        <p:spPr>
          <a:xfrm>
            <a:off x="2061513" y="909562"/>
            <a:ext cx="8290560" cy="1898468"/>
          </a:xfrm>
          <a:prstGeom prst="rect">
            <a:avLst/>
          </a:prstGeom>
          <a:solidFill>
            <a:schemeClr val="accent2">
              <a:lumMod val="40000"/>
              <a:lumOff val="60000"/>
            </a:schemeClr>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3200" dirty="0">
                <a:solidFill>
                  <a:prstClr val="black"/>
                </a:solidFill>
                <a:latin typeface="Poppins SemiBold" panose="00000700000000000000" pitchFamily="2" charset="0"/>
                <a:cs typeface="Poppins SemiBold" panose="00000700000000000000" pitchFamily="2" charset="0"/>
              </a:rPr>
              <a:t>5</a:t>
            </a:r>
            <a:r>
              <a:rPr kumimoji="0" lang="en-US" sz="3200" b="0" i="0" u="none" strike="noStrike" kern="1200" cap="none" spc="0" normalizeH="0" baseline="0" noProof="0" dirty="0">
                <a:ln>
                  <a:noFill/>
                </a:ln>
                <a:solidFill>
                  <a:prstClr val="black"/>
                </a:solidFill>
                <a:effectLst/>
                <a:uLnTx/>
                <a:uFillTx/>
                <a:latin typeface="Poppins SemiBold" panose="00000700000000000000" pitchFamily="2" charset="0"/>
                <a:ea typeface="+mn-ea"/>
                <a:cs typeface="Poppins SemiBold" panose="00000700000000000000" pitchFamily="2" charset="0"/>
              </a:rPr>
              <a:t>. </a:t>
            </a:r>
            <a:r>
              <a:rPr lang="ru-RU" sz="2800" b="0" i="0" dirty="0">
                <a:solidFill>
                  <a:schemeClr val="tx1"/>
                </a:solidFill>
                <a:effectLst/>
                <a:latin typeface="Oldtimer" panose="02000600000000000000" pitchFamily="2" charset="0"/>
                <a:ea typeface="Oldtimer" panose="02000600000000000000" pitchFamily="2" charset="0"/>
                <a:cs typeface="Segoe UI" panose="020B0502040204020203" pitchFamily="34" charset="0"/>
              </a:rPr>
              <a:t>советская система полевой реактивной артиллерии, разработанная в 1938 году? </a:t>
            </a:r>
            <a:endParaRPr kumimoji="0" lang="en-IN" sz="2800" b="0" i="0" u="none" strike="noStrike" kern="1200" cap="none" spc="0" normalizeH="0" baseline="0" noProof="0" dirty="0">
              <a:ln>
                <a:noFill/>
              </a:ln>
              <a:solidFill>
                <a:schemeClr val="tx1"/>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4" name="Rectangle 2">
            <a:hlinkClick r:id="rId3" action="ppaction://hlinksldjump">
              <a:snd r:embed="rId4" name="WrongAnswerSFX.wav"/>
            </a:hlinkClick>
            <a:extLst>
              <a:ext uri="{FF2B5EF4-FFF2-40B4-BE49-F238E27FC236}">
                <a16:creationId xmlns:a16="http://schemas.microsoft.com/office/drawing/2014/main" id="{5A9F41F2-FF5E-0BF0-9443-6EA0C3C65B23}"/>
              </a:ext>
            </a:extLst>
          </p:cNvPr>
          <p:cNvSpPr/>
          <p:nvPr/>
        </p:nvSpPr>
        <p:spPr>
          <a:xfrm>
            <a:off x="2124892" y="4593529"/>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Миномет 82-мм</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5" name="Rectangle 4">
            <a:hlinkClick r:id="" action="ppaction://hlinkshowjump?jump=nextslide">
              <a:snd r:embed="rId5" name="CorrectAnswerSFX.wav"/>
            </a:hlinkClick>
            <a:extLst>
              <a:ext uri="{FF2B5EF4-FFF2-40B4-BE49-F238E27FC236}">
                <a16:creationId xmlns:a16="http://schemas.microsoft.com/office/drawing/2014/main" id="{BC51DEC3-805B-8F67-0110-B8E45820FACD}"/>
              </a:ext>
            </a:extLst>
          </p:cNvPr>
          <p:cNvSpPr/>
          <p:nvPr/>
        </p:nvSpPr>
        <p:spPr>
          <a:xfrm>
            <a:off x="6380965" y="4593529"/>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lang="ru-RU" sz="3200" dirty="0">
                <a:solidFill>
                  <a:prstClr val="black"/>
                </a:solidFill>
                <a:latin typeface="Oldtimer" panose="02000600000000000000" pitchFamily="2" charset="0"/>
                <a:ea typeface="Oldtimer" panose="02000600000000000000" pitchFamily="2" charset="0"/>
                <a:cs typeface="Poppins SemiBold" panose="00000700000000000000" pitchFamily="2" charset="0"/>
              </a:rPr>
              <a:t>катюша</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6" name="Rectangle 2">
            <a:hlinkClick r:id="rId3" action="ppaction://hlinksldjump">
              <a:snd r:embed="rId4" name="WrongAnswerSFX.wav"/>
            </a:hlinkClick>
            <a:extLst>
              <a:ext uri="{FF2B5EF4-FFF2-40B4-BE49-F238E27FC236}">
                <a16:creationId xmlns:a16="http://schemas.microsoft.com/office/drawing/2014/main" id="{025038FE-B1D3-5FD7-076D-1640F6C67796}"/>
              </a:ext>
            </a:extLst>
          </p:cNvPr>
          <p:cNvSpPr/>
          <p:nvPr/>
        </p:nvSpPr>
        <p:spPr>
          <a:xfrm>
            <a:off x="6380965"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Бм-31</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
        <p:nvSpPr>
          <p:cNvPr id="7" name="Rectangle 2">
            <a:hlinkClick r:id="rId3" action="ppaction://hlinksldjump">
              <a:snd r:embed="rId4" name="WrongAnswerSFX.wav"/>
            </a:hlinkClick>
            <a:extLst>
              <a:ext uri="{FF2B5EF4-FFF2-40B4-BE49-F238E27FC236}">
                <a16:creationId xmlns:a16="http://schemas.microsoft.com/office/drawing/2014/main" id="{53861CE8-D494-993E-D28C-2BABB0F1C71F}"/>
              </a:ext>
            </a:extLst>
          </p:cNvPr>
          <p:cNvSpPr/>
          <p:nvPr/>
        </p:nvSpPr>
        <p:spPr>
          <a:xfrm>
            <a:off x="2124892" y="3099283"/>
            <a:ext cx="3971108" cy="123661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ru-RU"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rPr>
              <a:t>Пушка Д-44</a:t>
            </a:r>
            <a:endParaRPr kumimoji="0" lang="en-IN" sz="3200" b="0" i="0" u="none" strike="noStrike" kern="1200" cap="none" spc="0" normalizeH="0" baseline="0" noProof="0" dirty="0">
              <a:ln>
                <a:noFill/>
              </a:ln>
              <a:solidFill>
                <a:prstClr val="black"/>
              </a:solidFill>
              <a:effectLst/>
              <a:uLnTx/>
              <a:uFillTx/>
              <a:latin typeface="Oldtimer" panose="02000600000000000000" pitchFamily="2" charset="0"/>
              <a:ea typeface="Oldtimer" panose="02000600000000000000" pitchFamily="2" charset="0"/>
              <a:cs typeface="Poppins SemiBold" panose="00000700000000000000" pitchFamily="2" charset="0"/>
            </a:endParaRPr>
          </a:p>
        </p:txBody>
      </p:sp>
    </p:spTree>
    <p:extLst>
      <p:ext uri="{BB962C8B-B14F-4D97-AF65-F5344CB8AC3E}">
        <p14:creationId xmlns:p14="http://schemas.microsoft.com/office/powerpoint/2010/main" val="2484362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A10DE-0803-FD1B-52BC-8FDA7D1D13C9}"/>
            </a:ext>
          </a:extLst>
        </p:cNvPr>
        <p:cNvGrpSpPr/>
        <p:nvPr/>
      </p:nvGrpSpPr>
      <p:grpSpPr>
        <a:xfrm>
          <a:off x="0" y="0"/>
          <a:ext cx="0" cy="0"/>
          <a:chOff x="0" y="0"/>
          <a:chExt cx="0" cy="0"/>
        </a:xfrm>
      </p:grpSpPr>
      <p:pic>
        <p:nvPicPr>
          <p:cNvPr id="7" name="Рисунок 6">
            <a:extLst>
              <a:ext uri="{FF2B5EF4-FFF2-40B4-BE49-F238E27FC236}">
                <a16:creationId xmlns:a16="http://schemas.microsoft.com/office/drawing/2014/main" id="{1E5860D5-6DDD-894A-54D1-49247DE05BE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593DF30C-5C59-8CDB-F1D3-9DC32A2A9092}"/>
              </a:ext>
            </a:extLst>
          </p:cNvPr>
          <p:cNvSpPr txBox="1"/>
          <p:nvPr/>
        </p:nvSpPr>
        <p:spPr>
          <a:xfrm>
            <a:off x="3428546" y="412002"/>
            <a:ext cx="11378242" cy="1200329"/>
          </a:xfrm>
          <a:prstGeom prst="rect">
            <a:avLst/>
          </a:prstGeom>
          <a:noFill/>
        </p:spPr>
        <p:txBody>
          <a:bodyPr wrap="square" rtlCol="0">
            <a:spAutoFit/>
          </a:bodyPr>
          <a:lstStyle/>
          <a:p>
            <a:r>
              <a:rPr lang="ru-RU" sz="7200" dirty="0">
                <a:solidFill>
                  <a:srgbClr val="E5242B"/>
                </a:solidFill>
                <a:latin typeface="Oldtimer" panose="02000600000000000000" pitchFamily="2" charset="0"/>
                <a:ea typeface="Oldtimer" panose="02000600000000000000" pitchFamily="2" charset="0"/>
              </a:rPr>
              <a:t>Молодцы!</a:t>
            </a:r>
          </a:p>
        </p:txBody>
      </p:sp>
      <p:sp>
        <p:nvSpPr>
          <p:cNvPr id="5" name="TextBox 4">
            <a:extLst>
              <a:ext uri="{FF2B5EF4-FFF2-40B4-BE49-F238E27FC236}">
                <a16:creationId xmlns:a16="http://schemas.microsoft.com/office/drawing/2014/main" id="{65323979-9194-F189-39E5-F2551013F828}"/>
              </a:ext>
            </a:extLst>
          </p:cNvPr>
          <p:cNvSpPr txBox="1"/>
          <p:nvPr/>
        </p:nvSpPr>
        <p:spPr>
          <a:xfrm>
            <a:off x="467264" y="2024333"/>
            <a:ext cx="11378242" cy="1569660"/>
          </a:xfrm>
          <a:prstGeom prst="rect">
            <a:avLst/>
          </a:prstGeom>
          <a:noFill/>
        </p:spPr>
        <p:txBody>
          <a:bodyPr wrap="square" rtlCol="0">
            <a:spAutoFit/>
          </a:bodyPr>
          <a:lstStyle/>
          <a:p>
            <a:pPr algn="ctr"/>
            <a:r>
              <a:rPr lang="ru-RU" sz="4800" dirty="0">
                <a:solidFill>
                  <a:srgbClr val="E5242B"/>
                </a:solidFill>
                <a:latin typeface="Oldtimer" panose="02000600000000000000" pitchFamily="2" charset="0"/>
                <a:ea typeface="Oldtimer" panose="02000600000000000000" pitchFamily="2" charset="0"/>
              </a:rPr>
              <a:t>Вы ответили на все </a:t>
            </a:r>
          </a:p>
          <a:p>
            <a:pPr algn="ctr"/>
            <a:r>
              <a:rPr lang="ru-RU" sz="4800" dirty="0">
                <a:solidFill>
                  <a:srgbClr val="E5242B"/>
                </a:solidFill>
                <a:latin typeface="Oldtimer" panose="02000600000000000000" pitchFamily="2" charset="0"/>
                <a:ea typeface="Oldtimer" panose="02000600000000000000" pitchFamily="2" charset="0"/>
              </a:rPr>
              <a:t>вопросы верно!</a:t>
            </a:r>
          </a:p>
        </p:txBody>
      </p:sp>
    </p:spTree>
    <p:extLst>
      <p:ext uri="{BB962C8B-B14F-4D97-AF65-F5344CB8AC3E}">
        <p14:creationId xmlns:p14="http://schemas.microsoft.com/office/powerpoint/2010/main" val="555756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DDED4889-BC91-505A-41FE-44DEFAC501C2}"/>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a:extLst>
              <a:ext uri="{FF2B5EF4-FFF2-40B4-BE49-F238E27FC236}">
                <a16:creationId xmlns:a16="http://schemas.microsoft.com/office/drawing/2014/main" id="{F9176ABE-3E3D-4605-0778-85694BC498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26169" y="-222972"/>
            <a:ext cx="8007343" cy="5909309"/>
          </a:xfrm>
          <a:prstGeom prst="rect">
            <a:avLst/>
          </a:prstGeom>
        </p:spPr>
      </p:pic>
      <p:sp>
        <p:nvSpPr>
          <p:cNvPr id="9" name="TextBox 8">
            <a:extLst>
              <a:ext uri="{FF2B5EF4-FFF2-40B4-BE49-F238E27FC236}">
                <a16:creationId xmlns:a16="http://schemas.microsoft.com/office/drawing/2014/main" id="{0A017DE5-A473-B62A-4F8B-8A90B2069B51}"/>
              </a:ext>
            </a:extLst>
          </p:cNvPr>
          <p:cNvSpPr txBox="1"/>
          <p:nvPr/>
        </p:nvSpPr>
        <p:spPr>
          <a:xfrm>
            <a:off x="59268" y="474345"/>
            <a:ext cx="4971704" cy="5909310"/>
          </a:xfrm>
          <a:prstGeom prst="rect">
            <a:avLst/>
          </a:prstGeom>
          <a:noFill/>
        </p:spPr>
        <p:txBody>
          <a:bodyPr wrap="square" rtlCol="0">
            <a:spAutoFit/>
          </a:bodyPr>
          <a:lstStyle/>
          <a:p>
            <a:r>
              <a:rPr lang="ru-RU" b="0" i="0" dirty="0">
                <a:solidFill>
                  <a:schemeClr val="bg1"/>
                </a:solidFill>
                <a:effectLst/>
                <a:latin typeface="Segoe UI" panose="020B0502040204020203" pitchFamily="34" charset="0"/>
                <a:cs typeface="Segoe UI" panose="020B0502040204020203" pitchFamily="34" charset="0"/>
              </a:rPr>
              <a:t>  В начале войны основным истребителем Красной армии был И-16 – один из самых малогабаритных самолетов того времени, всего 6 метров в длину. Созданный в середине 1930-х, за свою жизнь он видел немало военных конфликтов: гражданскую войну в Испании, вторую японо-китайскую войну, бои на Халкин-Голе, советско-финскую войну… Испанцы дали ему прозвище «Муха», китайцы – «Ласточка», японцы – «Овод». Но в Советском Союзе этот истребитель знали как «Ишачок». Это был первый советский самолет с убирающимися шасси, и на начальных испытаниях летчик Валерий Чкалов с трудом смог их убрать – модель была довольно тяжела в управлении – и отозвался о нем довольно критично. Впоследствии истребитель доработали, и в первые дни войны «Ишачки» встречали самолеты </a:t>
            </a:r>
            <a:r>
              <a:rPr lang="ru-RU" b="0" i="0" dirty="0" err="1">
                <a:solidFill>
                  <a:schemeClr val="bg1"/>
                </a:solidFill>
                <a:effectLst/>
                <a:latin typeface="Segoe UI" panose="020B0502040204020203" pitchFamily="34" charset="0"/>
                <a:cs typeface="Segoe UI" panose="020B0502040204020203" pitchFamily="34" charset="0"/>
              </a:rPr>
              <a:t>Luftwaffe</a:t>
            </a:r>
            <a:r>
              <a:rPr lang="ru-RU" b="0" i="0" dirty="0">
                <a:solidFill>
                  <a:schemeClr val="bg1"/>
                </a:solidFill>
                <a:effectLst/>
                <a:latin typeface="Segoe UI" panose="020B0502040204020203" pitchFamily="34" charset="0"/>
                <a:cs typeface="Segoe UI" panose="020B0502040204020203" pitchFamily="34" charset="0"/>
              </a:rPr>
              <a:t>, нередко идя на таран.</a:t>
            </a:r>
            <a:endParaRPr lang="ru-RU" dirty="0">
              <a:solidFill>
                <a:schemeClr val="bg1"/>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id="{B20BB61E-E493-8C46-B977-06B3809C427B}"/>
              </a:ext>
            </a:extLst>
          </p:cNvPr>
          <p:cNvSpPr txBox="1"/>
          <p:nvPr/>
        </p:nvSpPr>
        <p:spPr>
          <a:xfrm>
            <a:off x="9738789" y="5624049"/>
            <a:ext cx="2540000" cy="1107996"/>
          </a:xfrm>
          <a:prstGeom prst="rect">
            <a:avLst/>
          </a:prstGeom>
          <a:noFill/>
        </p:spPr>
        <p:txBody>
          <a:bodyPr wrap="square" rtlCol="0">
            <a:spAutoFit/>
          </a:bodyPr>
          <a:lstStyle/>
          <a:p>
            <a:r>
              <a:rPr lang="ru-RU" sz="6600"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И-16</a:t>
            </a:r>
          </a:p>
        </p:txBody>
      </p:sp>
      <p:sp>
        <p:nvSpPr>
          <p:cNvPr id="11" name="TextBox 10">
            <a:extLst>
              <a:ext uri="{FF2B5EF4-FFF2-40B4-BE49-F238E27FC236}">
                <a16:creationId xmlns:a16="http://schemas.microsoft.com/office/drawing/2014/main" id="{ECC69A75-B563-1355-E26F-A2F561226F47}"/>
              </a:ext>
            </a:extLst>
          </p:cNvPr>
          <p:cNvSpPr txBox="1"/>
          <p:nvPr/>
        </p:nvSpPr>
        <p:spPr>
          <a:xfrm>
            <a:off x="4829186" y="5773186"/>
            <a:ext cx="4902553" cy="830997"/>
          </a:xfrm>
          <a:prstGeom prst="rect">
            <a:avLst/>
          </a:prstGeom>
          <a:noFill/>
        </p:spPr>
        <p:txBody>
          <a:bodyPr wrap="square" rtlCol="0">
            <a:spAutoFit/>
          </a:bodyPr>
          <a:lstStyle/>
          <a:p>
            <a:r>
              <a:rPr lang="ru-RU" sz="1200" b="1" i="0" dirty="0">
                <a:solidFill>
                  <a:schemeClr val="bg1"/>
                </a:solidFill>
                <a:effectLst/>
                <a:latin typeface="Segoe UI" panose="020B0502040204020203" pitchFamily="34" charset="0"/>
                <a:cs typeface="Segoe UI" panose="020B0502040204020203" pitchFamily="34" charset="0"/>
              </a:rPr>
              <a:t>И-16 (ЦКБ-12) «истребитель шестнадцатый»</a:t>
            </a:r>
            <a:r>
              <a:rPr lang="ru-RU" sz="1200" b="0" i="0" dirty="0">
                <a:solidFill>
                  <a:schemeClr val="bg1"/>
                </a:solidFill>
                <a:effectLst/>
                <a:latin typeface="Segoe UI" panose="020B0502040204020203" pitchFamily="34" charset="0"/>
                <a:cs typeface="Segoe UI" panose="020B0502040204020203" pitchFamily="34" charset="0"/>
              </a:rPr>
              <a:t> (в просторечии — «</a:t>
            </a:r>
            <a:r>
              <a:rPr lang="ru-RU" sz="1200" b="1" i="0" dirty="0">
                <a:solidFill>
                  <a:schemeClr val="bg1"/>
                </a:solidFill>
                <a:effectLst/>
                <a:latin typeface="Segoe UI" panose="020B0502040204020203" pitchFamily="34" charset="0"/>
                <a:cs typeface="Segoe UI" panose="020B0502040204020203" pitchFamily="34" charset="0"/>
              </a:rPr>
              <a:t>Ишак</a:t>
            </a:r>
            <a:r>
              <a:rPr lang="ru-RU" sz="1200" b="0" i="0" dirty="0">
                <a:solidFill>
                  <a:schemeClr val="bg1"/>
                </a:solidFill>
                <a:effectLst/>
                <a:latin typeface="Segoe UI" panose="020B0502040204020203" pitchFamily="34" charset="0"/>
                <a:cs typeface="Segoe UI" panose="020B0502040204020203" pitchFamily="34" charset="0"/>
              </a:rPr>
              <a:t>», «</a:t>
            </a:r>
            <a:r>
              <a:rPr lang="ru-RU" sz="1200" b="1" i="0" dirty="0">
                <a:solidFill>
                  <a:schemeClr val="bg1"/>
                </a:solidFill>
                <a:effectLst/>
                <a:latin typeface="Segoe UI" panose="020B0502040204020203" pitchFamily="34" charset="0"/>
                <a:cs typeface="Segoe UI" panose="020B0502040204020203" pitchFamily="34" charset="0"/>
              </a:rPr>
              <a:t>Ишачок</a:t>
            </a:r>
            <a:r>
              <a:rPr lang="ru-RU" sz="1200" b="0" i="0" dirty="0">
                <a:solidFill>
                  <a:schemeClr val="bg1"/>
                </a:solidFill>
                <a:effectLst/>
                <a:latin typeface="Segoe UI" panose="020B0502040204020203" pitchFamily="34" charset="0"/>
                <a:cs typeface="Segoe UI" panose="020B0502040204020203" pitchFamily="34" charset="0"/>
              </a:rPr>
              <a:t>») — </a:t>
            </a:r>
            <a:r>
              <a:rPr lang="ru-RU" sz="1200" b="0" i="0" strike="noStrike" dirty="0">
                <a:solidFill>
                  <a:schemeClr val="bg1"/>
                </a:solidFill>
                <a:effectLst/>
                <a:latin typeface="Segoe UI" panose="020B0502040204020203" pitchFamily="34" charset="0"/>
                <a:cs typeface="Segoe UI" panose="020B0502040204020203" pitchFamily="34" charset="0"/>
              </a:rPr>
              <a:t>советский</a:t>
            </a:r>
            <a:r>
              <a:rPr lang="ru-RU" sz="1200" b="0" i="0" dirty="0">
                <a:solidFill>
                  <a:schemeClr val="bg1"/>
                </a:solidFill>
                <a:effectLst/>
                <a:latin typeface="Segoe UI" panose="020B0502040204020203" pitchFamily="34" charset="0"/>
                <a:cs typeface="Segoe UI" panose="020B0502040204020203" pitchFamily="34" charset="0"/>
              </a:rPr>
              <a:t> одномоторный </a:t>
            </a:r>
            <a:r>
              <a:rPr lang="ru-RU" sz="1200" b="0" i="0" strike="noStrike" dirty="0">
                <a:solidFill>
                  <a:schemeClr val="bg1"/>
                </a:solidFill>
                <a:effectLst/>
                <a:latin typeface="Segoe UI" panose="020B0502040204020203" pitchFamily="34" charset="0"/>
                <a:cs typeface="Segoe UI" panose="020B0502040204020203" pitchFamily="34" charset="0"/>
              </a:rPr>
              <a:t>истребитель</a:t>
            </a:r>
            <a:r>
              <a:rPr lang="ru-RU" sz="1200" b="0" i="0" dirty="0">
                <a:solidFill>
                  <a:schemeClr val="bg1"/>
                </a:solidFill>
                <a:effectLst/>
                <a:latin typeface="Segoe UI" panose="020B0502040204020203" pitchFamily="34" charset="0"/>
                <a:cs typeface="Segoe UI" panose="020B0502040204020203" pitchFamily="34" charset="0"/>
              </a:rPr>
              <a:t>-</a:t>
            </a:r>
            <a:r>
              <a:rPr lang="ru-RU" sz="1200" b="0" i="0" strike="noStrike" dirty="0">
                <a:solidFill>
                  <a:schemeClr val="bg1"/>
                </a:solidFill>
                <a:effectLst/>
                <a:latin typeface="Segoe UI" panose="020B0502040204020203" pitchFamily="34" charset="0"/>
                <a:cs typeface="Segoe UI" panose="020B0502040204020203" pitchFamily="34" charset="0"/>
              </a:rPr>
              <a:t>моноплан</a:t>
            </a:r>
            <a:r>
              <a:rPr lang="ru-RU" sz="1200" b="0" i="0" dirty="0">
                <a:solidFill>
                  <a:schemeClr val="bg1"/>
                </a:solidFill>
                <a:effectLst/>
                <a:latin typeface="Segoe UI" panose="020B0502040204020203" pitchFamily="34" charset="0"/>
                <a:cs typeface="Segoe UI" panose="020B0502040204020203" pitchFamily="34" charset="0"/>
              </a:rPr>
              <a:t> </a:t>
            </a:r>
            <a:r>
              <a:rPr lang="ru-RU" sz="1200" b="0" i="0" strike="noStrike" dirty="0">
                <a:solidFill>
                  <a:schemeClr val="bg1"/>
                </a:solidFill>
                <a:effectLst/>
                <a:latin typeface="Segoe UI" panose="020B0502040204020203" pitchFamily="34" charset="0"/>
                <a:cs typeface="Segoe UI" panose="020B0502040204020203" pitchFamily="34" charset="0"/>
              </a:rPr>
              <a:t>1930-х</a:t>
            </a:r>
            <a:r>
              <a:rPr lang="ru-RU" sz="1200" b="0" i="0" dirty="0">
                <a:solidFill>
                  <a:schemeClr val="bg1"/>
                </a:solidFill>
                <a:effectLst/>
                <a:latin typeface="Segoe UI" panose="020B0502040204020203" pitchFamily="34" charset="0"/>
                <a:cs typeface="Segoe UI" panose="020B0502040204020203" pitchFamily="34" charset="0"/>
              </a:rPr>
              <a:t> годов, созданный в бригаде </a:t>
            </a:r>
            <a:r>
              <a:rPr lang="ru-RU" sz="1200" b="0" i="0" strike="noStrike" dirty="0">
                <a:solidFill>
                  <a:schemeClr val="bg1"/>
                </a:solidFill>
                <a:effectLst/>
                <a:latin typeface="Segoe UI" panose="020B0502040204020203" pitchFamily="34" charset="0"/>
                <a:cs typeface="Segoe UI" panose="020B0502040204020203" pitchFamily="34" charset="0"/>
                <a:hlinkClick r:id="rId3" tooltip="Поликарпов, Николай Николаевич">
                  <a:extLst>
                    <a:ext uri="{A12FA001-AC4F-418D-AE19-62706E023703}">
                      <ahyp:hlinkClr xmlns:ahyp="http://schemas.microsoft.com/office/drawing/2018/hyperlinkcolor" val="tx"/>
                    </a:ext>
                  </a:extLst>
                </a:hlinkClick>
              </a:rPr>
              <a:t>Николая Николаевича Поликарпова</a:t>
            </a:r>
            <a:r>
              <a:rPr lang="ru-RU" sz="1200" b="0" i="0" dirty="0">
                <a:solidFill>
                  <a:schemeClr val="bg1"/>
                </a:solidFill>
                <a:effectLst/>
                <a:latin typeface="Segoe UI" panose="020B0502040204020203" pitchFamily="34" charset="0"/>
                <a:cs typeface="Segoe UI" panose="020B0502040204020203" pitchFamily="34" charset="0"/>
              </a:rPr>
              <a:t> конструкторского бюро </a:t>
            </a:r>
            <a:r>
              <a:rPr lang="ru-RU" sz="1200" b="0" i="0" strike="noStrike" dirty="0">
                <a:solidFill>
                  <a:schemeClr val="bg1"/>
                </a:solidFill>
                <a:effectLst/>
                <a:latin typeface="Segoe UI" panose="020B0502040204020203" pitchFamily="34" charset="0"/>
                <a:cs typeface="Segoe UI" panose="020B0502040204020203" pitchFamily="34" charset="0"/>
                <a:hlinkClick r:id="rId4" tooltip="Объединённое государственное политическое управление">
                  <a:extLst>
                    <a:ext uri="{A12FA001-AC4F-418D-AE19-62706E023703}">
                      <ahyp:hlinkClr xmlns:ahyp="http://schemas.microsoft.com/office/drawing/2018/hyperlinkcolor" val="tx"/>
                    </a:ext>
                  </a:extLst>
                </a:hlinkClick>
              </a:rPr>
              <a:t>ОГПУ</a:t>
            </a:r>
            <a:r>
              <a:rPr lang="ru-RU" sz="1200" b="0" i="0" dirty="0">
                <a:solidFill>
                  <a:schemeClr val="bg1"/>
                </a:solidFill>
                <a:effectLst/>
                <a:latin typeface="Segoe UI" panose="020B0502040204020203" pitchFamily="34" charset="0"/>
                <a:cs typeface="Segoe UI" panose="020B0502040204020203" pitchFamily="34" charset="0"/>
              </a:rPr>
              <a:t>.</a:t>
            </a:r>
            <a:endParaRPr lang="ru-RU" sz="1200" dirty="0">
              <a:solidFill>
                <a:schemeClr val="bg1"/>
              </a:solidFill>
              <a:latin typeface="Segoe UI" panose="020B0502040204020203" pitchFamily="34" charset="0"/>
              <a:cs typeface="Segoe UI" panose="020B0502040204020203" pitchFamily="34" charset="0"/>
            </a:endParaRPr>
          </a:p>
        </p:txBody>
      </p:sp>
      <p:pic>
        <p:nvPicPr>
          <p:cNvPr id="13" name="Рисунок 12">
            <a:extLst>
              <a:ext uri="{FF2B5EF4-FFF2-40B4-BE49-F238E27FC236}">
                <a16:creationId xmlns:a16="http://schemas.microsoft.com/office/drawing/2014/main" id="{E640663E-4E50-F94A-3A8C-31065FAFC8E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1009397">
            <a:off x="-8664801" y="1104901"/>
            <a:ext cx="8724679" cy="5895975"/>
          </a:xfrm>
          <a:prstGeom prst="rect">
            <a:avLst/>
          </a:prstGeom>
        </p:spPr>
      </p:pic>
    </p:spTree>
    <p:extLst>
      <p:ext uri="{BB962C8B-B14F-4D97-AF65-F5344CB8AC3E}">
        <p14:creationId xmlns:p14="http://schemas.microsoft.com/office/powerpoint/2010/main" val="4060422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C1778EDF-72FC-8416-CD34-B10EBCF68B3B}"/>
              </a:ext>
            </a:extLst>
          </p:cNvPr>
          <p:cNvSpPr/>
          <p:nvPr/>
        </p:nvSpPr>
        <p:spPr>
          <a:xfrm>
            <a:off x="0" y="0"/>
            <a:ext cx="12192000" cy="6858000"/>
          </a:xfrm>
          <a:prstGeom prst="rect">
            <a:avLst/>
          </a:prstGeom>
          <a:solidFill>
            <a:srgbClr val="A087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a:extLst>
              <a:ext uri="{FF2B5EF4-FFF2-40B4-BE49-F238E27FC236}">
                <a16:creationId xmlns:a16="http://schemas.microsoft.com/office/drawing/2014/main" id="{F17452B3-4689-48B9-13C0-874A4B917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0527" y="0"/>
            <a:ext cx="9730945" cy="6858000"/>
          </a:xfrm>
          <a:prstGeom prst="rect">
            <a:avLst/>
          </a:prstGeom>
        </p:spPr>
      </p:pic>
    </p:spTree>
    <p:extLst>
      <p:ext uri="{BB962C8B-B14F-4D97-AF65-F5344CB8AC3E}">
        <p14:creationId xmlns:p14="http://schemas.microsoft.com/office/powerpoint/2010/main" val="2856421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DBE08-98C2-D204-5265-155678517750}"/>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1F98F4BB-E4CA-9CC4-B178-5E4308AFCB18}"/>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C2CF7D37-599B-208F-DA97-6AD1264F619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1009397">
            <a:off x="3772121" y="-504824"/>
            <a:ext cx="8724679" cy="5895975"/>
          </a:xfrm>
          <a:prstGeom prst="rect">
            <a:avLst/>
          </a:prstGeom>
        </p:spPr>
      </p:pic>
      <p:sp>
        <p:nvSpPr>
          <p:cNvPr id="5" name="TextBox 4">
            <a:extLst>
              <a:ext uri="{FF2B5EF4-FFF2-40B4-BE49-F238E27FC236}">
                <a16:creationId xmlns:a16="http://schemas.microsoft.com/office/drawing/2014/main" id="{A6497BFE-2926-9108-3462-262A52A9E276}"/>
              </a:ext>
            </a:extLst>
          </p:cNvPr>
          <p:cNvSpPr txBox="1"/>
          <p:nvPr/>
        </p:nvSpPr>
        <p:spPr>
          <a:xfrm>
            <a:off x="257175" y="428178"/>
            <a:ext cx="4362450" cy="6001643"/>
          </a:xfrm>
          <a:prstGeom prst="rect">
            <a:avLst/>
          </a:prstGeom>
          <a:noFill/>
        </p:spPr>
        <p:txBody>
          <a:bodyPr wrap="square" rtlCol="0">
            <a:spAutoFit/>
          </a:bodyPr>
          <a:lstStyle/>
          <a:p>
            <a:r>
              <a:rPr lang="ru-RU" sz="1600" b="0" i="0" dirty="0">
                <a:solidFill>
                  <a:schemeClr val="bg1"/>
                </a:solidFill>
                <a:effectLst/>
                <a:latin typeface="Segoe UI" panose="020B0502040204020203" pitchFamily="34" charset="0"/>
                <a:ea typeface="Segoe UI Black" panose="020B0A02040204020203" pitchFamily="34" charset="0"/>
                <a:cs typeface="Segoe UI" panose="020B0502040204020203" pitchFamily="34" charset="0"/>
              </a:rPr>
              <a:t>  </a:t>
            </a:r>
            <a:r>
              <a:rPr lang="ru-RU" sz="1600" b="0" i="0" dirty="0">
                <a:solidFill>
                  <a:schemeClr val="bg1"/>
                </a:solidFill>
                <a:effectLst/>
                <a:latin typeface="Segoe UI" panose="020B0502040204020203" pitchFamily="34" charset="0"/>
                <a:cs typeface="Segoe UI" panose="020B0502040204020203" pitchFamily="34" charset="0"/>
              </a:rPr>
              <a:t>Летом </a:t>
            </a:r>
            <a:r>
              <a:rPr lang="ru-RU" sz="1600" b="0" i="0" u="none" strike="noStrike" dirty="0">
                <a:solidFill>
                  <a:schemeClr val="bg1"/>
                </a:solidFill>
                <a:effectLst/>
                <a:latin typeface="Segoe UI" panose="020B0502040204020203" pitchFamily="34" charset="0"/>
                <a:cs typeface="Segoe UI" panose="020B0502040204020203" pitchFamily="34" charset="0"/>
              </a:rPr>
              <a:t>1942 года </a:t>
            </a:r>
            <a:r>
              <a:rPr lang="ru-RU" sz="1600" b="0" i="0" dirty="0">
                <a:solidFill>
                  <a:schemeClr val="bg1"/>
                </a:solidFill>
                <a:effectLst/>
                <a:latin typeface="Segoe UI" panose="020B0502040204020203" pitchFamily="34" charset="0"/>
                <a:cs typeface="Segoe UI" panose="020B0502040204020203" pitchFamily="34" charset="0"/>
              </a:rPr>
              <a:t>в </a:t>
            </a:r>
            <a:r>
              <a:rPr lang="ru-RU" sz="1600" b="0" i="0" u="none" strike="noStrike" dirty="0">
                <a:solidFill>
                  <a:schemeClr val="bg1"/>
                </a:solidFill>
                <a:effectLst/>
                <a:latin typeface="Segoe UI" panose="020B0502040204020203" pitchFamily="34" charset="0"/>
                <a:cs typeface="Segoe UI" panose="020B0502040204020203" pitchFamily="34" charset="0"/>
              </a:rPr>
              <a:t>боях под Сталинградом</a:t>
            </a:r>
            <a:r>
              <a:rPr lang="ru-RU" sz="1600" b="0" i="0" dirty="0">
                <a:solidFill>
                  <a:schemeClr val="bg1"/>
                </a:solidFill>
                <a:effectLst/>
                <a:latin typeface="Segoe UI" panose="020B0502040204020203" pitchFamily="34" charset="0"/>
                <a:cs typeface="Segoe UI" panose="020B0502040204020203" pitchFamily="34" charset="0"/>
              </a:rPr>
              <a:t> у противника были замечены истребители </a:t>
            </a:r>
            <a:r>
              <a:rPr lang="ru-RU" sz="1600" b="0" i="0" u="none" strike="noStrike" dirty="0">
                <a:solidFill>
                  <a:schemeClr val="bg1"/>
                </a:solidFill>
                <a:effectLst/>
                <a:latin typeface="Segoe UI" panose="020B0502040204020203" pitchFamily="34" charset="0"/>
                <a:cs typeface="Segoe UI" panose="020B0502040204020203" pitchFamily="34" charset="0"/>
                <a:hlinkClick r:id="rId3" tooltip="Focke-Wulf Fw 190">
                  <a:extLst>
                    <a:ext uri="{A12FA001-AC4F-418D-AE19-62706E023703}">
                      <ahyp:hlinkClr xmlns:ahyp="http://schemas.microsoft.com/office/drawing/2018/hyperlinkcolor" val="tx"/>
                    </a:ext>
                  </a:extLst>
                </a:hlinkClick>
              </a:rPr>
              <a:t>FW-190</a:t>
            </a:r>
            <a:r>
              <a:rPr lang="ru-RU" sz="1600" b="0" i="0" dirty="0">
                <a:solidFill>
                  <a:schemeClr val="bg1"/>
                </a:solidFill>
                <a:effectLst/>
                <a:latin typeface="Segoe UI" panose="020B0502040204020203" pitchFamily="34" charset="0"/>
                <a:cs typeface="Segoe UI" panose="020B0502040204020203" pitchFamily="34" charset="0"/>
              </a:rPr>
              <a:t>, значительно превосходившие советские самолёты по скорости, скороподъёмности и вооружению. Яковлев понимал, что его самолёт Як-1 срочно нуждается в модернизации. Требовался истребитель, способный на равных конкурировать с последними модификациями немецких самолётов</a:t>
            </a:r>
            <a:r>
              <a:rPr lang="ru-RU" sz="1600" b="0" i="0" baseline="30000" dirty="0">
                <a:solidFill>
                  <a:schemeClr val="bg1"/>
                </a:solidFill>
                <a:effectLst/>
                <a:latin typeface="Segoe UI" panose="020B0502040204020203" pitchFamily="34" charset="0"/>
                <a:cs typeface="Segoe UI" panose="020B0502040204020203" pitchFamily="34" charset="0"/>
              </a:rPr>
              <a:t>.</a:t>
            </a:r>
            <a:endParaRPr lang="ru-RU" sz="1600" b="0" i="0" dirty="0">
              <a:solidFill>
                <a:schemeClr val="bg1"/>
              </a:solidFill>
              <a:effectLst/>
              <a:latin typeface="Segoe UI" panose="020B0502040204020203" pitchFamily="34" charset="0"/>
              <a:ea typeface="Segoe UI Black" panose="020B0A02040204020203" pitchFamily="34" charset="0"/>
              <a:cs typeface="Segoe UI" panose="020B0502040204020203" pitchFamily="34" charset="0"/>
            </a:endParaRPr>
          </a:p>
          <a:p>
            <a:r>
              <a:rPr lang="ru-RU" sz="1600" dirty="0">
                <a:solidFill>
                  <a:schemeClr val="bg1"/>
                </a:solidFill>
                <a:latin typeface="Segoe UI" panose="020B0502040204020203" pitchFamily="34" charset="0"/>
                <a:ea typeface="Segoe UI Black" panose="020B0A02040204020203" pitchFamily="34" charset="0"/>
                <a:cs typeface="Segoe UI" panose="020B0502040204020203" pitchFamily="34" charset="0"/>
              </a:rPr>
              <a:t>  </a:t>
            </a:r>
            <a:r>
              <a:rPr lang="ru-RU" sz="1600" b="0" i="0" dirty="0">
                <a:solidFill>
                  <a:schemeClr val="bg1"/>
                </a:solidFill>
                <a:effectLst/>
                <a:latin typeface="Segoe UI" panose="020B0502040204020203" pitchFamily="34" charset="0"/>
                <a:ea typeface="Segoe UI Black" panose="020B0A02040204020203" pitchFamily="34" charset="0"/>
                <a:cs typeface="Segoe UI" panose="020B0502040204020203" pitchFamily="34" charset="0"/>
              </a:rPr>
              <a:t>В июне 1945 года на французском аэродроме Ле-Бурже приземлились летчики авиаполка Нормандия-Неман на истребителях Як-3. Это были самые легкие в управлении и маневренные самолеты того времени, и французы хотели летать только на них. На Як-3 французские пилоты участвовали в освобождении Литвы в ноябре 1944 и боях в Восточной Пруссии в 1945. В конце войны СССР безвозмездно передал Франции сорок таких самолетов. И сегодня один из них стоит в музее авиации Ле-Бурже.</a:t>
            </a:r>
            <a:endParaRPr lang="ru-RU" sz="1600" dirty="0">
              <a:solidFill>
                <a:schemeClr val="bg1"/>
              </a:solidFill>
              <a:latin typeface="Segoe UI" panose="020B0502040204020203" pitchFamily="34" charset="0"/>
              <a:ea typeface="Segoe UI Black" panose="020B0A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73E28280-5CA3-109A-7E46-D1727ABA570B}"/>
              </a:ext>
            </a:extLst>
          </p:cNvPr>
          <p:cNvSpPr txBox="1"/>
          <p:nvPr/>
        </p:nvSpPr>
        <p:spPr>
          <a:xfrm>
            <a:off x="9749059" y="5594056"/>
            <a:ext cx="6519862" cy="1015663"/>
          </a:xfrm>
          <a:prstGeom prst="rect">
            <a:avLst/>
          </a:prstGeom>
          <a:noFill/>
        </p:spPr>
        <p:txBody>
          <a:bodyPr wrap="square">
            <a:spAutoFit/>
          </a:bodyPr>
          <a:lstStyle/>
          <a:p>
            <a:r>
              <a:rPr lang="ru-RU" sz="6000"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ЯК -3</a:t>
            </a:r>
          </a:p>
        </p:txBody>
      </p:sp>
      <p:sp>
        <p:nvSpPr>
          <p:cNvPr id="8" name="TextBox 7">
            <a:extLst>
              <a:ext uri="{FF2B5EF4-FFF2-40B4-BE49-F238E27FC236}">
                <a16:creationId xmlns:a16="http://schemas.microsoft.com/office/drawing/2014/main" id="{515D905F-7BD4-C2D1-799A-235D46DE5823}"/>
              </a:ext>
            </a:extLst>
          </p:cNvPr>
          <p:cNvSpPr txBox="1"/>
          <p:nvPr/>
        </p:nvSpPr>
        <p:spPr>
          <a:xfrm>
            <a:off x="4962525" y="5829428"/>
            <a:ext cx="4952999" cy="646331"/>
          </a:xfrm>
          <a:prstGeom prst="rect">
            <a:avLst/>
          </a:prstGeom>
          <a:noFill/>
        </p:spPr>
        <p:txBody>
          <a:bodyPr wrap="square" rtlCol="0">
            <a:spAutoFit/>
          </a:bodyPr>
          <a:lstStyle/>
          <a:p>
            <a:r>
              <a:rPr lang="ru-RU" sz="1200" i="0" dirty="0">
                <a:solidFill>
                  <a:schemeClr val="bg1"/>
                </a:solidFill>
                <a:effectLst/>
                <a:latin typeface="Segoe UI" panose="020B0502040204020203" pitchFamily="34" charset="0"/>
                <a:cs typeface="Segoe UI" panose="020B0502040204020203" pitchFamily="34" charset="0"/>
              </a:rPr>
              <a:t>Як-3 — советский истребитель, последний массовый истребитель советских ВВС, созданный в ОКБ А. С. Яковлева в годы Великой Отечественной войны.</a:t>
            </a:r>
            <a:endParaRPr lang="ru-RU" sz="1200" dirty="0">
              <a:solidFill>
                <a:schemeClr val="bg1"/>
              </a:solidFill>
              <a:latin typeface="Segoe UI" panose="020B0502040204020203" pitchFamily="34" charset="0"/>
              <a:cs typeface="Segoe UI" panose="020B0502040204020203" pitchFamily="34" charset="0"/>
            </a:endParaRPr>
          </a:p>
        </p:txBody>
      </p:sp>
      <p:pic>
        <p:nvPicPr>
          <p:cNvPr id="9" name="Рисунок 8">
            <a:extLst>
              <a:ext uri="{FF2B5EF4-FFF2-40B4-BE49-F238E27FC236}">
                <a16:creationId xmlns:a16="http://schemas.microsoft.com/office/drawing/2014/main" id="{4875C09F-47AA-3AC4-8D42-5DA4CAA516D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265249" y="-1723392"/>
            <a:ext cx="8007343" cy="5909309"/>
          </a:xfrm>
          <a:prstGeom prst="rect">
            <a:avLst/>
          </a:prstGeom>
        </p:spPr>
      </p:pic>
      <p:pic>
        <p:nvPicPr>
          <p:cNvPr id="10" name="Рисунок 9">
            <a:extLst>
              <a:ext uri="{FF2B5EF4-FFF2-40B4-BE49-F238E27FC236}">
                <a16:creationId xmlns:a16="http://schemas.microsoft.com/office/drawing/2014/main" id="{703D4AD8-7A71-001D-564D-F5047BD42CD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225950" y="541049"/>
            <a:ext cx="7153835" cy="4750594"/>
          </a:xfrm>
          <a:prstGeom prst="rect">
            <a:avLst/>
          </a:prstGeom>
        </p:spPr>
      </p:pic>
    </p:spTree>
    <p:extLst>
      <p:ext uri="{BB962C8B-B14F-4D97-AF65-F5344CB8AC3E}">
        <p14:creationId xmlns:p14="http://schemas.microsoft.com/office/powerpoint/2010/main" val="3245329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19B0E-0477-1C56-EF3E-702668C7ABA7}"/>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916DBE0-0045-65BC-3A3D-2C76707D130B}"/>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a:extLst>
              <a:ext uri="{FF2B5EF4-FFF2-40B4-BE49-F238E27FC236}">
                <a16:creationId xmlns:a16="http://schemas.microsoft.com/office/drawing/2014/main" id="{FE130024-3F66-84C0-540F-BBB19B679EA2}"/>
              </a:ext>
            </a:extLst>
          </p:cNvPr>
          <p:cNvSpPr txBox="1"/>
          <p:nvPr/>
        </p:nvSpPr>
        <p:spPr>
          <a:xfrm>
            <a:off x="47905" y="316480"/>
            <a:ext cx="4972050" cy="5078313"/>
          </a:xfrm>
          <a:prstGeom prst="rect">
            <a:avLst/>
          </a:prstGeom>
          <a:noFill/>
        </p:spPr>
        <p:txBody>
          <a:bodyPr wrap="square" rtlCol="0">
            <a:spAutoFit/>
          </a:bodyPr>
          <a:lstStyle/>
          <a:p>
            <a:r>
              <a:rPr lang="ru-RU" b="0" i="0" dirty="0">
                <a:solidFill>
                  <a:schemeClr val="bg1"/>
                </a:solidFill>
                <a:effectLst/>
                <a:latin typeface="Segoe UI" panose="020B0502040204020203" pitchFamily="34" charset="0"/>
                <a:cs typeface="Segoe UI" panose="020B0502040204020203" pitchFamily="34" charset="0"/>
              </a:rPr>
              <a:t>  Танк КВ-1 («Климент Ворошилов», по имени Наркома обороны СССР) немцы прозвали «призраком» («</a:t>
            </a:r>
            <a:r>
              <a:rPr lang="ru-RU" b="0" i="0" dirty="0" err="1">
                <a:solidFill>
                  <a:schemeClr val="bg1"/>
                </a:solidFill>
                <a:effectLst/>
                <a:latin typeface="Segoe UI" panose="020B0502040204020203" pitchFamily="34" charset="0"/>
                <a:cs typeface="Segoe UI" panose="020B0502040204020203" pitchFamily="34" charset="0"/>
              </a:rPr>
              <a:t>Gespenst</a:t>
            </a:r>
            <a:r>
              <a:rPr lang="ru-RU" b="0" i="0" dirty="0">
                <a:solidFill>
                  <a:schemeClr val="bg1"/>
                </a:solidFill>
                <a:effectLst/>
                <a:latin typeface="Segoe UI" panose="020B0502040204020203" pitchFamily="34" charset="0"/>
                <a:cs typeface="Segoe UI" panose="020B0502040204020203" pitchFamily="34" charset="0"/>
              </a:rPr>
              <a:t>»). Действительно, он стал для них большим сюрпризом. При весе в 47 тонн у КВ была броня толщиной в 75 мм – ее было фактически невозможно пробить на тот момент. Эти танки выдержали 1941-1942 год, останавливая немцев на Западном фронте. В бою под Расейняем (современная Литва) в июне 1941 один танк КВ двое суток сдерживал целую немецкую военную колонну. Ночью танк подорвали диверсанты, но все, что они смогли – это повредить ему гусеницы. Танк был обездвижен и превратился в огневую точку. Уничтожить его смогли только зениткой – вместе с экипажем.</a:t>
            </a:r>
            <a:endParaRPr lang="ru-RU" dirty="0">
              <a:solidFill>
                <a:schemeClr val="bg1"/>
              </a:solidFill>
              <a:latin typeface="Segoe UI" panose="020B0502040204020203" pitchFamily="34" charset="0"/>
              <a:cs typeface="Segoe UI" panose="020B0502040204020203" pitchFamily="34" charset="0"/>
            </a:endParaRPr>
          </a:p>
        </p:txBody>
      </p:sp>
      <p:pic>
        <p:nvPicPr>
          <p:cNvPr id="5" name="Рисунок 4">
            <a:extLst>
              <a:ext uri="{FF2B5EF4-FFF2-40B4-BE49-F238E27FC236}">
                <a16:creationId xmlns:a16="http://schemas.microsoft.com/office/drawing/2014/main" id="{9C52A4D4-66F5-E97B-91B1-30945467361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90260" y="260270"/>
            <a:ext cx="7153835" cy="4750594"/>
          </a:xfrm>
          <a:prstGeom prst="rect">
            <a:avLst/>
          </a:prstGeom>
        </p:spPr>
      </p:pic>
      <p:sp>
        <p:nvSpPr>
          <p:cNvPr id="6" name="TextBox 5">
            <a:extLst>
              <a:ext uri="{FF2B5EF4-FFF2-40B4-BE49-F238E27FC236}">
                <a16:creationId xmlns:a16="http://schemas.microsoft.com/office/drawing/2014/main" id="{7981EF2E-EEDF-C573-F717-0F5300037234}"/>
              </a:ext>
            </a:extLst>
          </p:cNvPr>
          <p:cNvSpPr txBox="1"/>
          <p:nvPr/>
        </p:nvSpPr>
        <p:spPr>
          <a:xfrm>
            <a:off x="9749059" y="5409389"/>
            <a:ext cx="6519862" cy="1015663"/>
          </a:xfrm>
          <a:prstGeom prst="rect">
            <a:avLst/>
          </a:prstGeom>
          <a:noFill/>
        </p:spPr>
        <p:txBody>
          <a:bodyPr wrap="square">
            <a:spAutoFit/>
          </a:bodyPr>
          <a:lstStyle/>
          <a:p>
            <a:r>
              <a:rPr lang="ru-RU" sz="6000"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КВ - 1</a:t>
            </a:r>
          </a:p>
        </p:txBody>
      </p:sp>
      <p:sp>
        <p:nvSpPr>
          <p:cNvPr id="7" name="TextBox 6">
            <a:extLst>
              <a:ext uri="{FF2B5EF4-FFF2-40B4-BE49-F238E27FC236}">
                <a16:creationId xmlns:a16="http://schemas.microsoft.com/office/drawing/2014/main" id="{3121557E-E674-F8AA-F202-4A75EAB2F09A}"/>
              </a:ext>
            </a:extLst>
          </p:cNvPr>
          <p:cNvSpPr txBox="1"/>
          <p:nvPr/>
        </p:nvSpPr>
        <p:spPr>
          <a:xfrm>
            <a:off x="4324794" y="5224724"/>
            <a:ext cx="5424265" cy="1384995"/>
          </a:xfrm>
          <a:prstGeom prst="rect">
            <a:avLst/>
          </a:prstGeom>
          <a:noFill/>
        </p:spPr>
        <p:txBody>
          <a:bodyPr wrap="square" rtlCol="0">
            <a:spAutoFit/>
          </a:bodyPr>
          <a:lstStyle/>
          <a:p>
            <a:r>
              <a:rPr lang="ru-RU" sz="1200" b="1" i="0" dirty="0">
                <a:solidFill>
                  <a:schemeClr val="bg1"/>
                </a:solidFill>
                <a:effectLst/>
                <a:latin typeface="Segoe UI" panose="020B0502040204020203" pitchFamily="34" charset="0"/>
                <a:cs typeface="Segoe UI" panose="020B0502040204020203" pitchFamily="34" charset="0"/>
              </a:rPr>
              <a:t>КВ-1</a:t>
            </a:r>
            <a:r>
              <a:rPr lang="ru-RU" sz="1200" b="0" i="0" dirty="0">
                <a:solidFill>
                  <a:schemeClr val="bg1"/>
                </a:solidFill>
                <a:effectLst/>
                <a:latin typeface="Segoe UI" panose="020B0502040204020203" pitchFamily="34" charset="0"/>
                <a:cs typeface="Segoe UI" panose="020B0502040204020203" pitchFamily="34" charset="0"/>
              </a:rPr>
              <a:t> (названный в честь </a:t>
            </a:r>
            <a:r>
              <a:rPr lang="ru-RU" sz="1200" b="0" i="0" u="none" strike="noStrike" dirty="0">
                <a:solidFill>
                  <a:schemeClr val="bg1"/>
                </a:solidFill>
                <a:effectLst/>
                <a:latin typeface="Segoe UI" panose="020B0502040204020203" pitchFamily="34" charset="0"/>
                <a:cs typeface="Segoe UI" panose="020B0502040204020203" pitchFamily="34" charset="0"/>
              </a:rPr>
              <a:t>Климента Ворошилова</a:t>
            </a:r>
            <a:r>
              <a:rPr lang="ru-RU" sz="1200" b="0" i="0" dirty="0">
                <a:solidFill>
                  <a:schemeClr val="bg1"/>
                </a:solidFill>
                <a:effectLst/>
                <a:latin typeface="Segoe UI" panose="020B0502040204020203" pitchFamily="34" charset="0"/>
                <a:cs typeface="Segoe UI" panose="020B0502040204020203" pitchFamily="34" charset="0"/>
              </a:rPr>
              <a:t>, как и остальные танки серии КВ) — советский </a:t>
            </a:r>
            <a:r>
              <a:rPr lang="ru-RU" sz="1200" b="0" i="0" u="none" strike="noStrike" dirty="0">
                <a:solidFill>
                  <a:schemeClr val="bg1"/>
                </a:solidFill>
                <a:effectLst/>
                <a:latin typeface="Segoe UI" panose="020B0502040204020203" pitchFamily="34" charset="0"/>
                <a:cs typeface="Segoe UI" panose="020B0502040204020203" pitchFamily="34" charset="0"/>
              </a:rPr>
              <a:t>тяжёлый танк </a:t>
            </a:r>
            <a:r>
              <a:rPr lang="ru-RU" sz="1200" b="0" i="0" dirty="0">
                <a:solidFill>
                  <a:schemeClr val="bg1"/>
                </a:solidFill>
                <a:effectLst/>
                <a:latin typeface="Segoe UI" panose="020B0502040204020203" pitchFamily="34" charset="0"/>
                <a:cs typeface="Segoe UI" panose="020B0502040204020203" pitchFamily="34" charset="0"/>
              </a:rPr>
              <a:t>времён Великой Отечественной </a:t>
            </a:r>
            <a:r>
              <a:rPr lang="ru-RU" sz="1200" b="0" i="0" u="none" strike="noStrike" dirty="0">
                <a:solidFill>
                  <a:schemeClr val="bg1"/>
                </a:solidFill>
                <a:effectLst/>
                <a:latin typeface="Segoe UI" panose="020B0502040204020203" pitchFamily="34" charset="0"/>
                <a:cs typeface="Segoe UI" panose="020B0502040204020203" pitchFamily="34" charset="0"/>
              </a:rPr>
              <a:t>войны</a:t>
            </a:r>
            <a:r>
              <a:rPr lang="ru-RU" sz="1200" b="0" i="0" dirty="0">
                <a:solidFill>
                  <a:schemeClr val="bg1"/>
                </a:solidFill>
                <a:effectLst/>
                <a:latin typeface="Segoe UI" panose="020B0502040204020203" pitchFamily="34" charset="0"/>
                <a:cs typeface="Segoe UI" panose="020B0502040204020203" pitchFamily="34" charset="0"/>
              </a:rPr>
              <a:t>. Обычно называется просто «КВ»: танк создавался под этим именем, и лишь позже, после появления танка </a:t>
            </a:r>
            <a:r>
              <a:rPr lang="ru-RU" sz="1200" b="0" i="0" u="none" strike="noStrike" dirty="0">
                <a:solidFill>
                  <a:schemeClr val="bg1"/>
                </a:solidFill>
                <a:effectLst/>
                <a:latin typeface="Segoe UI" panose="020B0502040204020203" pitchFamily="34" charset="0"/>
                <a:cs typeface="Segoe UI" panose="020B0502040204020203" pitchFamily="34" charset="0"/>
              </a:rPr>
              <a:t>КВ-2</a:t>
            </a:r>
            <a:r>
              <a:rPr lang="ru-RU" sz="1200" b="0" i="0" dirty="0">
                <a:solidFill>
                  <a:schemeClr val="bg1"/>
                </a:solidFill>
                <a:effectLst/>
                <a:latin typeface="Segoe UI" panose="020B0502040204020203" pitchFamily="34" charset="0"/>
                <a:cs typeface="Segoe UI" panose="020B0502040204020203" pitchFamily="34" charset="0"/>
              </a:rPr>
              <a:t>, КВ первого образца </a:t>
            </a:r>
            <a:r>
              <a:rPr lang="ru-RU" sz="1200" b="0" i="0" u="none" strike="noStrike" dirty="0">
                <a:solidFill>
                  <a:schemeClr val="bg1"/>
                </a:solidFill>
                <a:effectLst/>
                <a:latin typeface="Segoe UI" panose="020B0502040204020203" pitchFamily="34" charset="0"/>
                <a:cs typeface="Segoe UI" panose="020B0502040204020203" pitchFamily="34" charset="0"/>
              </a:rPr>
              <a:t>ретроспективно получил</a:t>
            </a:r>
            <a:r>
              <a:rPr lang="ru-RU" sz="1200" b="0" i="0" dirty="0">
                <a:solidFill>
                  <a:schemeClr val="bg1"/>
                </a:solidFill>
                <a:effectLst/>
                <a:latin typeface="Segoe UI" panose="020B0502040204020203" pitchFamily="34" charset="0"/>
                <a:cs typeface="Segoe UI" panose="020B0502040204020203" pitchFamily="34" charset="0"/>
              </a:rPr>
              <a:t> цифровой индекс. Выпускался с августа 1939 года по август 1942 года. Инициатором создания танка был начальник АБТУ РККА комкор </a:t>
            </a:r>
            <a:r>
              <a:rPr lang="ru-RU" sz="1200" b="0" i="0" u="none" strike="noStrike" dirty="0">
                <a:solidFill>
                  <a:schemeClr val="bg1"/>
                </a:solidFill>
                <a:effectLst/>
                <a:latin typeface="Segoe UI" panose="020B0502040204020203" pitchFamily="34" charset="0"/>
                <a:cs typeface="Segoe UI" panose="020B0502040204020203" pitchFamily="34" charset="0"/>
              </a:rPr>
              <a:t>Д. Г. Павлов.</a:t>
            </a:r>
            <a:endParaRPr lang="ru-RU" sz="1200" dirty="0">
              <a:solidFill>
                <a:schemeClr val="bg1"/>
              </a:solidFill>
              <a:latin typeface="Segoe UI" panose="020B0502040204020203" pitchFamily="34" charset="0"/>
              <a:cs typeface="Segoe UI" panose="020B0502040204020203" pitchFamily="34" charset="0"/>
            </a:endParaRPr>
          </a:p>
        </p:txBody>
      </p:sp>
      <p:pic>
        <p:nvPicPr>
          <p:cNvPr id="9" name="Рисунок 8">
            <a:extLst>
              <a:ext uri="{FF2B5EF4-FFF2-40B4-BE49-F238E27FC236}">
                <a16:creationId xmlns:a16="http://schemas.microsoft.com/office/drawing/2014/main" id="{6EFDF048-1252-6995-0C1A-47E1A141F6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09167" y="788633"/>
            <a:ext cx="6396507" cy="4257675"/>
          </a:xfrm>
          <a:prstGeom prst="rect">
            <a:avLst/>
          </a:prstGeom>
        </p:spPr>
      </p:pic>
    </p:spTree>
    <p:extLst>
      <p:ext uri="{BB962C8B-B14F-4D97-AF65-F5344CB8AC3E}">
        <p14:creationId xmlns:p14="http://schemas.microsoft.com/office/powerpoint/2010/main" val="1960951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97641-475C-158F-DFCC-EBF42EEF4C9A}"/>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7D10208-FAD8-E9C2-D1DB-BA91B12956D6}"/>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3EEFAE92-8082-7770-6B80-2FF26971E2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55892" y="495300"/>
            <a:ext cx="6396507" cy="4257675"/>
          </a:xfrm>
          <a:prstGeom prst="rect">
            <a:avLst/>
          </a:prstGeom>
        </p:spPr>
      </p:pic>
      <p:sp>
        <p:nvSpPr>
          <p:cNvPr id="5" name="TextBox 4">
            <a:extLst>
              <a:ext uri="{FF2B5EF4-FFF2-40B4-BE49-F238E27FC236}">
                <a16:creationId xmlns:a16="http://schemas.microsoft.com/office/drawing/2014/main" id="{9E24C94C-E841-26C5-77E9-96EC2E641E7F}"/>
              </a:ext>
            </a:extLst>
          </p:cNvPr>
          <p:cNvSpPr txBox="1"/>
          <p:nvPr/>
        </p:nvSpPr>
        <p:spPr>
          <a:xfrm>
            <a:off x="66955" y="720233"/>
            <a:ext cx="4972050" cy="3693319"/>
          </a:xfrm>
          <a:prstGeom prst="rect">
            <a:avLst/>
          </a:prstGeom>
          <a:noFill/>
        </p:spPr>
        <p:txBody>
          <a:bodyPr wrap="square" rtlCol="0">
            <a:spAutoFit/>
          </a:bodyPr>
          <a:lstStyle/>
          <a:p>
            <a:r>
              <a:rPr lang="ru-RU" b="0" i="0" dirty="0">
                <a:solidFill>
                  <a:schemeClr val="bg1"/>
                </a:solidFill>
                <a:effectLst/>
                <a:latin typeface="Segoe UI" panose="020B0502040204020203" pitchFamily="34" charset="0"/>
                <a:cs typeface="Segoe UI" panose="020B0502040204020203" pitchFamily="34" charset="0"/>
              </a:rPr>
              <a:t>  В Курской битве впервые приняли участие и тяжелые самоходные установки СУ-152 (со 152-мм орудием) на базе КВ-1. Они применялись против новых немецких «Тигров» и «Пантер», за что и получили у противников прозвище «консервный нож». В 1944 году, когда вместо морально устаревших КВ-1 у Красной армии появился самый мощный танк Советского Союза ИС-2 («Иосиф Сталин») с 120-мм броней и 122-мм пушкой, «самоходки» стали делать на их основе. Так появились ИСУ-122 (с оружием калибра 122-мм) и ИСУ-152 (152-мм). </a:t>
            </a:r>
            <a:endParaRPr lang="ru-RU" dirty="0">
              <a:solidFill>
                <a:schemeClr val="bg1"/>
              </a:solidFill>
              <a:latin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25E32709-5D4F-F2D6-48FF-BAE6CC11D2A9}"/>
              </a:ext>
            </a:extLst>
          </p:cNvPr>
          <p:cNvSpPr txBox="1"/>
          <p:nvPr/>
        </p:nvSpPr>
        <p:spPr>
          <a:xfrm>
            <a:off x="2843759" y="5133785"/>
            <a:ext cx="5424265" cy="1569660"/>
          </a:xfrm>
          <a:prstGeom prst="rect">
            <a:avLst/>
          </a:prstGeom>
          <a:noFill/>
        </p:spPr>
        <p:txBody>
          <a:bodyPr wrap="square" rtlCol="0">
            <a:spAutoFit/>
          </a:bodyPr>
          <a:lstStyle/>
          <a:p>
            <a:r>
              <a:rPr lang="ru-RU" sz="1200" b="1" i="0" dirty="0">
                <a:solidFill>
                  <a:schemeClr val="bg1"/>
                </a:solidFill>
                <a:effectLst/>
                <a:latin typeface="Segoe UI" panose="020B0502040204020203" pitchFamily="34" charset="0"/>
                <a:cs typeface="Segoe UI" panose="020B0502040204020203" pitchFamily="34" charset="0"/>
              </a:rPr>
              <a:t>ИСУ-152</a:t>
            </a:r>
            <a:r>
              <a:rPr lang="ru-RU" sz="1200" b="0" i="0" dirty="0">
                <a:solidFill>
                  <a:schemeClr val="bg1"/>
                </a:solidFill>
                <a:effectLst/>
                <a:latin typeface="Segoe UI" panose="020B0502040204020203" pitchFamily="34" charset="0"/>
                <a:cs typeface="Segoe UI" panose="020B0502040204020203" pitchFamily="34" charset="0"/>
              </a:rPr>
              <a:t> (</a:t>
            </a:r>
            <a:r>
              <a:rPr lang="ru-RU" sz="1200" b="0" i="1" dirty="0">
                <a:solidFill>
                  <a:schemeClr val="bg1"/>
                </a:solidFill>
                <a:effectLst/>
                <a:latin typeface="Segoe UI" panose="020B0502040204020203" pitchFamily="34" charset="0"/>
                <a:cs typeface="Segoe UI" panose="020B0502040204020203" pitchFamily="34" charset="0"/>
              </a:rPr>
              <a:t>Объект 241</a:t>
            </a:r>
            <a:r>
              <a:rPr lang="ru-RU" sz="1200" b="0" i="0" dirty="0">
                <a:solidFill>
                  <a:schemeClr val="bg1"/>
                </a:solidFill>
                <a:effectLst/>
                <a:latin typeface="Segoe UI" panose="020B0502040204020203" pitchFamily="34" charset="0"/>
                <a:cs typeface="Segoe UI" panose="020B0502040204020203" pitchFamily="34" charset="0"/>
              </a:rPr>
              <a:t>) — </a:t>
            </a:r>
            <a:r>
              <a:rPr lang="ru-RU" sz="1200" b="0" i="0" u="none" strike="noStrike" dirty="0">
                <a:solidFill>
                  <a:schemeClr val="bg1"/>
                </a:solidFill>
                <a:effectLst/>
                <a:latin typeface="Segoe UI" panose="020B0502040204020203" pitchFamily="34" charset="0"/>
                <a:cs typeface="Segoe UI" panose="020B0502040204020203" pitchFamily="34" charset="0"/>
              </a:rPr>
              <a:t>советская</a:t>
            </a:r>
            <a:r>
              <a:rPr lang="ru-RU" sz="1200" b="0" i="0" dirty="0">
                <a:solidFill>
                  <a:schemeClr val="bg1"/>
                </a:solidFill>
                <a:effectLst/>
                <a:latin typeface="Segoe UI" panose="020B0502040204020203" pitchFamily="34" charset="0"/>
                <a:cs typeface="Segoe UI" panose="020B0502040204020203" pitchFamily="34" charset="0"/>
              </a:rPr>
              <a:t> </a:t>
            </a:r>
            <a:r>
              <a:rPr lang="ru-RU" sz="1200" b="0" i="0" dirty="0" err="1">
                <a:solidFill>
                  <a:schemeClr val="bg1"/>
                </a:solidFill>
                <a:effectLst/>
                <a:latin typeface="Segoe UI" panose="020B0502040204020203" pitchFamily="34" charset="0"/>
                <a:cs typeface="Segoe UI" panose="020B0502040204020203" pitchFamily="34" charset="0"/>
              </a:rPr>
              <a:t>тяжёлаясамоходно</a:t>
            </a:r>
            <a:r>
              <a:rPr lang="ru-RU" sz="1200" b="0" i="0" dirty="0">
                <a:solidFill>
                  <a:schemeClr val="bg1"/>
                </a:solidFill>
                <a:effectLst/>
                <a:latin typeface="Segoe UI" panose="020B0502040204020203" pitchFamily="34" charset="0"/>
                <a:cs typeface="Segoe UI" panose="020B0502040204020203" pitchFamily="34" charset="0"/>
              </a:rPr>
              <a:t>-артиллерийская </a:t>
            </a:r>
            <a:r>
              <a:rPr lang="ru-RU" sz="1200" b="0" i="0" u="none" strike="noStrike" dirty="0">
                <a:solidFill>
                  <a:schemeClr val="bg1"/>
                </a:solidFill>
                <a:effectLst/>
                <a:latin typeface="Segoe UI" panose="020B0502040204020203" pitchFamily="34" charset="0"/>
                <a:cs typeface="Segoe UI" panose="020B0502040204020203" pitchFamily="34" charset="0"/>
              </a:rPr>
              <a:t>установка</a:t>
            </a:r>
            <a:r>
              <a:rPr lang="ru-RU" sz="1200" b="0" i="0" dirty="0">
                <a:solidFill>
                  <a:schemeClr val="bg1"/>
                </a:solidFill>
                <a:effectLst/>
                <a:latin typeface="Segoe UI" panose="020B0502040204020203" pitchFamily="34" charset="0"/>
                <a:cs typeface="Segoe UI" panose="020B0502040204020203" pitchFamily="34" charset="0"/>
              </a:rPr>
              <a:t> (САУ) периода Второй мировой войны. В названии машины буква </a:t>
            </a:r>
            <a:r>
              <a:rPr lang="ru-RU" sz="1200" b="1" i="0" dirty="0">
                <a:solidFill>
                  <a:schemeClr val="bg1"/>
                </a:solidFill>
                <a:effectLst/>
                <a:latin typeface="Segoe UI" panose="020B0502040204020203" pitchFamily="34" charset="0"/>
                <a:cs typeface="Segoe UI" panose="020B0502040204020203" pitchFamily="34" charset="0"/>
              </a:rPr>
              <a:t>«И»,</a:t>
            </a:r>
            <a:r>
              <a:rPr lang="ru-RU" sz="1200" b="0" i="0" dirty="0">
                <a:solidFill>
                  <a:schemeClr val="bg1"/>
                </a:solidFill>
                <a:effectLst/>
                <a:latin typeface="Segoe UI" panose="020B0502040204020203" pitchFamily="34" charset="0"/>
                <a:cs typeface="Segoe UI" panose="020B0502040204020203" pitchFamily="34" charset="0"/>
              </a:rPr>
              <a:t> в дополнение к стандартному советскому обозначению </a:t>
            </a:r>
            <a:r>
              <a:rPr lang="ru-RU" sz="1200" b="1" i="0" dirty="0">
                <a:solidFill>
                  <a:schemeClr val="bg1"/>
                </a:solidFill>
                <a:effectLst/>
                <a:latin typeface="Segoe UI" panose="020B0502040204020203" pitchFamily="34" charset="0"/>
                <a:cs typeface="Segoe UI" panose="020B0502040204020203" pitchFamily="34" charset="0"/>
              </a:rPr>
              <a:t>«СУ»</a:t>
            </a:r>
            <a:r>
              <a:rPr lang="ru-RU" sz="1200" b="0" i="0" dirty="0">
                <a:solidFill>
                  <a:schemeClr val="bg1"/>
                </a:solidFill>
                <a:effectLst/>
                <a:latin typeface="Segoe UI" panose="020B0502040204020203" pitchFamily="34" charset="0"/>
                <a:cs typeface="Segoe UI" panose="020B0502040204020203" pitchFamily="34" charset="0"/>
              </a:rPr>
              <a:t> — самоходная установка, означает «на базе танка </a:t>
            </a:r>
            <a:r>
              <a:rPr lang="ru-RU" sz="1200" b="0" i="0" u="none" strike="noStrike" dirty="0">
                <a:solidFill>
                  <a:schemeClr val="bg1"/>
                </a:solidFill>
                <a:effectLst/>
                <a:latin typeface="Segoe UI" panose="020B0502040204020203" pitchFamily="34" charset="0"/>
                <a:cs typeface="Segoe UI" panose="020B0502040204020203" pitchFamily="34" charset="0"/>
                <a:hlinkClick r:id="rId3" tooltip="Танк ИС">
                  <a:extLst>
                    <a:ext uri="{A12FA001-AC4F-418D-AE19-62706E023703}">
                      <ahyp:hlinkClr xmlns:ahyp="http://schemas.microsoft.com/office/drawing/2018/hyperlinkcolor" val="tx"/>
                    </a:ext>
                  </a:extLst>
                </a:hlinkClick>
              </a:rPr>
              <a:t>ИС</a:t>
            </a:r>
            <a:r>
              <a:rPr lang="ru-RU" sz="1200" b="0" i="0" dirty="0">
                <a:solidFill>
                  <a:schemeClr val="bg1"/>
                </a:solidFill>
                <a:effectLst/>
                <a:latin typeface="Segoe UI" panose="020B0502040204020203" pitchFamily="34" charset="0"/>
                <a:cs typeface="Segoe UI" panose="020B0502040204020203" pitchFamily="34" charset="0"/>
              </a:rPr>
              <a:t>». САУ того же </a:t>
            </a:r>
            <a:r>
              <a:rPr lang="ru-RU" sz="1200" b="0" i="0" u="none" strike="noStrike" dirty="0">
                <a:solidFill>
                  <a:schemeClr val="bg1"/>
                </a:solidFill>
                <a:effectLst/>
                <a:latin typeface="Segoe UI" panose="020B0502040204020203" pitchFamily="34" charset="0"/>
                <a:cs typeface="Segoe UI" panose="020B0502040204020203" pitchFamily="34" charset="0"/>
              </a:rPr>
              <a:t>калибра</a:t>
            </a:r>
            <a:r>
              <a:rPr lang="ru-RU" sz="1200" b="0" i="0" dirty="0">
                <a:solidFill>
                  <a:schemeClr val="bg1"/>
                </a:solidFill>
                <a:effectLst/>
                <a:latin typeface="Segoe UI" panose="020B0502040204020203" pitchFamily="34" charset="0"/>
                <a:cs typeface="Segoe UI" panose="020B0502040204020203" pitchFamily="34" charset="0"/>
              </a:rPr>
              <a:t> под названием </a:t>
            </a:r>
            <a:r>
              <a:rPr lang="ru-RU" sz="1200" b="0" i="0" u="none" strike="noStrike" dirty="0">
                <a:solidFill>
                  <a:schemeClr val="bg1"/>
                </a:solidFill>
                <a:effectLst/>
                <a:latin typeface="Segoe UI" panose="020B0502040204020203" pitchFamily="34" charset="0"/>
                <a:cs typeface="Segoe UI" panose="020B0502040204020203" pitchFamily="34" charset="0"/>
                <a:hlinkClick r:id="rId4" tooltip="СУ-152">
                  <a:extLst>
                    <a:ext uri="{A12FA001-AC4F-418D-AE19-62706E023703}">
                      <ahyp:hlinkClr xmlns:ahyp="http://schemas.microsoft.com/office/drawing/2018/hyperlinkcolor" val="tx"/>
                    </a:ext>
                  </a:extLst>
                </a:hlinkClick>
              </a:rPr>
              <a:t>СУ-152</a:t>
            </a:r>
            <a:r>
              <a:rPr lang="ru-RU" sz="1200" b="0" i="0" dirty="0">
                <a:solidFill>
                  <a:schemeClr val="bg1"/>
                </a:solidFill>
                <a:effectLst/>
                <a:latin typeface="Segoe UI" panose="020B0502040204020203" pitchFamily="34" charset="0"/>
                <a:cs typeface="Segoe UI" panose="020B0502040204020203" pitchFamily="34" charset="0"/>
              </a:rPr>
              <a:t> выпускалась на другой танковой базе. Индекс </a:t>
            </a:r>
            <a:r>
              <a:rPr lang="ru-RU" sz="1200" b="1" i="0" dirty="0">
                <a:solidFill>
                  <a:schemeClr val="bg1"/>
                </a:solidFill>
                <a:effectLst/>
                <a:latin typeface="Segoe UI" panose="020B0502040204020203" pitchFamily="34" charset="0"/>
                <a:cs typeface="Segoe UI" panose="020B0502040204020203" pitchFamily="34" charset="0"/>
              </a:rPr>
              <a:t>152</a:t>
            </a:r>
            <a:r>
              <a:rPr lang="ru-RU" sz="1200" b="0" i="0" dirty="0">
                <a:solidFill>
                  <a:schemeClr val="bg1"/>
                </a:solidFill>
                <a:effectLst/>
                <a:latin typeface="Segoe UI" panose="020B0502040204020203" pitchFamily="34" charset="0"/>
                <a:cs typeface="Segoe UI" panose="020B0502040204020203" pitchFamily="34" charset="0"/>
              </a:rPr>
              <a:t> означает калибр основного вооружения машины. </a:t>
            </a:r>
            <a:r>
              <a:rPr lang="ru-RU" sz="1200" i="0" dirty="0">
                <a:solidFill>
                  <a:schemeClr val="bg1"/>
                </a:solidFill>
                <a:effectLst/>
                <a:latin typeface="Segoe UI" panose="020B0502040204020203" pitchFamily="34" charset="0"/>
                <a:cs typeface="Segoe UI" panose="020B0502040204020203" pitchFamily="34" charset="0"/>
              </a:rPr>
              <a:t>Главным конструктором ИСУ-152 был Г. Н. Москвин.</a:t>
            </a:r>
            <a:endParaRPr lang="ru-RU" sz="1200" dirty="0">
              <a:solidFill>
                <a:schemeClr val="bg1"/>
              </a:solidFill>
              <a:latin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B3637EF5-B574-B49A-3BE2-D8C2AB86EECD}"/>
              </a:ext>
            </a:extLst>
          </p:cNvPr>
          <p:cNvSpPr txBox="1"/>
          <p:nvPr/>
        </p:nvSpPr>
        <p:spPr>
          <a:xfrm>
            <a:off x="8186959" y="5411783"/>
            <a:ext cx="6519862" cy="1015663"/>
          </a:xfrm>
          <a:prstGeom prst="rect">
            <a:avLst/>
          </a:prstGeom>
          <a:noFill/>
        </p:spPr>
        <p:txBody>
          <a:bodyPr wrap="square">
            <a:spAutoFit/>
          </a:bodyPr>
          <a:lstStyle/>
          <a:p>
            <a:r>
              <a:rPr lang="ru-RU" sz="6000"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ИСУ - 152</a:t>
            </a:r>
          </a:p>
        </p:txBody>
      </p:sp>
      <p:pic>
        <p:nvPicPr>
          <p:cNvPr id="9" name="Рисунок 8">
            <a:extLst>
              <a:ext uri="{FF2B5EF4-FFF2-40B4-BE49-F238E27FC236}">
                <a16:creationId xmlns:a16="http://schemas.microsoft.com/office/drawing/2014/main" id="{005814B6-0CB7-FD33-6330-0EF7A9D8FAF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88022" y="815483"/>
            <a:ext cx="7153835" cy="4750594"/>
          </a:xfrm>
          <a:prstGeom prst="rect">
            <a:avLst/>
          </a:prstGeom>
        </p:spPr>
      </p:pic>
      <p:pic>
        <p:nvPicPr>
          <p:cNvPr id="3" name="Рисунок 2">
            <a:extLst>
              <a:ext uri="{FF2B5EF4-FFF2-40B4-BE49-F238E27FC236}">
                <a16:creationId xmlns:a16="http://schemas.microsoft.com/office/drawing/2014/main" id="{B8F6AC7B-E404-FE6F-52AD-FC37C41A713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327966" y="640216"/>
            <a:ext cx="7165487" cy="4131351"/>
          </a:xfrm>
          <a:prstGeom prst="rect">
            <a:avLst/>
          </a:prstGeom>
        </p:spPr>
      </p:pic>
    </p:spTree>
    <p:extLst>
      <p:ext uri="{BB962C8B-B14F-4D97-AF65-F5344CB8AC3E}">
        <p14:creationId xmlns:p14="http://schemas.microsoft.com/office/powerpoint/2010/main" val="9820606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28CAC-8651-53DD-7FE2-DE98EC17448E}"/>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9E769ED-4701-4AED-633E-85EE51AF0DDF}"/>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5CD9EBC4-72C6-36CD-67D2-8FF64112EA3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95795" y="876110"/>
            <a:ext cx="6396507" cy="4257675"/>
          </a:xfrm>
          <a:prstGeom prst="rect">
            <a:avLst/>
          </a:prstGeom>
        </p:spPr>
      </p:pic>
      <p:sp>
        <p:nvSpPr>
          <p:cNvPr id="5" name="TextBox 4">
            <a:extLst>
              <a:ext uri="{FF2B5EF4-FFF2-40B4-BE49-F238E27FC236}">
                <a16:creationId xmlns:a16="http://schemas.microsoft.com/office/drawing/2014/main" id="{C9A52B8D-31B8-9108-D934-686291EC2478}"/>
              </a:ext>
            </a:extLst>
          </p:cNvPr>
          <p:cNvSpPr txBox="1"/>
          <p:nvPr/>
        </p:nvSpPr>
        <p:spPr>
          <a:xfrm>
            <a:off x="69162" y="222494"/>
            <a:ext cx="4972050" cy="5016758"/>
          </a:xfrm>
          <a:prstGeom prst="rect">
            <a:avLst/>
          </a:prstGeom>
          <a:noFill/>
        </p:spPr>
        <p:txBody>
          <a:bodyPr wrap="square" rtlCol="0">
            <a:spAutoFit/>
          </a:bodyPr>
          <a:lstStyle/>
          <a:p>
            <a:pPr algn="l"/>
            <a:r>
              <a:rPr lang="ru-RU" sz="1600" b="0" i="0" dirty="0">
                <a:solidFill>
                  <a:schemeClr val="bg1"/>
                </a:solidFill>
                <a:effectLst/>
                <a:latin typeface="Segoe UI" panose="020B0502040204020203" pitchFamily="34" charset="0"/>
                <a:cs typeface="Segoe UI" panose="020B0502040204020203" pitchFamily="34" charset="0"/>
              </a:rPr>
              <a:t>  Во время войны на фронт забирали мирную технику, переделывая ее под нужды армии. Грузовики ГАЗ-АА и его модификация ГАЗ-ММ, или «полуторки», как их называли (они могли перевозить до полутора тонн грузов) стали символом военного времени. Их делали огромными тиражами – до войны было выпущено около миллиона экземпляров для народного хозяйства. Во время войны выпуск грузовиков не прекращался, но старались экономить металл, поэтому вместо дверей вешали шторки из ткани, кабину делали из дерева, фару ставили только одну, а то и вовсе обходились без нее. Колесная техника требовалась постоянно: даже по ленд-лизу именно автомашин было поставлено больше, чем какой-либо другой техники (более 400 тысяч машин против 11 тысяч самолетов и 12 тысяч танков). «Полуторки» перевозили бойцов, боеприпасы, использовались для установки вооружения. </a:t>
            </a:r>
            <a:endParaRPr lang="ru-RU" sz="1600" dirty="0">
              <a:solidFill>
                <a:schemeClr val="bg1"/>
              </a:solidFill>
              <a:latin typeface="Segoe UI" panose="020B050204020402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CE844C81-511E-816D-C890-53A37B954E3D}"/>
              </a:ext>
            </a:extLst>
          </p:cNvPr>
          <p:cNvSpPr txBox="1"/>
          <p:nvPr/>
        </p:nvSpPr>
        <p:spPr>
          <a:xfrm>
            <a:off x="4128304" y="4949621"/>
            <a:ext cx="5424265" cy="1754326"/>
          </a:xfrm>
          <a:prstGeom prst="rect">
            <a:avLst/>
          </a:prstGeom>
          <a:noFill/>
        </p:spPr>
        <p:txBody>
          <a:bodyPr wrap="square" rtlCol="0">
            <a:spAutoFit/>
          </a:bodyPr>
          <a:lstStyle/>
          <a:p>
            <a:r>
              <a:rPr lang="ru-RU" sz="1200" b="1" i="0" dirty="0">
                <a:solidFill>
                  <a:schemeClr val="bg1"/>
                </a:solidFill>
                <a:effectLst/>
                <a:latin typeface="Segoe UI" panose="020B0502040204020203" pitchFamily="34" charset="0"/>
                <a:cs typeface="Segoe UI" panose="020B0502040204020203" pitchFamily="34" charset="0"/>
              </a:rPr>
              <a:t>ГАЗ-ММ</a:t>
            </a:r>
            <a:r>
              <a:rPr lang="ru-RU" sz="1200" b="0" i="0" dirty="0">
                <a:solidFill>
                  <a:schemeClr val="bg1"/>
                </a:solidFill>
                <a:effectLst/>
                <a:latin typeface="Segoe UI" panose="020B0502040204020203" pitchFamily="34" charset="0"/>
                <a:cs typeface="Segoe UI" panose="020B0502040204020203" pitchFamily="34" charset="0"/>
              </a:rPr>
              <a:t> (</a:t>
            </a:r>
            <a:r>
              <a:rPr lang="ru-RU" sz="1200" b="1" i="0" dirty="0">
                <a:solidFill>
                  <a:schemeClr val="bg1"/>
                </a:solidFill>
                <a:effectLst/>
                <a:latin typeface="Segoe UI" panose="020B0502040204020203" pitchFamily="34" charset="0"/>
                <a:cs typeface="Segoe UI" panose="020B0502040204020203" pitchFamily="34" charset="0"/>
              </a:rPr>
              <a:t>полуторка</a:t>
            </a:r>
            <a:r>
              <a:rPr lang="ru-RU" sz="1200" b="0" i="0" dirty="0">
                <a:solidFill>
                  <a:schemeClr val="bg1"/>
                </a:solidFill>
                <a:effectLst/>
                <a:latin typeface="Segoe UI" panose="020B0502040204020203" pitchFamily="34" charset="0"/>
                <a:cs typeface="Segoe UI" panose="020B0502040204020203" pitchFamily="34" charset="0"/>
              </a:rPr>
              <a:t>) — советский среднетоннажный </a:t>
            </a:r>
            <a:r>
              <a:rPr lang="ru-RU" sz="1200" b="0" i="0" u="none" strike="noStrike" dirty="0">
                <a:solidFill>
                  <a:schemeClr val="bg1"/>
                </a:solidFill>
                <a:effectLst/>
                <a:latin typeface="Segoe UI" panose="020B0502040204020203" pitchFamily="34" charset="0"/>
                <a:cs typeface="Segoe UI" panose="020B0502040204020203" pitchFamily="34" charset="0"/>
                <a:hlinkClick r:id="rId3" tooltip="Грузовой автомобиль">
                  <a:extLst>
                    <a:ext uri="{A12FA001-AC4F-418D-AE19-62706E023703}">
                      <ahyp:hlinkClr xmlns:ahyp="http://schemas.microsoft.com/office/drawing/2018/hyperlinkcolor" val="tx"/>
                    </a:ext>
                  </a:extLst>
                </a:hlinkClick>
              </a:rPr>
              <a:t>грузовой автомобиль</a:t>
            </a:r>
            <a:r>
              <a:rPr lang="ru-RU" sz="1200" b="0" i="0" dirty="0">
                <a:solidFill>
                  <a:schemeClr val="bg1"/>
                </a:solidFill>
                <a:effectLst/>
                <a:latin typeface="Segoe UI" panose="020B0502040204020203" pitchFamily="34" charset="0"/>
                <a:cs typeface="Segoe UI" panose="020B0502040204020203" pitchFamily="34" charset="0"/>
              </a:rPr>
              <a:t> </a:t>
            </a:r>
            <a:r>
              <a:rPr lang="ru-RU" sz="1200" b="0" i="0" u="none" strike="noStrike" dirty="0">
                <a:solidFill>
                  <a:schemeClr val="bg1"/>
                </a:solidFill>
                <a:effectLst/>
                <a:latin typeface="Segoe UI" panose="020B0502040204020203" pitchFamily="34" charset="0"/>
                <a:cs typeface="Segoe UI" panose="020B0502040204020203" pitchFamily="34" charset="0"/>
                <a:hlinkClick r:id="rId4" tooltip="Горьковский автомобильный завод">
                  <a:extLst>
                    <a:ext uri="{A12FA001-AC4F-418D-AE19-62706E023703}">
                      <ahyp:hlinkClr xmlns:ahyp="http://schemas.microsoft.com/office/drawing/2018/hyperlinkcolor" val="tx"/>
                    </a:ext>
                  </a:extLst>
                </a:hlinkClick>
              </a:rPr>
              <a:t>Горьковского автомобильного завода</a:t>
            </a:r>
            <a:r>
              <a:rPr lang="ru-RU" sz="1200" b="0" i="0" dirty="0">
                <a:solidFill>
                  <a:schemeClr val="bg1"/>
                </a:solidFill>
                <a:effectLst/>
                <a:latin typeface="Segoe UI" panose="020B0502040204020203" pitchFamily="34" charset="0"/>
                <a:cs typeface="Segoe UI" panose="020B0502040204020203" pitchFamily="34" charset="0"/>
              </a:rPr>
              <a:t> грузоподъёмностью 1,5 т (1500 кг), представлявший собой модернизированный вариант полуторки </a:t>
            </a:r>
            <a:r>
              <a:rPr lang="ru-RU" sz="1200" b="0" i="0" u="none" strike="noStrike" dirty="0">
                <a:solidFill>
                  <a:schemeClr val="bg1"/>
                </a:solidFill>
                <a:effectLst/>
                <a:latin typeface="Segoe UI" panose="020B0502040204020203" pitchFamily="34" charset="0"/>
                <a:cs typeface="Segoe UI" panose="020B0502040204020203" pitchFamily="34" charset="0"/>
                <a:hlinkClick r:id="rId5" tooltip="ГАЗ-АА">
                  <a:extLst>
                    <a:ext uri="{A12FA001-AC4F-418D-AE19-62706E023703}">
                      <ahyp:hlinkClr xmlns:ahyp="http://schemas.microsoft.com/office/drawing/2018/hyperlinkcolor" val="tx"/>
                    </a:ext>
                  </a:extLst>
                </a:hlinkClick>
              </a:rPr>
              <a:t>ГАЗ-АА</a:t>
            </a:r>
            <a:r>
              <a:rPr lang="ru-RU" sz="1200" b="0" i="0" dirty="0">
                <a:solidFill>
                  <a:schemeClr val="bg1"/>
                </a:solidFill>
                <a:effectLst/>
                <a:latin typeface="Segoe UI" panose="020B0502040204020203" pitchFamily="34" charset="0"/>
                <a:cs typeface="Segoe UI" panose="020B0502040204020203" pitchFamily="34" charset="0"/>
              </a:rPr>
              <a:t>, укомплектованный более мощным двигателем ГАЗ-М (50 л. с.), усиленной подвеской, новым рулевым управлением и карданным валом. Изначально ГАЗ-ММ внешних различий с моделью ГАЗ-АА не имел, но в годы </a:t>
            </a:r>
            <a:r>
              <a:rPr lang="ru-RU" sz="1200" b="0" i="0" u="none" strike="noStrike" dirty="0">
                <a:solidFill>
                  <a:schemeClr val="bg1"/>
                </a:solidFill>
                <a:effectLst/>
                <a:latin typeface="Segoe UI" panose="020B0502040204020203" pitchFamily="34" charset="0"/>
                <a:cs typeface="Segoe UI" panose="020B0502040204020203" pitchFamily="34" charset="0"/>
                <a:hlinkClick r:id="rId6" tooltip="Великая Отечественная война">
                  <a:extLst>
                    <a:ext uri="{A12FA001-AC4F-418D-AE19-62706E023703}">
                      <ahyp:hlinkClr xmlns:ahyp="http://schemas.microsoft.com/office/drawing/2018/hyperlinkcolor" val="tx"/>
                    </a:ext>
                  </a:extLst>
                </a:hlinkClick>
              </a:rPr>
              <a:t>Великой Отечественной войны</a:t>
            </a:r>
            <a:r>
              <a:rPr lang="ru-RU" sz="1200" b="0" i="0" dirty="0">
                <a:solidFill>
                  <a:schemeClr val="bg1"/>
                </a:solidFill>
                <a:effectLst/>
                <a:latin typeface="Segoe UI" panose="020B0502040204020203" pitchFamily="34" charset="0"/>
                <a:cs typeface="Segoe UI" panose="020B0502040204020203" pitchFamily="34" charset="0"/>
              </a:rPr>
              <a:t> начался выпуск упрощённой модификации ГАЗ-ММ-В, характерной угловатыми крыльями, отсутствием бампера и рядом других особенностей</a:t>
            </a:r>
            <a:r>
              <a:rPr lang="ru-RU" sz="1200" b="0" i="0" u="none" strike="noStrike" baseline="30000" dirty="0">
                <a:solidFill>
                  <a:schemeClr val="bg1"/>
                </a:solidFill>
                <a:effectLst/>
                <a:latin typeface="Segoe UI" panose="020B0502040204020203" pitchFamily="34" charset="0"/>
                <a:cs typeface="Segoe UI" panose="020B0502040204020203" pitchFamily="34" charset="0"/>
                <a:hlinkClick r:id="rId7">
                  <a:extLst>
                    <a:ext uri="{A12FA001-AC4F-418D-AE19-62706E023703}">
                      <ahyp:hlinkClr xmlns:ahyp="http://schemas.microsoft.com/office/drawing/2018/hyperlinkcolor" val="tx"/>
                    </a:ext>
                  </a:extLst>
                </a:hlinkClick>
              </a:rPr>
              <a:t>[1]</a:t>
            </a:r>
            <a:r>
              <a:rPr lang="ru-RU" sz="1200" b="0" i="0" dirty="0">
                <a:solidFill>
                  <a:schemeClr val="bg1"/>
                </a:solidFill>
                <a:effectLst/>
                <a:latin typeface="Segoe UI" panose="020B0502040204020203" pitchFamily="34" charset="0"/>
                <a:cs typeface="Segoe UI" panose="020B0502040204020203" pitchFamily="34" charset="0"/>
              </a:rPr>
              <a:t>.</a:t>
            </a:r>
            <a:endParaRPr lang="ru-RU" sz="1200" dirty="0">
              <a:solidFill>
                <a:schemeClr val="bg1"/>
              </a:solidFill>
              <a:latin typeface="Segoe UI" panose="020B0502040204020203" pitchFamily="34" charset="0"/>
              <a:cs typeface="Segoe UI" panose="020B0502040204020203" pitchFamily="34" charset="0"/>
            </a:endParaRPr>
          </a:p>
        </p:txBody>
      </p:sp>
      <p:sp>
        <p:nvSpPr>
          <p:cNvPr id="8" name="TextBox 7">
            <a:extLst>
              <a:ext uri="{FF2B5EF4-FFF2-40B4-BE49-F238E27FC236}">
                <a16:creationId xmlns:a16="http://schemas.microsoft.com/office/drawing/2014/main" id="{F769A6F7-9380-4CE6-2812-984675AC1EB8}"/>
              </a:ext>
            </a:extLst>
          </p:cNvPr>
          <p:cNvSpPr txBox="1"/>
          <p:nvPr/>
        </p:nvSpPr>
        <p:spPr>
          <a:xfrm>
            <a:off x="9552569" y="5503618"/>
            <a:ext cx="6519862" cy="646331"/>
          </a:xfrm>
          <a:prstGeom prst="rect">
            <a:avLst/>
          </a:prstGeom>
          <a:noFill/>
        </p:spPr>
        <p:txBody>
          <a:bodyPr wrap="square">
            <a:spAutoFit/>
          </a:bodyPr>
          <a:lstStyle/>
          <a:p>
            <a:r>
              <a:rPr lang="ru-RU" sz="3600" dirty="0">
                <a:solidFill>
                  <a:schemeClr val="bg1"/>
                </a:solidFill>
                <a:latin typeface="Segoe UI Black" panose="020B0A02040204020203" pitchFamily="34" charset="0"/>
                <a:ea typeface="Segoe UI Black" panose="020B0A02040204020203" pitchFamily="34" charset="0"/>
                <a:cs typeface="Segoe UI" panose="020B0502040204020203" pitchFamily="34" charset="0"/>
              </a:rPr>
              <a:t>ГАЗ - ММ </a:t>
            </a:r>
          </a:p>
        </p:txBody>
      </p:sp>
      <p:pic>
        <p:nvPicPr>
          <p:cNvPr id="6" name="Рисунок 5">
            <a:extLst>
              <a:ext uri="{FF2B5EF4-FFF2-40B4-BE49-F238E27FC236}">
                <a16:creationId xmlns:a16="http://schemas.microsoft.com/office/drawing/2014/main" id="{5AC105E3-C7FA-4F12-D30B-3AD16E96517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041212" y="306948"/>
            <a:ext cx="7165487" cy="4131351"/>
          </a:xfrm>
          <a:prstGeom prst="rect">
            <a:avLst/>
          </a:prstGeom>
        </p:spPr>
      </p:pic>
      <p:pic>
        <p:nvPicPr>
          <p:cNvPr id="10" name="Рисунок 9">
            <a:extLst>
              <a:ext uri="{FF2B5EF4-FFF2-40B4-BE49-F238E27FC236}">
                <a16:creationId xmlns:a16="http://schemas.microsoft.com/office/drawing/2014/main" id="{EEC72A66-2CAC-4DE0-92F3-F8585894224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876529" y="-200196"/>
            <a:ext cx="6184900" cy="4638675"/>
          </a:xfrm>
          <a:prstGeom prst="rect">
            <a:avLst/>
          </a:prstGeom>
        </p:spPr>
      </p:pic>
    </p:spTree>
    <p:extLst>
      <p:ext uri="{BB962C8B-B14F-4D97-AF65-F5344CB8AC3E}">
        <p14:creationId xmlns:p14="http://schemas.microsoft.com/office/powerpoint/2010/main" val="41344484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DAF9C-9044-297F-B4E8-94E014C6D37B}"/>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42A20FA-0422-34E8-647A-B0D3B17F71F6}"/>
              </a:ext>
            </a:extLst>
          </p:cNvPr>
          <p:cNvSpPr/>
          <p:nvPr/>
        </p:nvSpPr>
        <p:spPr>
          <a:xfrm>
            <a:off x="0" y="0"/>
            <a:ext cx="12192000" cy="6858000"/>
          </a:xfrm>
          <a:prstGeom prst="rect">
            <a:avLst/>
          </a:prstGeom>
          <a:solidFill>
            <a:srgbClr val="626F5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a:extLst>
              <a:ext uri="{FF2B5EF4-FFF2-40B4-BE49-F238E27FC236}">
                <a16:creationId xmlns:a16="http://schemas.microsoft.com/office/drawing/2014/main" id="{B3E199D2-B94E-A973-A61A-65961CA193C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6125" y="0"/>
            <a:ext cx="6184900" cy="4638675"/>
          </a:xfrm>
          <a:prstGeom prst="rect">
            <a:avLst/>
          </a:prstGeom>
        </p:spPr>
      </p:pic>
      <p:sp>
        <p:nvSpPr>
          <p:cNvPr id="5" name="TextBox 4">
            <a:extLst>
              <a:ext uri="{FF2B5EF4-FFF2-40B4-BE49-F238E27FC236}">
                <a16:creationId xmlns:a16="http://schemas.microsoft.com/office/drawing/2014/main" id="{88A1D56A-87CA-6DCB-8AC6-7F4E4D0C4AE9}"/>
              </a:ext>
            </a:extLst>
          </p:cNvPr>
          <p:cNvSpPr txBox="1"/>
          <p:nvPr/>
        </p:nvSpPr>
        <p:spPr>
          <a:xfrm>
            <a:off x="180975" y="247650"/>
            <a:ext cx="5464175" cy="3293209"/>
          </a:xfrm>
          <a:prstGeom prst="rect">
            <a:avLst/>
          </a:prstGeom>
          <a:noFill/>
        </p:spPr>
        <p:txBody>
          <a:bodyPr wrap="square" rtlCol="0">
            <a:spAutoFit/>
          </a:bodyPr>
          <a:lstStyle/>
          <a:p>
            <a:r>
              <a:rPr lang="ru-RU" sz="1600" b="0" i="0" dirty="0">
                <a:solidFill>
                  <a:schemeClr val="bg1"/>
                </a:solidFill>
                <a:effectLst/>
                <a:latin typeface="Segoe UI" panose="020B0502040204020203" pitchFamily="34" charset="0"/>
                <a:cs typeface="Segoe UI" panose="020B0502040204020203" pitchFamily="34" charset="0"/>
              </a:rPr>
              <a:t>  Катюша — советская система полевой реактивной артиллерии, разработанная в 1938 году. Она стала известна во время Второй мировой войны благодаря своей высокой огневой мощи и способности быстро наносить удары по противнику. Катюша использовала реактивные снаряды, что обеспечивало большую дальность стрельбы и мощность. Система состояла из нескольких установок, смонтированных на грузовиках, что обеспечивало мобильность и быструю переброску на фронте. Катюша стала символом советской артиллерии и сыграла важную роль в победе над фашистской Германией. Главным конструктором системы "Катюша" был Михаил Иосифович Кошкин. </a:t>
            </a:r>
            <a:endParaRPr lang="ru-RU" sz="1600" dirty="0">
              <a:solidFill>
                <a:schemeClr val="bg1"/>
              </a:solidFill>
              <a:latin typeface="Segoe UI" panose="020B0502040204020203" pitchFamily="34" charset="0"/>
              <a:cs typeface="Segoe UI" panose="020B0502040204020203" pitchFamily="34" charset="0"/>
            </a:endParaRPr>
          </a:p>
        </p:txBody>
      </p:sp>
      <p:pic>
        <p:nvPicPr>
          <p:cNvPr id="10" name="Рисунок 9">
            <a:extLst>
              <a:ext uri="{FF2B5EF4-FFF2-40B4-BE49-F238E27FC236}">
                <a16:creationId xmlns:a16="http://schemas.microsoft.com/office/drawing/2014/main" id="{E4FA889C-FF50-100B-2AE0-4293AC8FBB7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2925" y="3959959"/>
            <a:ext cx="10911862" cy="2133604"/>
          </a:xfrm>
          <a:prstGeom prst="rect">
            <a:avLst/>
          </a:prstGeom>
        </p:spPr>
      </p:pic>
      <p:pic>
        <p:nvPicPr>
          <p:cNvPr id="8" name="Рисунок 7">
            <a:extLst>
              <a:ext uri="{FF2B5EF4-FFF2-40B4-BE49-F238E27FC236}">
                <a16:creationId xmlns:a16="http://schemas.microsoft.com/office/drawing/2014/main" id="{E3D7323A-A432-280E-81A5-5AD9C8BCF8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19150" y="4638675"/>
            <a:ext cx="12192000" cy="3276600"/>
          </a:xfrm>
          <a:prstGeom prst="rect">
            <a:avLst/>
          </a:prstGeom>
        </p:spPr>
      </p:pic>
      <p:pic>
        <p:nvPicPr>
          <p:cNvPr id="3" name="Рисунок 2">
            <a:extLst>
              <a:ext uri="{FF2B5EF4-FFF2-40B4-BE49-F238E27FC236}">
                <a16:creationId xmlns:a16="http://schemas.microsoft.com/office/drawing/2014/main" id="{9E9973C3-013B-33AF-E1DE-5C53123891B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22625" y="999920"/>
            <a:ext cx="7165487" cy="4131351"/>
          </a:xfrm>
          <a:prstGeom prst="rect">
            <a:avLst/>
          </a:prstGeom>
        </p:spPr>
      </p:pic>
    </p:spTree>
    <p:extLst>
      <p:ext uri="{BB962C8B-B14F-4D97-AF65-F5344CB8AC3E}">
        <p14:creationId xmlns:p14="http://schemas.microsoft.com/office/powerpoint/2010/main" val="31397490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52639158-4E81-355D-8A55-66DFC56BC67B}"/>
              </a:ext>
            </a:extLst>
          </p:cNvPr>
          <p:cNvPicPr>
            <a:picLocks noChangeAspect="1"/>
          </p:cNvPicPr>
          <p:nvPr/>
        </p:nvPicPr>
        <p:blipFill>
          <a:blip r:embed="rId2" cstate="screen">
            <a:extLst>
              <a:ext uri="{28A0092B-C50C-407E-A947-70E740481C1C}">
                <a14:useLocalDpi xmlns:a14="http://schemas.microsoft.com/office/drawing/2010/main"/>
              </a:ext>
            </a:extLst>
          </a:blip>
          <a:srcRect l="-1" r="-1"/>
          <a:stretch/>
        </p:blipFill>
        <p:spPr>
          <a:xfrm>
            <a:off x="-1" y="-1"/>
            <a:ext cx="12192000" cy="6858000"/>
          </a:xfrm>
          <a:prstGeom prst="rect">
            <a:avLst/>
          </a:prstGeom>
        </p:spPr>
      </p:pic>
      <p:sp>
        <p:nvSpPr>
          <p:cNvPr id="2" name="Прямоугольник 1">
            <a:extLst>
              <a:ext uri="{FF2B5EF4-FFF2-40B4-BE49-F238E27FC236}">
                <a16:creationId xmlns:a16="http://schemas.microsoft.com/office/drawing/2014/main" id="{01896DC7-14B4-D95D-E86A-DFB3EC4B04A4}"/>
              </a:ext>
            </a:extLst>
          </p:cNvPr>
          <p:cNvSpPr/>
          <p:nvPr/>
        </p:nvSpPr>
        <p:spPr>
          <a:xfrm>
            <a:off x="0" y="-1"/>
            <a:ext cx="12192000" cy="6858001"/>
          </a:xfrm>
          <a:prstGeom prst="rect">
            <a:avLst/>
          </a:prstGeom>
          <a:solidFill>
            <a:schemeClr val="dk1">
              <a:alpha val="49000"/>
            </a:schemeClr>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ru-RU"/>
          </a:p>
        </p:txBody>
      </p:sp>
      <p:sp>
        <p:nvSpPr>
          <p:cNvPr id="3" name="Rectangle 1">
            <a:hlinkClick r:id="rId3" action="ppaction://hlinksldjump"/>
            <a:extLst>
              <a:ext uri="{FF2B5EF4-FFF2-40B4-BE49-F238E27FC236}">
                <a16:creationId xmlns:a16="http://schemas.microsoft.com/office/drawing/2014/main" id="{296C034A-61E3-1361-7109-B270106A0F55}"/>
              </a:ext>
            </a:extLst>
          </p:cNvPr>
          <p:cNvSpPr/>
          <p:nvPr/>
        </p:nvSpPr>
        <p:spPr>
          <a:xfrm>
            <a:off x="4360446" y="4080933"/>
            <a:ext cx="3471107" cy="960808"/>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3600" dirty="0">
                <a:solidFill>
                  <a:srgbClr val="FF0000"/>
                </a:solidFill>
                <a:latin typeface="Oldtimer" panose="02000600000000000000" pitchFamily="2" charset="0"/>
                <a:ea typeface="Oldtimer" panose="02000600000000000000" pitchFamily="2" charset="0"/>
                <a:cs typeface="Poppins SemiBold" panose="00000700000000000000" pitchFamily="2" charset="0"/>
              </a:rPr>
              <a:t>Начать</a:t>
            </a:r>
            <a:endParaRPr lang="en-IN" sz="3600" dirty="0">
              <a:solidFill>
                <a:srgbClr val="FF0000"/>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77739430-2B9F-FE05-B0BF-381409FE5C42}"/>
              </a:ext>
            </a:extLst>
          </p:cNvPr>
          <p:cNvSpPr txBox="1"/>
          <p:nvPr/>
        </p:nvSpPr>
        <p:spPr>
          <a:xfrm>
            <a:off x="3031226" y="895830"/>
            <a:ext cx="10761133" cy="1446550"/>
          </a:xfrm>
          <a:prstGeom prst="rect">
            <a:avLst/>
          </a:prstGeom>
          <a:noFill/>
        </p:spPr>
        <p:txBody>
          <a:bodyPr wrap="square" rtlCol="0">
            <a:spAutoFit/>
          </a:bodyPr>
          <a:lstStyle/>
          <a:p>
            <a:r>
              <a:rPr lang="ru-RU" sz="4400" dirty="0">
                <a:solidFill>
                  <a:srgbClr val="FFC000"/>
                </a:solidFill>
                <a:latin typeface="Oldtimer" panose="02000600000000000000" pitchFamily="2" charset="0"/>
                <a:ea typeface="Oldtimer" panose="02000600000000000000" pitchFamily="2" charset="0"/>
              </a:rPr>
              <a:t>Викторина на тему: </a:t>
            </a:r>
          </a:p>
          <a:p>
            <a:r>
              <a:rPr lang="ru-RU" sz="4400" dirty="0">
                <a:solidFill>
                  <a:srgbClr val="FFC000"/>
                </a:solidFill>
                <a:latin typeface="Oldtimer" panose="02000600000000000000" pitchFamily="2" charset="0"/>
                <a:ea typeface="Oldtimer" panose="02000600000000000000" pitchFamily="2" charset="0"/>
              </a:rPr>
              <a:t>«Военная техника»</a:t>
            </a:r>
          </a:p>
        </p:txBody>
      </p:sp>
      <p:pic>
        <p:nvPicPr>
          <p:cNvPr id="5" name="Рисунок 4">
            <a:extLst>
              <a:ext uri="{FF2B5EF4-FFF2-40B4-BE49-F238E27FC236}">
                <a16:creationId xmlns:a16="http://schemas.microsoft.com/office/drawing/2014/main" id="{90A53029-AC91-EB6C-DF54-6E2CCCF9C5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1"/>
            <a:ext cx="6858000" cy="6858000"/>
          </a:xfrm>
          <a:prstGeom prst="rect">
            <a:avLst/>
          </a:prstGeom>
        </p:spPr>
      </p:pic>
    </p:spTree>
    <p:extLst>
      <p:ext uri="{BB962C8B-B14F-4D97-AF65-F5344CB8AC3E}">
        <p14:creationId xmlns:p14="http://schemas.microsoft.com/office/powerpoint/2010/main" val="3028105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6C5A0-4CE8-22D6-77C5-5392BA8EA280}"/>
            </a:ext>
          </a:extLst>
        </p:cNvPr>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E0AE195-BF62-FAC9-0A3C-981AB5A177A3}"/>
              </a:ext>
            </a:extLst>
          </p:cNvPr>
          <p:cNvSpPr/>
          <p:nvPr/>
        </p:nvSpPr>
        <p:spPr>
          <a:xfrm>
            <a:off x="0" y="0"/>
            <a:ext cx="12192000" cy="6858000"/>
          </a:xfrm>
          <a:prstGeom prst="rect">
            <a:avLst/>
          </a:prstGeom>
          <a:solidFill>
            <a:srgbClr val="C0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Rectangle 2">
            <a:hlinkClick r:id="" action="ppaction://hlinkshowjump?jump=lastslideviewed"/>
            <a:extLst>
              <a:ext uri="{FF2B5EF4-FFF2-40B4-BE49-F238E27FC236}">
                <a16:creationId xmlns:a16="http://schemas.microsoft.com/office/drawing/2014/main" id="{0180BFC9-3295-9691-33B5-BA9D4BC10F27}"/>
              </a:ext>
            </a:extLst>
          </p:cNvPr>
          <p:cNvSpPr/>
          <p:nvPr/>
        </p:nvSpPr>
        <p:spPr>
          <a:xfrm>
            <a:off x="4297018" y="3429000"/>
            <a:ext cx="3597963" cy="995922"/>
          </a:xfrm>
          <a:prstGeom prst="rect">
            <a:avLst/>
          </a:prstGeom>
          <a:solidFill>
            <a:schemeClr val="bg1"/>
          </a:solidFill>
          <a:ln>
            <a:solidFill>
              <a:schemeClr val="bg1">
                <a:lumMod val="85000"/>
              </a:schemeClr>
            </a:solidFill>
          </a:ln>
          <a:effectLst>
            <a:outerShdw blurRad="381000" dist="127000" dir="7080000" sx="94000" sy="94000" algn="t" rotWithShape="0">
              <a:prstClr val="black">
                <a:alpha val="16000"/>
              </a:prstClr>
            </a:outerShdw>
          </a:effectLst>
          <a:scene3d>
            <a:camera prst="perspectiveFron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144000" bIns="90000" rtlCol="0" anchor="ctr"/>
          <a:lstStyle/>
          <a:p>
            <a:pPr algn="ctr" defTabSz="685800"/>
            <a:r>
              <a:rPr lang="ru-RU" sz="2000" dirty="0">
                <a:solidFill>
                  <a:schemeClr val="tx1"/>
                </a:solidFill>
                <a:latin typeface="Oldtimer" panose="02000600000000000000" pitchFamily="2" charset="0"/>
                <a:ea typeface="Oldtimer" panose="02000600000000000000" pitchFamily="2" charset="0"/>
                <a:cs typeface="Poppins SemiBold" panose="00000700000000000000" pitchFamily="2" charset="0"/>
              </a:rPr>
              <a:t>Попробовать еще раз</a:t>
            </a:r>
            <a:endParaRPr lang="en-IN" sz="2000" dirty="0">
              <a:solidFill>
                <a:schemeClr val="tx1"/>
              </a:solidFill>
              <a:latin typeface="Oldtimer" panose="02000600000000000000" pitchFamily="2" charset="0"/>
              <a:ea typeface="Oldtimer" panose="02000600000000000000" pitchFamily="2" charset="0"/>
              <a:cs typeface="Poppins SemiBold" panose="00000700000000000000" pitchFamily="2" charset="0"/>
            </a:endParaRPr>
          </a:p>
        </p:txBody>
      </p:sp>
      <p:sp>
        <p:nvSpPr>
          <p:cNvPr id="4" name="TextBox 3">
            <a:extLst>
              <a:ext uri="{FF2B5EF4-FFF2-40B4-BE49-F238E27FC236}">
                <a16:creationId xmlns:a16="http://schemas.microsoft.com/office/drawing/2014/main" id="{B6E37D7D-89B7-5188-0251-33A546023B82}"/>
              </a:ext>
            </a:extLst>
          </p:cNvPr>
          <p:cNvSpPr txBox="1"/>
          <p:nvPr/>
        </p:nvSpPr>
        <p:spPr>
          <a:xfrm>
            <a:off x="1518249" y="1345721"/>
            <a:ext cx="9721969" cy="1015663"/>
          </a:xfrm>
          <a:prstGeom prst="rect">
            <a:avLst/>
          </a:prstGeom>
          <a:noFill/>
        </p:spPr>
        <p:txBody>
          <a:bodyPr wrap="square" rtlCol="0">
            <a:spAutoFit/>
          </a:bodyPr>
          <a:lstStyle/>
          <a:p>
            <a:r>
              <a:rPr lang="ru-RU" sz="6000" dirty="0">
                <a:solidFill>
                  <a:schemeClr val="bg1"/>
                </a:solidFill>
                <a:latin typeface="Oldtimer" panose="02000600000000000000" pitchFamily="2" charset="0"/>
                <a:ea typeface="Oldtimer" panose="02000600000000000000" pitchFamily="2" charset="0"/>
              </a:rPr>
              <a:t>Неправильный ответ!</a:t>
            </a:r>
          </a:p>
        </p:txBody>
      </p:sp>
    </p:spTree>
    <p:extLst>
      <p:ext uri="{BB962C8B-B14F-4D97-AF65-F5344CB8AC3E}">
        <p14:creationId xmlns:p14="http://schemas.microsoft.com/office/powerpoint/2010/main" val="147562683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TotalTime>
  <Words>1175</Words>
  <Application>Microsoft Office PowerPoint</Application>
  <PresentationFormat>Широкоэкранный</PresentationFormat>
  <Paragraphs>70</Paragraphs>
  <Slides>20</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20</vt:i4>
      </vt:variant>
    </vt:vector>
  </HeadingPairs>
  <TitlesOfParts>
    <vt:vector size="28" baseType="lpstr">
      <vt:lpstr>Poppins SemiBold</vt:lpstr>
      <vt:lpstr>Calibri Light</vt:lpstr>
      <vt:lpstr>Arial</vt:lpstr>
      <vt:lpstr>Segoe UI Black</vt:lpstr>
      <vt:lpstr>Oldtimer</vt:lpstr>
      <vt:lpstr>Calibri</vt:lpstr>
      <vt:lpstr>Segoe UI</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us er</dc:creator>
  <cp:lastModifiedBy>us er</cp:lastModifiedBy>
  <cp:revision>33</cp:revision>
  <dcterms:created xsi:type="dcterms:W3CDTF">2025-02-04T10:32:22Z</dcterms:created>
  <dcterms:modified xsi:type="dcterms:W3CDTF">2025-03-30T10:30:26Z</dcterms:modified>
</cp:coreProperties>
</file>