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7" r:id="rId3"/>
    <p:sldId id="257" r:id="rId4"/>
    <p:sldId id="280" r:id="rId5"/>
    <p:sldId id="281" r:id="rId6"/>
    <p:sldId id="283" r:id="rId7"/>
    <p:sldId id="278" r:id="rId8"/>
    <p:sldId id="284" r:id="rId9"/>
    <p:sldId id="258" r:id="rId10"/>
    <p:sldId id="285" r:id="rId11"/>
    <p:sldId id="266" r:id="rId12"/>
    <p:sldId id="286" r:id="rId13"/>
    <p:sldId id="288" r:id="rId14"/>
    <p:sldId id="289" r:id="rId15"/>
    <p:sldId id="290" r:id="rId16"/>
    <p:sldId id="291" r:id="rId17"/>
    <p:sldId id="269" r:id="rId18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онух Софья Евгеньевна" initials="КСЕ" lastIdx="1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478"/>
    <a:srgbClr val="286DBD"/>
    <a:srgbClr val="FC9928"/>
    <a:srgbClr val="F57F2B"/>
    <a:srgbClr val="B7B7B7"/>
    <a:srgbClr val="7CAFDD"/>
    <a:srgbClr val="636363"/>
    <a:srgbClr val="4472C4"/>
    <a:srgbClr val="A5A5A5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3" autoAdjust="0"/>
    <p:restoredTop sz="94712" autoAdjust="0"/>
  </p:normalViewPr>
  <p:slideViewPr>
    <p:cSldViewPr snapToGrid="0">
      <p:cViewPr>
        <p:scale>
          <a:sx n="74" d="100"/>
          <a:sy n="74" d="100"/>
        </p:scale>
        <p:origin x="-57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574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248340002007773"/>
          <c:y val="0.23995109638744277"/>
          <c:w val="0.59027761639391507"/>
          <c:h val="0.885416666666666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6F-49A6-9F5E-E5A05244A02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6F-49A6-9F5E-E5A05244A02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46F-49A6-9F5E-E5A05244A02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46F-49A6-9F5E-E5A05244A02A}"/>
              </c:ext>
            </c:extLst>
          </c:dPt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83.2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865-4991-BB2C-6C984326B1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463882049811271E-2"/>
          <c:y val="0.16034637001222402"/>
          <c:w val="0.59027761639391507"/>
          <c:h val="0.885416666666666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EF-4C59-B928-84016799D8C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EF-4C59-B928-84016799D8C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EF-4C59-B928-84016799D8C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0EF-4C59-B928-84016799D8C2}"/>
              </c:ext>
            </c:extLst>
          </c:dPt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865-4991-BB2C-6C984326B1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248340002007773"/>
          <c:y val="0.23995109638744277"/>
          <c:w val="0.59027761639391507"/>
          <c:h val="0.885416666666666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6F-49A6-9F5E-E5A05244A02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6F-49A6-9F5E-E5A05244A02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46F-49A6-9F5E-E5A05244A02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46F-49A6-9F5E-E5A05244A02A}"/>
              </c:ext>
            </c:extLst>
          </c:dPt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83.2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865-4991-BB2C-6C984326B1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463882049811271E-2"/>
          <c:y val="0.16034637001222402"/>
          <c:w val="0.59027761639391507"/>
          <c:h val="0.885416666666666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EF-4C59-B928-84016799D8C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EF-4C59-B928-84016799D8C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EF-4C59-B928-84016799D8C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0EF-4C59-B928-84016799D8C2}"/>
              </c:ext>
            </c:extLst>
          </c:dPt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865-4991-BB2C-6C984326B1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E-4F9F-9B18-3780D70C9469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E-4F9F-9B18-3780D70C9469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D9E-4F9F-9B18-3780D70C9469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D9E-4F9F-9B18-3780D70C9469}"/>
              </c:ext>
            </c:extLst>
          </c:dPt>
          <c:dPt>
            <c:idx val="4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D9E-4F9F-9B18-3780D70C9469}"/>
              </c:ext>
            </c:extLst>
          </c:dPt>
          <c:dPt>
            <c:idx val="5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2D9E-4F9F-9B18-3780D70C9469}"/>
              </c:ext>
            </c:extLst>
          </c:dPt>
          <c:dPt>
            <c:idx val="6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2D9E-4F9F-9B18-3780D70C9469}"/>
              </c:ext>
            </c:extLst>
          </c:dPt>
          <c:dPt>
            <c:idx val="7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7EF-4060-B4C1-B802EB278840}"/>
              </c:ext>
            </c:extLst>
          </c:dPt>
          <c:cat>
            <c:numRef>
              <c:f>Лист1!$A$2:$A$9</c:f>
              <c:numCache>
                <c:formatCode>General</c:formatCode>
                <c:ptCount val="8"/>
              </c:numCache>
            </c:numRef>
          </c:cat>
          <c:val>
            <c:numRef>
              <c:f>Лист1!$B$2:$B$9</c:f>
              <c:numCache>
                <c:formatCode>#,##0.00</c:formatCode>
                <c:ptCount val="8"/>
                <c:pt idx="0">
                  <c:v>6544.6</c:v>
                </c:pt>
                <c:pt idx="1">
                  <c:v>9999.9</c:v>
                </c:pt>
                <c:pt idx="2">
                  <c:v>4468.5</c:v>
                </c:pt>
                <c:pt idx="3" formatCode="General">
                  <c:v>100</c:v>
                </c:pt>
                <c:pt idx="4">
                  <c:v>5100</c:v>
                </c:pt>
                <c:pt idx="5">
                  <c:v>11457.7</c:v>
                </c:pt>
                <c:pt idx="6">
                  <c:v>30735</c:v>
                </c:pt>
                <c:pt idx="7">
                  <c:v>64102.6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7EF-4060-B4C1-B802EB2788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3E938-2454-4BDE-91AF-C5BAE049FB86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4BC87-4387-449F-84BB-7947093DD6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57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0616A-6DF1-4AE2-B7B6-2273E8C7893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81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0616A-6DF1-4AE2-B7B6-2273E8C78932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81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4BC87-4387-449F-84BB-7947093DD6E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448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4BC87-4387-449F-84BB-7947093DD6E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4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4BC87-4387-449F-84BB-7947093DD6E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219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07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221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38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81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446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00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697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73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667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23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992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B0CED-E052-4EDA-97F8-BC4E2491D158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40BB7-1B9A-4146-B94B-780FB45DD6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26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chart" Target="../charts/chart1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jpeg"/><Relationship Id="rId4" Type="http://schemas.openxmlformats.org/officeDocument/2006/relationships/image" Target="../media/image2.png"/><Relationship Id="rId9" Type="http://schemas.openxmlformats.org/officeDocument/2006/relationships/image" Target="../media/image14.jpeg"/><Relationship Id="rId1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chart" Target="../charts/chart3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jpeg"/><Relationship Id="rId4" Type="http://schemas.openxmlformats.org/officeDocument/2006/relationships/image" Target="../media/image2.png"/><Relationship Id="rId9" Type="http://schemas.openxmlformats.org/officeDocument/2006/relationships/image" Target="../media/image14.jpe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6620901-82F7-43E9-8A03-8C008907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08979" y="4723265"/>
            <a:ext cx="5700766" cy="856819"/>
          </a:xfrm>
        </p:spPr>
        <p:txBody>
          <a:bodyPr>
            <a:normAutofit/>
          </a:bodyPr>
          <a:lstStyle/>
          <a:p>
            <a:pPr lvl="1"/>
            <a:endParaRPr lang="ru-RU" sz="1300" b="1" dirty="0">
              <a:solidFill>
                <a:srgbClr val="286DB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5036" y="1674254"/>
            <a:ext cx="10113818" cy="3670478"/>
          </a:xfrm>
        </p:spPr>
        <p:txBody>
          <a:bodyPr>
            <a:normAutofit/>
          </a:bodyPr>
          <a:lstStyle/>
          <a:p>
            <a:r>
              <a:rPr lang="ru-RU" sz="3100" b="1" dirty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</a:t>
            </a:r>
            <a:r>
              <a:rPr lang="ru-RU" sz="3100" b="1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ПРОЕКТА МБУ ДО «ДЮСШ»</a:t>
            </a:r>
            <a:br>
              <a:rPr lang="ru-RU" sz="3100" b="1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400" b="1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4400" b="1" dirty="0" smtClean="0">
                <a:solidFill>
                  <a:srgbClr val="264478"/>
                </a:solidFill>
              </a:rPr>
              <a:t>ГТО-норма </a:t>
            </a:r>
            <a:r>
              <a:rPr lang="ru-RU" sz="4400" b="1" dirty="0">
                <a:solidFill>
                  <a:srgbClr val="264478"/>
                </a:solidFill>
              </a:rPr>
              <a:t>жизни» в рамках федерального проекта «Спорт норма </a:t>
            </a:r>
            <a:r>
              <a:rPr lang="ru-RU" sz="4400" b="1" dirty="0" smtClean="0">
                <a:solidFill>
                  <a:srgbClr val="264478"/>
                </a:solidFill>
              </a:rPr>
              <a:t>жизни</a:t>
            </a:r>
            <a:r>
              <a:rPr lang="ru-RU" sz="5400" b="1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5400" b="1" dirty="0">
              <a:solidFill>
                <a:srgbClr val="1A477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15DAE7B-6199-4848-8392-8F82AC93238A}"/>
              </a:ext>
            </a:extLst>
          </p:cNvPr>
          <p:cNvSpPr/>
          <p:nvPr/>
        </p:nvSpPr>
        <p:spPr>
          <a:xfrm>
            <a:off x="5113317" y="4007823"/>
            <a:ext cx="1277257" cy="45719"/>
          </a:xfrm>
          <a:prstGeom prst="rect">
            <a:avLst/>
          </a:prstGeom>
          <a:solidFill>
            <a:srgbClr val="1A47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55D69E66-932D-4041-939F-5836A51D2452}"/>
              </a:ext>
            </a:extLst>
          </p:cNvPr>
          <p:cNvSpPr txBox="1">
            <a:spLocks/>
          </p:cNvSpPr>
          <p:nvPr/>
        </p:nvSpPr>
        <p:spPr>
          <a:xfrm>
            <a:off x="4979059" y="6296337"/>
            <a:ext cx="2745574" cy="3637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ru-RU" sz="1300" dirty="0" smtClean="0">
                <a:solidFill>
                  <a:srgbClr val="1A47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Муромцево 2021</a:t>
            </a:r>
            <a:endParaRPr lang="ru-RU" sz="1300" b="1" dirty="0">
              <a:solidFill>
                <a:srgbClr val="1A477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E05CD34-50FA-4448-BE75-78523690D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673493" y="-1388274"/>
            <a:ext cx="3016414" cy="396404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6185602-E379-4538-A408-2AEC4ED64B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48408" y="-907379"/>
            <a:ext cx="2600325" cy="38195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B9D1BCF-9CF6-4688-B1FC-DA8910D987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-356733" y="4948237"/>
            <a:ext cx="260032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12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ВФСК ГТО представляет собой своего рода стандарт физической подготовленности граждан Российской Федерации. Прежде всего, это относится к подрастающему поколению, физкультурная деятельность которого, во многом регламентирована содержанием и</a:t>
            </a:r>
          </a:p>
          <a:p>
            <a:pPr marL="0" indent="0">
              <a:buNone/>
            </a:pPr>
            <a:r>
              <a:rPr lang="ru-RU" dirty="0"/>
              <a:t>нормативными требованиями образовательных программ по физической культуре. </a:t>
            </a:r>
          </a:p>
          <a:p>
            <a:pPr marL="0" indent="0">
              <a:buNone/>
            </a:pPr>
            <a:r>
              <a:rPr lang="ru-RU" dirty="0"/>
              <a:t>В МБУ ДО «ДЮСШ» ежегодно работает 17 тренеров по совместительству (учителя по ФК СОШ).</a:t>
            </a:r>
          </a:p>
          <a:p>
            <a:pPr marL="0" indent="0">
              <a:buNone/>
            </a:pPr>
            <a:r>
              <a:rPr lang="ru-RU" dirty="0"/>
              <a:t>Однако при реализации и выполнении норм ГТО, возникла проблема неготовности школьников к некоторым видам тестирования. Это обусловлено тем, что в настоящее время, к сожалению, программы по физической культуре не содержат разделов подготовки к нормам ГТО. Таким образом, у учителя в настоящее время отсутствует инструмент и возможность в рамках программы по ФК повысить уровень и   степень сформированности физической подготовленности обучающихся к сдаче норм ГТО. В этой связи назрела необходимость разработки проекта, позволяющего предоставить дополнительные часы учителям ФК для улучшения  подготовки школьников к выполнению нормативных требований комплекса ГТО.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2860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0BBCB87-4527-4B27-BB19-57422AC09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090225" y="-859200"/>
            <a:ext cx="3039741" cy="39947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6DC6BDF-A2F4-4874-A22C-9119BA039B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48408" y="-907379"/>
            <a:ext cx="2600325" cy="3819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871C99C-BE86-4254-A2E6-5A231183DC2D}"/>
              </a:ext>
            </a:extLst>
          </p:cNvPr>
          <p:cNvSpPr txBox="1"/>
          <p:nvPr/>
        </p:nvSpPr>
        <p:spPr>
          <a:xfrm>
            <a:off x="202045" y="6437272"/>
            <a:ext cx="2632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86325" y="1521688"/>
            <a:ext cx="5867019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 Указ </a:t>
            </a:r>
            <a:r>
              <a:rPr lang="ru-RU" sz="3000" b="1" dirty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Президента 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Российской Федерации от 07.05.2018 </a:t>
            </a:r>
            <a:r>
              <a:rPr lang="ru-RU" sz="3000" b="1" dirty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№ 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204: к </a:t>
            </a:r>
            <a:r>
              <a:rPr lang="ru-RU" sz="3000" b="1" dirty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2024 году увеличить долю населения, систематически занимающегося физической культурой и </a:t>
            </a: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спортом, до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Franklin Gothic Medium" panose="020B0603020102020204" pitchFamily="34" charset="0"/>
              </a:rPr>
              <a:t>55 % </a:t>
            </a:r>
          </a:p>
          <a:p>
            <a:endParaRPr lang="en-US" sz="4000" b="1" dirty="0">
              <a:solidFill>
                <a:schemeClr val="accent5">
                  <a:lumMod val="50000"/>
                </a:schemeClr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559" y="771049"/>
            <a:ext cx="3216844" cy="482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5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E05CD34-50FA-4448-BE75-78523690D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146301" y="-695459"/>
            <a:ext cx="2266764" cy="297889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334" y="4829576"/>
            <a:ext cx="2388680" cy="350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92993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-Федеральный проект «Спорт-норма жизни»</a:t>
            </a:r>
            <a:br>
              <a:rPr lang="ru-RU" sz="2400" b="1" dirty="0" smtClean="0"/>
            </a:br>
            <a:r>
              <a:rPr lang="ru-RU" sz="2400" b="1" dirty="0" smtClean="0"/>
              <a:t>(29.04.2019г.)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524000" y="3078051"/>
            <a:ext cx="9144000" cy="3129566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3C3C3C"/>
                </a:solidFill>
                <a:latin typeface="Arial"/>
              </a:rPr>
              <a:t>РАСПОРЯЖЕНИЕ МИНИСТЕРСТВА </a:t>
            </a:r>
            <a:r>
              <a:rPr lang="ru-RU" dirty="0">
                <a:solidFill>
                  <a:srgbClr val="3C3C3C"/>
                </a:solidFill>
                <a:latin typeface="Arial"/>
              </a:rPr>
              <a:t>ПРОСВЕЩЕНИЯ РОССИЙСКОЙ ФЕДЕРАЦИИ</a:t>
            </a:r>
            <a:r>
              <a:rPr lang="ru-RU" dirty="0" smtClean="0">
                <a:solidFill>
                  <a:srgbClr val="3C3C3C"/>
                </a:solidFill>
                <a:latin typeface="Arial"/>
              </a:rPr>
              <a:t> </a:t>
            </a:r>
            <a:endParaRPr lang="ru-RU" dirty="0" smtClean="0"/>
          </a:p>
          <a:p>
            <a:r>
              <a:rPr lang="ru-RU" dirty="0" smtClean="0"/>
              <a:t>Об утверждении методических рекомендаций </a:t>
            </a:r>
            <a:r>
              <a:rPr lang="ru-RU" dirty="0"/>
              <a:t>по созданию в общеобразовательных организациях, расположенных в сельской местности и малых городах, условий для занятия физической культурой и спортом в рамках региональных проектов, обеспечивающих достижение целей, показателей и результата федерального проекта "Успех каждого ребенка" национального проекта «Образование» </a:t>
            </a:r>
            <a:r>
              <a:rPr lang="ru-RU" dirty="0" smtClean="0"/>
              <a:t>               (</a:t>
            </a:r>
            <a:r>
              <a:rPr lang="ru-RU" dirty="0"/>
              <a:t>5 декабря 2019 года N </a:t>
            </a:r>
            <a:r>
              <a:rPr lang="ru-RU" dirty="0" smtClean="0"/>
              <a:t>Р-124)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796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0608"/>
            <a:ext cx="10515600" cy="5499279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3200" b="1" dirty="0" smtClean="0"/>
              <a:t>В </a:t>
            </a:r>
            <a:r>
              <a:rPr lang="ru-RU" sz="3200" b="1" dirty="0"/>
              <a:t>2019 году в рамках федерального проекта «Спорт-норма жизни» для </a:t>
            </a:r>
            <a:r>
              <a:rPr lang="ru-RU" sz="3200" b="1" dirty="0" err="1" smtClean="0"/>
              <a:t>Муромцевской</a:t>
            </a:r>
            <a:r>
              <a:rPr lang="ru-RU" sz="3200" b="1" dirty="0" smtClean="0"/>
              <a:t> ДЮСШ и Центра Тестирования был </a:t>
            </a:r>
            <a:r>
              <a:rPr lang="ru-RU" sz="3200" b="1" dirty="0"/>
              <a:t>получен комплект спортивно-технологического оборудования для создания малой спортивной площадки предназначенной для подготовки к выполнению и проведению тестирования населения в соответствии с нормативами испытаний Всероссийского физкультурно-спортивного комплекса «Готов к труду и обороне» (ГТО</a:t>
            </a:r>
            <a:r>
              <a:rPr lang="ru-RU" sz="3200" b="1" dirty="0" smtClean="0"/>
              <a:t>)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662583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839788" y="425003"/>
            <a:ext cx="3932237" cy="544398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2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573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719620" y="2421650"/>
            <a:ext cx="22460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200" dirty="0">
                <a:latin typeface="Times New Roman"/>
                <a:ea typeface="yandex-sans"/>
              </a:rPr>
              <a:t> </a:t>
            </a:r>
            <a:r>
              <a:rPr lang="ru-RU" sz="1400" dirty="0">
                <a:latin typeface="Times New Roman"/>
                <a:ea typeface="yandex-sans"/>
              </a:rPr>
              <a:t>Реализация и продвижение  Всероссийского физкультурно-спортивного комплекса «Готов к труду и обороне» (ГТО) по средствам тренеров-преподавателей по совместительству.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569124" y="2293022"/>
            <a:ext cx="319178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Выработка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механизма сотрудничества между Центром тестирования, образовательных организаций района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Создание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условий для привлечения тренеров по совместительству;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Предоставление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нагрузки тренерам по совместительству для зачисления обучающихся на общеразвивающую программу «ГТО для всех»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876238" y="2393666"/>
            <a:ext cx="28108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2021-2022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2342861" y="1624964"/>
            <a:ext cx="1463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5345055" y="1624964"/>
            <a:ext cx="16312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8443347" y="1622871"/>
            <a:ext cx="18022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600" b="1" dirty="0" smtClean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Срок реализации</a:t>
            </a:r>
            <a:endParaRPr lang="ru-RU" sz="1600" b="1" dirty="0">
              <a:solidFill>
                <a:srgbClr val="26447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1546177" y="1466491"/>
            <a:ext cx="681486" cy="681486"/>
          </a:xfrm>
          <a:prstGeom prst="ellipse">
            <a:avLst/>
          </a:prstGeom>
          <a:solidFill>
            <a:srgbClr val="FC992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566" y="1612118"/>
            <a:ext cx="407576" cy="407576"/>
          </a:xfrm>
          <a:prstGeom prst="rect">
            <a:avLst/>
          </a:prstGeom>
        </p:spPr>
      </p:pic>
      <p:sp>
        <p:nvSpPr>
          <p:cNvPr id="50" name="Овал 49"/>
          <p:cNvSpPr/>
          <p:nvPr/>
        </p:nvSpPr>
        <p:spPr>
          <a:xfrm>
            <a:off x="7760907" y="1457865"/>
            <a:ext cx="681486" cy="681486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813" y="1602593"/>
            <a:ext cx="401149" cy="401149"/>
          </a:xfrm>
          <a:prstGeom prst="rect">
            <a:avLst/>
          </a:prstGeom>
        </p:spPr>
      </p:pic>
      <p:sp>
        <p:nvSpPr>
          <p:cNvPr id="52" name="Овал 51"/>
          <p:cNvSpPr/>
          <p:nvPr/>
        </p:nvSpPr>
        <p:spPr>
          <a:xfrm>
            <a:off x="4422484" y="1457865"/>
            <a:ext cx="681486" cy="681486"/>
          </a:xfrm>
          <a:prstGeom prst="ellipse">
            <a:avLst/>
          </a:prstGeom>
          <a:solidFill>
            <a:srgbClr val="286DB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37" y="1612118"/>
            <a:ext cx="349307" cy="34930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70409" y="537861"/>
            <a:ext cx="8816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+mj-lt"/>
                <a:cs typeface="Arial" panose="020B0604020202020204" pitchFamily="34" charset="0"/>
              </a:rPr>
              <a:t>РЕАЛИЗАЦИЯ ПРОЕКТА МБУ ДО «ДЮСШ»</a:t>
            </a:r>
            <a:br>
              <a:rPr lang="ru-RU" sz="1600" b="1" dirty="0">
                <a:latin typeface="+mj-lt"/>
                <a:cs typeface="Arial" panose="020B0604020202020204" pitchFamily="34" charset="0"/>
              </a:rPr>
            </a:br>
            <a:r>
              <a:rPr lang="ru-RU" sz="1600" b="1" dirty="0">
                <a:latin typeface="+mj-lt"/>
                <a:cs typeface="Arial" panose="020B0604020202020204" pitchFamily="34" charset="0"/>
              </a:rPr>
              <a:t>«ГТО-норма жизни» в рамках федерального проекта «Спорт норма жизни»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D1693271-B197-40FF-B3B1-D0073E40CD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1090225" y="-830625"/>
            <a:ext cx="2664281" cy="3501290"/>
          </a:xfrm>
          <a:prstGeom prst="rect">
            <a:avLst/>
          </a:prstGeom>
        </p:spPr>
      </p:pic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1B3A1778-01DD-4843-A156-295F425B1E3A}"/>
              </a:ext>
            </a:extLst>
          </p:cNvPr>
          <p:cNvCxnSpPr>
            <a:cxnSpLocks/>
          </p:cNvCxnSpPr>
          <p:nvPr/>
        </p:nvCxnSpPr>
        <p:spPr>
          <a:xfrm>
            <a:off x="4402950" y="2388824"/>
            <a:ext cx="0" cy="3783377"/>
          </a:xfrm>
          <a:prstGeom prst="line">
            <a:avLst/>
          </a:prstGeom>
          <a:ln w="12700">
            <a:solidFill>
              <a:srgbClr val="B7B7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xmlns="" id="{1319C70D-0E84-429B-8A2B-E7AC9A0C9643}"/>
              </a:ext>
            </a:extLst>
          </p:cNvPr>
          <p:cNvCxnSpPr>
            <a:cxnSpLocks/>
          </p:cNvCxnSpPr>
          <p:nvPr/>
        </p:nvCxnSpPr>
        <p:spPr>
          <a:xfrm>
            <a:off x="7793850" y="2388824"/>
            <a:ext cx="0" cy="3783377"/>
          </a:xfrm>
          <a:prstGeom prst="line">
            <a:avLst/>
          </a:prstGeom>
          <a:ln w="12700">
            <a:solidFill>
              <a:srgbClr val="B7B7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user\Desktop\111 факел МКОУ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641" y="3412901"/>
            <a:ext cx="2898231" cy="286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351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850006" y="2421650"/>
            <a:ext cx="28591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 smtClean="0"/>
              <a:t>1. Разработка </a:t>
            </a:r>
            <a:r>
              <a:rPr lang="ru-RU" sz="1200" dirty="0"/>
              <a:t>управленческого проекта «ГТО-норма жизни» в рамках федерального проекта «Спорт норма жизни».</a:t>
            </a:r>
          </a:p>
          <a:p>
            <a:pPr lvl="0"/>
            <a:r>
              <a:rPr lang="ru-RU" sz="1200" dirty="0" smtClean="0"/>
              <a:t>2. Создание </a:t>
            </a:r>
            <a:r>
              <a:rPr lang="ru-RU" sz="1200" dirty="0"/>
              <a:t>исполнительной группы по реализации проекта.</a:t>
            </a:r>
          </a:p>
          <a:p>
            <a:pPr lvl="0"/>
            <a:r>
              <a:rPr lang="ru-RU" sz="1200" dirty="0" smtClean="0"/>
              <a:t>3. Экспертиза </a:t>
            </a:r>
            <a:r>
              <a:rPr lang="ru-RU" sz="1200" dirty="0"/>
              <a:t>и внедрение общеобразовательной  программы «ГТО для спортивных ребят» в рамках персонифицированного финансирования АИС «Навигатор».</a:t>
            </a:r>
          </a:p>
          <a:p>
            <a:pPr lvl="0"/>
            <a:r>
              <a:rPr lang="ru-RU" sz="1200" dirty="0" smtClean="0"/>
              <a:t>4. Разработка </a:t>
            </a:r>
            <a:r>
              <a:rPr lang="ru-RU" sz="1200" dirty="0"/>
              <a:t>и утверждение календаря физкультурных мероприятий, мероприятий  ВФСК «ГТО»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095481" y="2209739"/>
            <a:ext cx="4181159" cy="423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1. Разработка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и утверждение плана мероприятий  агитационно-пропагандистских акций по продвижению комплекса ГТО в </a:t>
            </a:r>
            <a:r>
              <a:rPr lang="ru-RU" sz="1200" dirty="0" err="1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Муромцевском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 МР</a:t>
            </a:r>
          </a:p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2. Реализация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общеобразовательной программы физкультурно-спортивной направленности «ГТО для спортивных ребят» в общеобразовательных организациях по средствам тренеров-преподавателей по совместительству.</a:t>
            </a:r>
          </a:p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3. Проведение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семинара-практикума для совместителей для интеграции ресурсов учреждений дополнительного и общего образования в реализации задач продвижения комплекса ГТО.</a:t>
            </a:r>
          </a:p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4. Организация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и прием нормативов ГТО I,  II, III, IV, V ступени.</a:t>
            </a:r>
          </a:p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5. Организация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и проведение семейного онлайн конкурса «Мы сдаем ГТО»</a:t>
            </a:r>
          </a:p>
          <a:p>
            <a:pPr lvl="0" algn="just">
              <a:spcAft>
                <a:spcPts val="675"/>
              </a:spcAft>
              <a:tabLst>
                <a:tab pos="457200" algn="l"/>
              </a:tabLst>
            </a:pPr>
            <a:r>
              <a:rPr lang="ru-RU" sz="1200" dirty="0" smtClean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6. Организация </a:t>
            </a:r>
            <a:r>
              <a:rPr lang="ru-RU" sz="1200" dirty="0">
                <a:latin typeface="Calibri" panose="020F0502020204030204" pitchFamily="34" charset="0"/>
                <a:ea typeface="Calibri"/>
                <a:cs typeface="Arial" panose="020B0604020202020204" pitchFamily="34" charset="0"/>
              </a:rPr>
              <a:t>муниципального смотра – конкурса на лучшую постановку работы по реализации Всероссийского физкультурно-спортивного комплекса «Готов к труду и обороне» среди общеобразовательных учреждений.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572855" y="2414451"/>
            <a:ext cx="28108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Подведение итогов работы в рамках проекта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1719620" y="1624964"/>
            <a:ext cx="26474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 smtClean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Подготовительный </a:t>
            </a:r>
          </a:p>
          <a:p>
            <a:pPr>
              <a:defRPr/>
            </a:pPr>
            <a:r>
              <a:rPr lang="ru-RU" sz="1600" b="1" dirty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600" b="1" dirty="0" smtClean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тап </a:t>
            </a:r>
            <a:endParaRPr lang="ru-RU" sz="1600" b="1" dirty="0">
              <a:solidFill>
                <a:srgbClr val="26447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569123" y="1624964"/>
            <a:ext cx="3377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600" b="1" dirty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8572854" y="1622871"/>
            <a:ext cx="29666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 smtClean="0">
                <a:solidFill>
                  <a:srgbClr val="264478"/>
                </a:solidFill>
                <a:latin typeface="Times New Roman" pitchFamily="18" charset="0"/>
                <a:cs typeface="Times New Roman" pitchFamily="18" charset="0"/>
              </a:rPr>
              <a:t>Рефлексивно-оценочный этап</a:t>
            </a:r>
            <a:endParaRPr lang="ru-RU" sz="1600" b="1" dirty="0">
              <a:solidFill>
                <a:srgbClr val="26447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566" y="1612118"/>
            <a:ext cx="45719" cy="40757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70409" y="537861"/>
            <a:ext cx="8816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Этапы РЕАЛИЗАЦИИ  </a:t>
            </a:r>
            <a:r>
              <a:rPr lang="ru-RU" sz="1600" b="1" dirty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ПРОЕКТА </a:t>
            </a:r>
            <a:endParaRPr lang="ru-RU" sz="1600" b="1" dirty="0" smtClean="0">
              <a:solidFill>
                <a:prstClr val="black"/>
              </a:solidFill>
              <a:latin typeface="Calibri Light" panose="020F0302020204030204"/>
              <a:cs typeface="Arial" panose="020B0604020202020204" pitchFamily="34" charset="0"/>
            </a:endParaRPr>
          </a:p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МБУ </a:t>
            </a:r>
            <a:r>
              <a:rPr lang="ru-RU" sz="1600" b="1" dirty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ДО «ДЮСШ</a:t>
            </a:r>
            <a:r>
              <a:rPr lang="ru-RU" sz="1600" b="1" dirty="0" smtClean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» «</a:t>
            </a:r>
            <a:r>
              <a:rPr lang="ru-RU" sz="1600" b="1" dirty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ГТО-норма </a:t>
            </a:r>
            <a:r>
              <a:rPr lang="ru-RU" sz="1600" b="1" dirty="0" smtClean="0">
                <a:solidFill>
                  <a:prstClr val="black"/>
                </a:solidFill>
                <a:latin typeface="Calibri Light" panose="020F0302020204030204"/>
                <a:cs typeface="Arial" panose="020B0604020202020204" pitchFamily="34" charset="0"/>
              </a:rPr>
              <a:t>жизни»</a:t>
            </a:r>
            <a:endParaRPr lang="ru-RU" sz="1600" b="1" dirty="0">
              <a:solidFill>
                <a:prstClr val="black"/>
              </a:solidFill>
              <a:latin typeface="Calibri Light" panose="020F0302020204030204"/>
              <a:cs typeface="Arial" panose="020B0604020202020204" pitchFamily="34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D1693271-B197-40FF-B3B1-D0073E40CD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1090225" y="-830625"/>
            <a:ext cx="2562675" cy="3367763"/>
          </a:xfrm>
          <a:prstGeom prst="rect">
            <a:avLst/>
          </a:prstGeom>
        </p:spPr>
      </p:pic>
      <p:pic>
        <p:nvPicPr>
          <p:cNvPr id="4098" name="Picture 2" descr="C:\Users\user\Desktop\111 факел МКОУ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634" y="3412901"/>
            <a:ext cx="2781836" cy="286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248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Диаграмма 49">
            <a:extLst>
              <a:ext uri="{FF2B5EF4-FFF2-40B4-BE49-F238E27FC236}">
                <a16:creationId xmlns:a16="http://schemas.microsoft.com/office/drawing/2014/main" xmlns="" id="{F5EA5668-BC48-4661-AC8C-6CC3D9FE5A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2196396"/>
              </p:ext>
            </p:extLst>
          </p:nvPr>
        </p:nvGraphicFramePr>
        <p:xfrm>
          <a:off x="677278" y="3305983"/>
          <a:ext cx="2231328" cy="2155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5F5886D-CA9A-4A5B-8E76-8D9EED28B1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090225" y="-859200"/>
            <a:ext cx="3039741" cy="3994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82A4C1B-A1D6-4578-8F20-B8578282700D}"/>
              </a:ext>
            </a:extLst>
          </p:cNvPr>
          <p:cNvSpPr txBox="1"/>
          <p:nvPr/>
        </p:nvSpPr>
        <p:spPr>
          <a:xfrm>
            <a:off x="1792941" y="365765"/>
            <a:ext cx="84542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Реализация общеразвивающей программы «ГТО для спортивных ребят» </a:t>
            </a:r>
          </a:p>
          <a:p>
            <a:r>
              <a:rPr lang="ru-RU" dirty="0" smtClean="0"/>
              <a:t>в рамках персонифицированного финансирования в АИС «Навигатор»   на базе образовательных учреждений Муромцевского </a:t>
            </a:r>
            <a:r>
              <a:rPr lang="ru-RU" dirty="0" err="1" smtClean="0"/>
              <a:t>г.п</a:t>
            </a:r>
            <a:r>
              <a:rPr lang="ru-RU" dirty="0" smtClean="0"/>
              <a:t>. и сельских поселений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644F5E-DD95-44DA-9076-AD5A17A0C4F2}"/>
              </a:ext>
            </a:extLst>
          </p:cNvPr>
          <p:cNvSpPr/>
          <p:nvPr/>
        </p:nvSpPr>
        <p:spPr>
          <a:xfrm>
            <a:off x="993100" y="5885789"/>
            <a:ext cx="33893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Муромцевским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Д/С №2 (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 договоров)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2535519" y="3224742"/>
            <a:ext cx="3657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Муромцевской</a:t>
            </a:r>
            <a:r>
              <a:rPr lang="ru-RU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СОШ №1 (количество  договоров)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083A7BB-2903-4EEC-9056-10B8E649D164}"/>
              </a:ext>
            </a:extLst>
          </p:cNvPr>
          <p:cNvSpPr txBox="1"/>
          <p:nvPr/>
        </p:nvSpPr>
        <p:spPr>
          <a:xfrm>
            <a:off x="202045" y="6437272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1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2EB0ABAD-DAE0-4556-B898-EB75F502234E}"/>
              </a:ext>
            </a:extLst>
          </p:cNvPr>
          <p:cNvSpPr/>
          <p:nvPr/>
        </p:nvSpPr>
        <p:spPr>
          <a:xfrm>
            <a:off x="4642422" y="5885789"/>
            <a:ext cx="3330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Муромцевским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Д/С №6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(количество 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договоров)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1E5EAE20-6109-4BB3-8C8B-BEDE99C71915}"/>
              </a:ext>
            </a:extLst>
          </p:cNvPr>
          <p:cNvSpPr/>
          <p:nvPr/>
        </p:nvSpPr>
        <p:spPr>
          <a:xfrm>
            <a:off x="1211585" y="5215712"/>
            <a:ext cx="2747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14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5465263" y="5233375"/>
            <a:ext cx="1658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A596FDC3-9DA2-4592-A14E-7E1338BA6E8F}"/>
              </a:ext>
            </a:extLst>
          </p:cNvPr>
          <p:cNvSpPr/>
          <p:nvPr/>
        </p:nvSpPr>
        <p:spPr>
          <a:xfrm>
            <a:off x="9125071" y="5203944"/>
            <a:ext cx="14972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47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924563EE-D125-4457-9D70-CE43D0805E64}"/>
              </a:ext>
            </a:extLst>
          </p:cNvPr>
          <p:cNvSpPr/>
          <p:nvPr/>
        </p:nvSpPr>
        <p:spPr>
          <a:xfrm>
            <a:off x="2405664" y="5862929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5720695" y="5840070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xmlns="" id="{336E326A-7EA2-4774-971B-19923A5721EC}"/>
              </a:ext>
            </a:extLst>
          </p:cNvPr>
          <p:cNvSpPr/>
          <p:nvPr/>
        </p:nvSpPr>
        <p:spPr>
          <a:xfrm>
            <a:off x="9378873" y="5846296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5" name="Диаграмма 54">
            <a:extLst>
              <a:ext uri="{FF2B5EF4-FFF2-40B4-BE49-F238E27FC236}">
                <a16:creationId xmlns:a16="http://schemas.microsoft.com/office/drawing/2014/main" xmlns="" id="{2453294D-C877-4938-AD63-97B63234C2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8934063"/>
              </p:ext>
            </p:extLst>
          </p:nvPr>
        </p:nvGraphicFramePr>
        <p:xfrm>
          <a:off x="5465509" y="3530428"/>
          <a:ext cx="2165253" cy="17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8513" y="3634288"/>
            <a:ext cx="2176461" cy="176189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4234" y="1210195"/>
            <a:ext cx="2176461" cy="14476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6890" y="1138152"/>
            <a:ext cx="2176461" cy="1654733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8227944" y="5885789"/>
            <a:ext cx="36576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Петропавловской СОШ,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Адаптиной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школы</a:t>
            </a:r>
            <a:endParaRPr lang="ru-RU" sz="11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 договоров)</a:t>
            </a:r>
          </a:p>
        </p:txBody>
      </p:sp>
      <p:pic>
        <p:nvPicPr>
          <p:cNvPr id="33" name="Рисунок 32" descr="Изображение выглядит как человек, внешний, дерево, трава&#10;&#10;Автоматически созданное описание">
            <a:extLst>
              <a:ext uri="{FF2B5EF4-FFF2-40B4-BE49-F238E27FC236}">
                <a16:creationId xmlns:a16="http://schemas.microsoft.com/office/drawing/2014/main" xmlns="" id="{E8646256-0FA8-483D-9F44-57B3E3346FF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9" r="14099"/>
          <a:stretch/>
        </p:blipFill>
        <p:spPr>
          <a:xfrm>
            <a:off x="1987797" y="3778740"/>
            <a:ext cx="659168" cy="659168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6532472" y="3236323"/>
            <a:ext cx="3657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Муромцевским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лицеем (количество 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договоров)</a:t>
            </a: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3524124" y="2438942"/>
            <a:ext cx="17559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31 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7718513" y="2516856"/>
            <a:ext cx="19954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3907319" y="3085848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7973329" y="3135504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F30A7F1E-2781-40B5-AC49-B2104638BFA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9" r="14099"/>
          <a:stretch>
            <a:fillRect/>
          </a:stretch>
        </p:blipFill>
        <p:spPr>
          <a:xfrm>
            <a:off x="8479029" y="1210195"/>
            <a:ext cx="743090" cy="743090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Рисунок 2" descr="image00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782" y="3994426"/>
            <a:ext cx="774919" cy="73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2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871" y="4008963"/>
            <a:ext cx="771580" cy="72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11584" y="1547636"/>
            <a:ext cx="198709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chemeClr val="accent1">
                    <a:lumMod val="75000"/>
                  </a:schemeClr>
                </a:solidFill>
              </a:rPr>
              <a:t>2021 </a:t>
            </a:r>
            <a:r>
              <a:rPr lang="ru-RU" sz="3400" b="1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3400" b="1" dirty="0" smtClean="0">
                <a:solidFill>
                  <a:schemeClr val="accent1">
                    <a:lumMod val="75000"/>
                  </a:schemeClr>
                </a:solidFill>
              </a:rPr>
              <a:t>2022 </a:t>
            </a:r>
            <a:r>
              <a:rPr lang="ru-RU" sz="3400" b="1" dirty="0" smtClean="0">
                <a:solidFill>
                  <a:schemeClr val="accent1">
                    <a:lumMod val="75000"/>
                  </a:schemeClr>
                </a:solidFill>
              </a:rPr>
              <a:t>год</a:t>
            </a:r>
            <a:endParaRPr lang="ru-RU" sz="3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71" y="1519517"/>
            <a:ext cx="828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12" y="4008963"/>
            <a:ext cx="7493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4782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Диаграмма 49">
            <a:extLst>
              <a:ext uri="{FF2B5EF4-FFF2-40B4-BE49-F238E27FC236}">
                <a16:creationId xmlns:a16="http://schemas.microsoft.com/office/drawing/2014/main" xmlns="" id="{F5EA5668-BC48-4661-AC8C-6CC3D9FE5A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8215892"/>
              </p:ext>
            </p:extLst>
          </p:nvPr>
        </p:nvGraphicFramePr>
        <p:xfrm>
          <a:off x="677278" y="3305983"/>
          <a:ext cx="2231328" cy="2155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5F5886D-CA9A-4A5B-8E76-8D9EED28B1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090225" y="-859200"/>
            <a:ext cx="3039741" cy="3994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82A4C1B-A1D6-4578-8F20-B8578282700D}"/>
              </a:ext>
            </a:extLst>
          </p:cNvPr>
          <p:cNvSpPr txBox="1"/>
          <p:nvPr/>
        </p:nvSpPr>
        <p:spPr>
          <a:xfrm>
            <a:off x="1792941" y="365765"/>
            <a:ext cx="84542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Реализация общеразвивающей программы «ГТО для спортивных ребят» 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в рамках персонифицированного финансирования в АИС «Навигатор»   с образовательными учреждениями Муромцевского </a:t>
            </a:r>
            <a:r>
              <a:rPr lang="ru-RU" dirty="0" err="1" smtClean="0">
                <a:solidFill>
                  <a:prstClr val="black"/>
                </a:solidFill>
              </a:rPr>
              <a:t>г.п</a:t>
            </a:r>
            <a:r>
              <a:rPr lang="ru-RU" dirty="0" smtClean="0">
                <a:solidFill>
                  <a:prstClr val="black"/>
                </a:solidFill>
              </a:rPr>
              <a:t>. и сельских поселений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644F5E-DD95-44DA-9076-AD5A17A0C4F2}"/>
              </a:ext>
            </a:extLst>
          </p:cNvPr>
          <p:cNvSpPr/>
          <p:nvPr/>
        </p:nvSpPr>
        <p:spPr>
          <a:xfrm>
            <a:off x="993100" y="5885789"/>
            <a:ext cx="33893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Мысовской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СОШ (количество 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договоров)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2535519" y="3224742"/>
            <a:ext cx="3657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Низовской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СОШ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(количество  договоров)</a:t>
            </a:r>
            <a:endParaRPr lang="ru-RU" sz="11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083A7BB-2903-4EEC-9056-10B8E649D164}"/>
              </a:ext>
            </a:extLst>
          </p:cNvPr>
          <p:cNvSpPr txBox="1"/>
          <p:nvPr/>
        </p:nvSpPr>
        <p:spPr>
          <a:xfrm>
            <a:off x="202045" y="6437272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100" dirty="0">
              <a:solidFill>
                <a:prstClr val="white">
                  <a:lumMod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2EB0ABAD-DAE0-4556-B898-EB75F502234E}"/>
              </a:ext>
            </a:extLst>
          </p:cNvPr>
          <p:cNvSpPr/>
          <p:nvPr/>
        </p:nvSpPr>
        <p:spPr>
          <a:xfrm>
            <a:off x="4642422" y="5885789"/>
            <a:ext cx="35855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Моховопривальской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СОШ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(количество 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договоров)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1E5EAE20-6109-4BB3-8C8B-BEDE99C71915}"/>
              </a:ext>
            </a:extLst>
          </p:cNvPr>
          <p:cNvSpPr/>
          <p:nvPr/>
        </p:nvSpPr>
        <p:spPr>
          <a:xfrm>
            <a:off x="1211585" y="5215712"/>
            <a:ext cx="2747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30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5465263" y="5233375"/>
            <a:ext cx="1658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A596FDC3-9DA2-4592-A14E-7E1338BA6E8F}"/>
              </a:ext>
            </a:extLst>
          </p:cNvPr>
          <p:cNvSpPr/>
          <p:nvPr/>
        </p:nvSpPr>
        <p:spPr>
          <a:xfrm>
            <a:off x="9125071" y="5203944"/>
            <a:ext cx="14972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34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924563EE-D125-4457-9D70-CE43D0805E64}"/>
              </a:ext>
            </a:extLst>
          </p:cNvPr>
          <p:cNvSpPr/>
          <p:nvPr/>
        </p:nvSpPr>
        <p:spPr>
          <a:xfrm>
            <a:off x="2405664" y="5862929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5720695" y="5840070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xmlns="" id="{336E326A-7EA2-4774-971B-19923A5721EC}"/>
              </a:ext>
            </a:extLst>
          </p:cNvPr>
          <p:cNvSpPr/>
          <p:nvPr/>
        </p:nvSpPr>
        <p:spPr>
          <a:xfrm>
            <a:off x="9378873" y="5846296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55" name="Диаграмма 54">
            <a:extLst>
              <a:ext uri="{FF2B5EF4-FFF2-40B4-BE49-F238E27FC236}">
                <a16:creationId xmlns:a16="http://schemas.microsoft.com/office/drawing/2014/main" xmlns="" id="{2453294D-C877-4938-AD63-97B63234C2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5815419"/>
              </p:ext>
            </p:extLst>
          </p:nvPr>
        </p:nvGraphicFramePr>
        <p:xfrm>
          <a:off x="5465509" y="3530428"/>
          <a:ext cx="2165253" cy="17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8513" y="3634288"/>
            <a:ext cx="2176461" cy="176189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4234" y="1210195"/>
            <a:ext cx="2176461" cy="14476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6890" y="1138152"/>
            <a:ext cx="2176461" cy="1654733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8227944" y="5885789"/>
            <a:ext cx="3657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К-Курской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СОШ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 договоров)</a:t>
            </a:r>
          </a:p>
        </p:txBody>
      </p:sp>
      <p:pic>
        <p:nvPicPr>
          <p:cNvPr id="33" name="Рисунок 32" descr="Изображение выглядит как человек, внешний, дерево, трава&#10;&#10;Автоматически созданное описание">
            <a:extLst>
              <a:ext uri="{FF2B5EF4-FFF2-40B4-BE49-F238E27FC236}">
                <a16:creationId xmlns:a16="http://schemas.microsoft.com/office/drawing/2014/main" xmlns="" id="{E8646256-0FA8-483D-9F44-57B3E3346FF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9" r="14099"/>
          <a:stretch/>
        </p:blipFill>
        <p:spPr>
          <a:xfrm>
            <a:off x="1987797" y="3778740"/>
            <a:ext cx="659168" cy="659168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310BE3A-A26A-4BCA-BE04-951D373E97C1}"/>
              </a:ext>
            </a:extLst>
          </p:cNvPr>
          <p:cNvSpPr/>
          <p:nvPr/>
        </p:nvSpPr>
        <p:spPr>
          <a:xfrm>
            <a:off x="6532472" y="3236323"/>
            <a:ext cx="3657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с </a:t>
            </a:r>
            <a:r>
              <a:rPr lang="ru-RU" sz="11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Дурновской</a:t>
            </a: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СОШ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(количество  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договоров)</a:t>
            </a: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3524124" y="2438942"/>
            <a:ext cx="17559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15 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3B577D22-B47F-4516-A945-E64089901A5B}"/>
              </a:ext>
            </a:extLst>
          </p:cNvPr>
          <p:cNvSpPr/>
          <p:nvPr/>
        </p:nvSpPr>
        <p:spPr>
          <a:xfrm>
            <a:off x="7718513" y="2516856"/>
            <a:ext cx="19954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F57F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ru-RU" sz="4000" b="1" dirty="0">
              <a:solidFill>
                <a:srgbClr val="F57F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3907319" y="3085848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338CC63E-4521-4289-8BD9-95E6BC6494F0}"/>
              </a:ext>
            </a:extLst>
          </p:cNvPr>
          <p:cNvSpPr/>
          <p:nvPr/>
        </p:nvSpPr>
        <p:spPr>
          <a:xfrm>
            <a:off x="7973329" y="3135504"/>
            <a:ext cx="692084" cy="45719"/>
          </a:xfrm>
          <a:prstGeom prst="rect">
            <a:avLst/>
          </a:prstGeom>
          <a:solidFill>
            <a:srgbClr val="F57F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F30A7F1E-2781-40B5-AC49-B2104638BFA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9" r="14099"/>
          <a:stretch>
            <a:fillRect/>
          </a:stretch>
        </p:blipFill>
        <p:spPr>
          <a:xfrm>
            <a:off x="8479029" y="1210195"/>
            <a:ext cx="743090" cy="743090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Рисунок 2" descr="image00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782" y="3994426"/>
            <a:ext cx="774919" cy="73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2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871" y="4008963"/>
            <a:ext cx="771580" cy="72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11584" y="1547636"/>
            <a:ext cx="198709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5B9BD5">
                    <a:lumMod val="75000"/>
                  </a:srgbClr>
                </a:solidFill>
              </a:rPr>
              <a:t>2021 </a:t>
            </a:r>
            <a:r>
              <a:rPr lang="ru-RU" sz="3400" b="1" dirty="0" smtClean="0">
                <a:solidFill>
                  <a:srgbClr val="5B9BD5">
                    <a:lumMod val="75000"/>
                  </a:srgbClr>
                </a:solidFill>
              </a:rPr>
              <a:t>-</a:t>
            </a:r>
            <a:r>
              <a:rPr lang="ru-RU" sz="3400" b="1" dirty="0" smtClean="0">
                <a:solidFill>
                  <a:srgbClr val="5B9BD5">
                    <a:lumMod val="75000"/>
                  </a:srgbClr>
                </a:solidFill>
              </a:rPr>
              <a:t>2022 </a:t>
            </a:r>
            <a:r>
              <a:rPr lang="ru-RU" sz="3400" b="1" dirty="0" smtClean="0">
                <a:solidFill>
                  <a:srgbClr val="5B9BD5">
                    <a:lumMod val="75000"/>
                  </a:srgbClr>
                </a:solidFill>
              </a:rPr>
              <a:t>год</a:t>
            </a:r>
            <a:endParaRPr lang="ru-RU" sz="3400" b="1" dirty="0">
              <a:solidFill>
                <a:srgbClr val="5B9BD5">
                  <a:lumMod val="75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71" y="1519517"/>
            <a:ext cx="828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12" y="4008963"/>
            <a:ext cx="7493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133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E7A0CC9-7D90-44A6-9333-34D8EDCD5F06}"/>
              </a:ext>
            </a:extLst>
          </p:cNvPr>
          <p:cNvSpPr/>
          <p:nvPr/>
        </p:nvSpPr>
        <p:spPr>
          <a:xfrm>
            <a:off x="6600192" y="1228072"/>
            <a:ext cx="880369" cy="369332"/>
          </a:xfrm>
          <a:prstGeom prst="rect">
            <a:avLst/>
          </a:prstGeom>
          <a:solidFill>
            <a:srgbClr val="FC9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7EFE304-1302-4F1A-818B-8A00E8BB1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090225" y="-859200"/>
            <a:ext cx="3039741" cy="3994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A7F0D5-F274-4B3B-9705-2D8D78FE2C09}"/>
              </a:ext>
            </a:extLst>
          </p:cNvPr>
          <p:cNvSpPr txBox="1"/>
          <p:nvPr/>
        </p:nvSpPr>
        <p:spPr>
          <a:xfrm>
            <a:off x="1792942" y="365765"/>
            <a:ext cx="5030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Реализация проекта 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E50CC15-80C4-49F0-9DBA-BD894EE3AF3D}"/>
              </a:ext>
            </a:extLst>
          </p:cNvPr>
          <p:cNvSpPr/>
          <p:nvPr/>
        </p:nvSpPr>
        <p:spPr>
          <a:xfrm>
            <a:off x="2329250" y="1259175"/>
            <a:ext cx="4204900" cy="4331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 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прием нормативов ГТО I,  II, III, IV, V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ступени (1-2 туры).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 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Районного фестиваля «Готов  к труду и обороне» по II-V ступени (лыжные гонки).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smtClean="0">
                <a:latin typeface="Arial" panose="020B0604020202020204" pitchFamily="34" charset="0"/>
                <a:cs typeface="Arial" panose="020B0604020202020204" pitchFamily="34" charset="0"/>
              </a:rPr>
              <a:t>- 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семейного онлайн конкурса «Мы сдаем ГТО»</a:t>
            </a: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 Реализация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общеобразовательной программы физкультурно-спортивной направленности «ГТО для спортивных ребят» в общеобразовательных организациях </a:t>
            </a:r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смотра – конкурса на лучшую постановку работы по реализации Всероссийского физкультурно-спортивного комплекса «Готов к труду и обороне» среди общеобразовательных учреждений.-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первенств района по культивируемым видам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спорта</a:t>
            </a:r>
            <a:endParaRPr lang="ru-RU" sz="11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 Организация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 проведение XXII Зимнего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и Летнего районного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фестиваля физкультурных мероприятий школьников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xmlns="" id="{FE3D902F-1C8A-4363-B072-E2FF650014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6235180"/>
              </p:ext>
            </p:extLst>
          </p:nvPr>
        </p:nvGraphicFramePr>
        <p:xfrm>
          <a:off x="7090006" y="1572710"/>
          <a:ext cx="5899714" cy="3853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2760C490-9D51-40C1-BCD8-52BA25F669F7}"/>
              </a:ext>
            </a:extLst>
          </p:cNvPr>
          <p:cNvSpPr/>
          <p:nvPr/>
        </p:nvSpPr>
        <p:spPr>
          <a:xfrm>
            <a:off x="6600192" y="1228072"/>
            <a:ext cx="880369" cy="369332"/>
          </a:xfrm>
          <a:prstGeom prst="rect">
            <a:avLst/>
          </a:prstGeom>
          <a:solidFill>
            <a:srgbClr val="5B9BD5"/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42D2619-F7F0-4AC0-BD27-08722587A218}"/>
              </a:ext>
            </a:extLst>
          </p:cNvPr>
          <p:cNvSpPr/>
          <p:nvPr/>
        </p:nvSpPr>
        <p:spPr>
          <a:xfrm>
            <a:off x="1817933" y="125891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C735CB1C-D01E-4CCC-A6FE-2F8C04716B42}"/>
              </a:ext>
            </a:extLst>
          </p:cNvPr>
          <p:cNvSpPr/>
          <p:nvPr/>
        </p:nvSpPr>
        <p:spPr>
          <a:xfrm>
            <a:off x="1817933" y="18113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30B116D5-2C46-494E-ABDA-09A3DA3BE307}"/>
              </a:ext>
            </a:extLst>
          </p:cNvPr>
          <p:cNvSpPr/>
          <p:nvPr/>
        </p:nvSpPr>
        <p:spPr>
          <a:xfrm>
            <a:off x="1817933" y="24463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784DC71D-1A5B-4BFE-B7B9-558FE5ADD919}"/>
              </a:ext>
            </a:extLst>
          </p:cNvPr>
          <p:cNvSpPr/>
          <p:nvPr/>
        </p:nvSpPr>
        <p:spPr>
          <a:xfrm>
            <a:off x="1817933" y="3030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04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FDA85CB5-F3D0-4952-A8EF-04586004DEB1}"/>
              </a:ext>
            </a:extLst>
          </p:cNvPr>
          <p:cNvSpPr/>
          <p:nvPr/>
        </p:nvSpPr>
        <p:spPr>
          <a:xfrm>
            <a:off x="1817933" y="36274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05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7DD888B8-EAF4-4FEB-A95F-C53450301C6C}"/>
              </a:ext>
            </a:extLst>
          </p:cNvPr>
          <p:cNvSpPr/>
          <p:nvPr/>
        </p:nvSpPr>
        <p:spPr>
          <a:xfrm>
            <a:off x="1817933" y="4032089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06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3B99145F-F9FB-4C07-923E-2A1101C58D06}"/>
              </a:ext>
            </a:extLst>
          </p:cNvPr>
          <p:cNvSpPr/>
          <p:nvPr/>
        </p:nvSpPr>
        <p:spPr>
          <a:xfrm>
            <a:off x="1817933" y="4381339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26447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07</a:t>
            </a:r>
            <a:endParaRPr lang="ru-RU" dirty="0">
              <a:solidFill>
                <a:srgbClr val="264478"/>
              </a:solidFill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53F74700-5A00-4C02-9A4B-AD06EF719D79}"/>
              </a:ext>
            </a:extLst>
          </p:cNvPr>
          <p:cNvSpPr/>
          <p:nvPr/>
        </p:nvSpPr>
        <p:spPr>
          <a:xfrm>
            <a:off x="6600192" y="1742422"/>
            <a:ext cx="880369" cy="369332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536C6813-34C9-42C0-934B-8DC22DDE10AD}"/>
              </a:ext>
            </a:extLst>
          </p:cNvPr>
          <p:cNvSpPr/>
          <p:nvPr/>
        </p:nvSpPr>
        <p:spPr>
          <a:xfrm>
            <a:off x="6600192" y="2447272"/>
            <a:ext cx="880369" cy="369332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26257524-C5B5-40B6-A790-AC2705E4D99E}"/>
              </a:ext>
            </a:extLst>
          </p:cNvPr>
          <p:cNvSpPr/>
          <p:nvPr/>
        </p:nvSpPr>
        <p:spPr>
          <a:xfrm>
            <a:off x="6600192" y="2447272"/>
            <a:ext cx="880369" cy="369332"/>
          </a:xfrm>
          <a:prstGeom prst="rect">
            <a:avLst/>
          </a:prstGeom>
          <a:solidFill>
            <a:srgbClr val="4472C4"/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78CCD543-2ACC-47AB-A09E-E75EDC3ECD4F}"/>
              </a:ext>
            </a:extLst>
          </p:cNvPr>
          <p:cNvSpPr/>
          <p:nvPr/>
        </p:nvSpPr>
        <p:spPr>
          <a:xfrm>
            <a:off x="6600192" y="3627464"/>
            <a:ext cx="880369" cy="369332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C5449B5B-402D-4B15-A3E1-1AF1C4FE8349}"/>
              </a:ext>
            </a:extLst>
          </p:cNvPr>
          <p:cNvSpPr/>
          <p:nvPr/>
        </p:nvSpPr>
        <p:spPr>
          <a:xfrm>
            <a:off x="6600192" y="4208489"/>
            <a:ext cx="880369" cy="369332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A036CCD9-70EF-40B8-9FA2-97AECF54B833}"/>
              </a:ext>
            </a:extLst>
          </p:cNvPr>
          <p:cNvSpPr/>
          <p:nvPr/>
        </p:nvSpPr>
        <p:spPr>
          <a:xfrm>
            <a:off x="6600192" y="4208489"/>
            <a:ext cx="880369" cy="369332"/>
          </a:xfrm>
          <a:prstGeom prst="rect">
            <a:avLst/>
          </a:prstGeom>
          <a:solidFill>
            <a:srgbClr val="264478"/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38079C4E-FD62-47EB-AAAF-018C2172FB6C}"/>
              </a:ext>
            </a:extLst>
          </p:cNvPr>
          <p:cNvSpPr/>
          <p:nvPr/>
        </p:nvSpPr>
        <p:spPr>
          <a:xfrm>
            <a:off x="6600192" y="3036914"/>
            <a:ext cx="880369" cy="369332"/>
          </a:xfrm>
          <a:prstGeom prst="rect">
            <a:avLst/>
          </a:prstGeom>
          <a:solidFill>
            <a:srgbClr val="6363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13F7C0D9-9045-4351-88A3-0340B6A46D83}"/>
              </a:ext>
            </a:extLst>
          </p:cNvPr>
          <p:cNvSpPr/>
          <p:nvPr/>
        </p:nvSpPr>
        <p:spPr>
          <a:xfrm>
            <a:off x="6600192" y="3036914"/>
            <a:ext cx="880369" cy="369332"/>
          </a:xfrm>
          <a:prstGeom prst="rect">
            <a:avLst/>
          </a:prstGeom>
          <a:solidFill>
            <a:srgbClr val="636363"/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E9CE1A3D-693D-469D-B23A-BFE87202CD2F}"/>
              </a:ext>
            </a:extLst>
          </p:cNvPr>
          <p:cNvSpPr/>
          <p:nvPr/>
        </p:nvSpPr>
        <p:spPr>
          <a:xfrm>
            <a:off x="6600192" y="4818089"/>
            <a:ext cx="880369" cy="369332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44EC0BF-E8D6-432F-BB3D-8F08175DB220}"/>
              </a:ext>
            </a:extLst>
          </p:cNvPr>
          <p:cNvSpPr/>
          <p:nvPr/>
        </p:nvSpPr>
        <p:spPr>
          <a:xfrm>
            <a:off x="6600192" y="4818089"/>
            <a:ext cx="880369" cy="369332"/>
          </a:xfrm>
          <a:prstGeom prst="rect">
            <a:avLst/>
          </a:prstGeom>
          <a:solidFill>
            <a:srgbClr val="7CAFDD"/>
          </a:solidFill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99448" y="797185"/>
            <a:ext cx="206654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</a:rPr>
              <a:t>2021-2022</a:t>
            </a:r>
            <a:endParaRPr lang="ru-RU" sz="3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69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28035"/>
            <a:ext cx="9144000" cy="136516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РЕЗУЛЬТАТЫ  РЕАЛИЗАЦИИ  ПРОЕКТА</a:t>
            </a:r>
            <a:r>
              <a:rPr lang="ru-RU" sz="4400" b="1" dirty="0"/>
              <a:t/>
            </a:r>
            <a:br>
              <a:rPr lang="ru-RU" sz="4400" b="1" dirty="0"/>
            </a:b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369713"/>
            <a:ext cx="9144000" cy="3593205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err="1"/>
              <a:t>Муромцевский</a:t>
            </a:r>
            <a:r>
              <a:rPr lang="ru-RU" sz="3600" b="1" dirty="0"/>
              <a:t> центр тестирования  ГТО занял </a:t>
            </a:r>
            <a:r>
              <a:rPr lang="ru-RU" sz="3600" b="1" dirty="0" smtClean="0"/>
              <a:t>I</a:t>
            </a:r>
            <a:r>
              <a:rPr lang="en-US" sz="3600" b="1" dirty="0"/>
              <a:t>I</a:t>
            </a:r>
            <a:r>
              <a:rPr lang="ru-RU" sz="3600" b="1" dirty="0" smtClean="0"/>
              <a:t>I </a:t>
            </a:r>
            <a:r>
              <a:rPr lang="ru-RU" sz="3600" b="1" dirty="0"/>
              <a:t>место в рейтинге районов Омской области по пропаганде и продвижению комплекса ГТО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1580" y="-663141"/>
            <a:ext cx="2389008" cy="313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0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6092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Рейтинг муниципальных </a:t>
            </a:r>
            <a:r>
              <a:rPr lang="ru-RU" sz="2000" dirty="0" err="1" smtClean="0"/>
              <a:t>райнов</a:t>
            </a:r>
            <a:r>
              <a:rPr lang="ru-RU" sz="2000" dirty="0" smtClean="0"/>
              <a:t> Омской области по продвижению ГТО </a:t>
            </a:r>
            <a:endParaRPr lang="ru-RU" sz="20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065" y="759852"/>
            <a:ext cx="8772183" cy="5795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974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/>
              <a:t>РЕЗУЛЬТАТЫ  РЕАЛИЗАЦИИ 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При реализации общеразвивающей программы «ГТО для спортивных ребят» </a:t>
            </a:r>
            <a:br>
              <a:rPr lang="ru-RU" dirty="0"/>
            </a:br>
            <a:r>
              <a:rPr lang="ru-RU" dirty="0"/>
              <a:t>в рамках персонифицированного финансирования в АИС «Навигатор»   на базе образовательных учреждений Муромцевского </a:t>
            </a:r>
            <a:r>
              <a:rPr lang="ru-RU" dirty="0" err="1"/>
              <a:t>г.п</a:t>
            </a:r>
            <a:r>
              <a:rPr lang="ru-RU" dirty="0"/>
              <a:t>. и сельских поселений  было зачислено 258 обучающихся</a:t>
            </a:r>
          </a:p>
          <a:p>
            <a:r>
              <a:rPr lang="ru-RU" dirty="0"/>
              <a:t>Обучающимся в группах тренеров-преподавателей по совместительству , было присвоено 174 знака ГТО различного достоинства</a:t>
            </a:r>
          </a:p>
          <a:p>
            <a:r>
              <a:rPr lang="ru-RU" dirty="0"/>
              <a:t>Было проведено более 11 мероприятий по реализации и пропаганде комплекса ГТО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2879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009586" cy="13255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D:\фото на сайт\20-21\p5VPB4_1Ku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69" y="241523"/>
            <a:ext cx="4725770" cy="305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фото на сайт\20-21\djRkBgrit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32" y="3644189"/>
            <a:ext cx="4818307" cy="321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фото на сайт\20-21\hADjcUD5C6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639" y="144960"/>
            <a:ext cx="4677446" cy="311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фото на сайт\20-21\jtLOKLWdBxw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761" y="3506415"/>
            <a:ext cx="5048521" cy="336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1372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В </a:t>
            </a:r>
            <a:r>
              <a:rPr lang="ru-RU" sz="3200" b="1" dirty="0"/>
              <a:t>региональном этапе </a:t>
            </a:r>
            <a:r>
              <a:rPr lang="ru-RU" sz="3200" b="1" dirty="0" smtClean="0"/>
              <a:t>Всероссийского </a:t>
            </a:r>
            <a:r>
              <a:rPr lang="ru-RU" sz="3200" b="1" dirty="0"/>
              <a:t>фестиваля ГТО среди обучающихся образовательных организаций,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Крюков Никита стал абсолютным чемпионом</a:t>
            </a:r>
            <a:endParaRPr lang="ru-RU" sz="3200" b="1" dirty="0"/>
          </a:p>
        </p:txBody>
      </p:sp>
      <p:pic>
        <p:nvPicPr>
          <p:cNvPr id="2050" name="Picture 2" descr="C:\Users\user\Desktop\никит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176" y="1799866"/>
            <a:ext cx="3251210" cy="487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675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27D36DA-4FCA-4DCE-B8F5-5EB041743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593A3C4-A8F6-4915-A943-2CD444CE2E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658505" y="-1269446"/>
            <a:ext cx="4305300" cy="56578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938BB38-CDB0-4B71-9EB7-2F123DB4A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48408" y="-907379"/>
            <a:ext cx="2600325" cy="38195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4B7CA19-AC6F-410C-A205-77E54FEBEB97}"/>
              </a:ext>
            </a:extLst>
          </p:cNvPr>
          <p:cNvSpPr txBox="1"/>
          <p:nvPr/>
        </p:nvSpPr>
        <p:spPr>
          <a:xfrm>
            <a:off x="2093305" y="3242662"/>
            <a:ext cx="82911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E985308-F989-40D9-B8A5-D2C2DBD04A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090225" y="-830625"/>
            <a:ext cx="3039741" cy="399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669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3575</TotalTime>
  <Words>927</Words>
  <Application>Microsoft Office PowerPoint</Application>
  <PresentationFormat>Произвольный</PresentationFormat>
  <Paragraphs>107</Paragraphs>
  <Slides>17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РЕАЛИЗАЦИЯ ПРОЕКТА МБУ ДО «ДЮСШ»  «ГТО-норма жизни» в рамках федерального проекта «Спорт норма жизни»</vt:lpstr>
      <vt:lpstr>Актуальность</vt:lpstr>
      <vt:lpstr>Презентация PowerPoint</vt:lpstr>
      <vt:lpstr>-Федеральный проект «Спорт-норма жизни» (29.04.2019г.)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 РЕАЛИЗАЦИИ  ПРОЕКТА </vt:lpstr>
      <vt:lpstr>Рейтинг муниципальных райнов Омской области по продвижению ГТО </vt:lpstr>
      <vt:lpstr>РЕЗУЛЬТАТЫ  РЕАЛИЗАЦИИ  ПРОЕКТА</vt:lpstr>
      <vt:lpstr>Презентация PowerPoint</vt:lpstr>
      <vt:lpstr>В региональном этапе Всероссийского фестиваля ГТО среди обучающихся образовательных организаций,  Крюков Никита стал абсолютным чемпионом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регионального проекта «Спорт – норма жизни»</dc:title>
  <dc:creator>Конух Софья Евгеньевна</dc:creator>
  <cp:lastModifiedBy>user</cp:lastModifiedBy>
  <cp:revision>142</cp:revision>
  <cp:lastPrinted>2019-05-15T17:26:09Z</cp:lastPrinted>
  <dcterms:created xsi:type="dcterms:W3CDTF">2019-05-14T02:43:56Z</dcterms:created>
  <dcterms:modified xsi:type="dcterms:W3CDTF">2022-04-05T11:08:10Z</dcterms:modified>
</cp:coreProperties>
</file>