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86" r:id="rId3"/>
    <p:sldId id="272" r:id="rId4"/>
    <p:sldId id="274" r:id="rId5"/>
    <p:sldId id="281" r:id="rId6"/>
    <p:sldId id="276" r:id="rId7"/>
    <p:sldId id="282" r:id="rId8"/>
    <p:sldId id="275" r:id="rId9"/>
    <p:sldId id="280" r:id="rId10"/>
    <p:sldId id="278" r:id="rId11"/>
    <p:sldId id="256" r:id="rId12"/>
    <p:sldId id="277" r:id="rId13"/>
    <p:sldId id="258" r:id="rId14"/>
    <p:sldId id="283" r:id="rId15"/>
    <p:sldId id="267" r:id="rId16"/>
    <p:sldId id="269" r:id="rId17"/>
    <p:sldId id="270" r:id="rId18"/>
    <p:sldId id="284" r:id="rId19"/>
    <p:sldId id="261" r:id="rId20"/>
    <p:sldId id="271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725B0"/>
    <a:srgbClr val="1EEEEE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9" autoAdjust="0"/>
    <p:restoredTop sz="94698" autoAdjust="0"/>
  </p:normalViewPr>
  <p:slideViewPr>
    <p:cSldViewPr>
      <p:cViewPr varScale="1">
        <p:scale>
          <a:sx n="69" d="100"/>
          <a:sy n="69" d="100"/>
        </p:scale>
        <p:origin x="-7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54A0D-9ED6-464A-AF00-22C08C1F4854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18F30F-64F5-49E9-B3A9-A93B6EED01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06461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 использованием интерактивного </a:t>
            </a:r>
            <a:r>
              <a:rPr lang="ru-RU" dirty="0" err="1" smtClean="0"/>
              <a:t>поэктора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8F30F-64F5-49E9-B3A9-A93B6EED01BB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0635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 использованием интерактивного </a:t>
            </a:r>
            <a:r>
              <a:rPr lang="ru-RU" dirty="0" err="1" smtClean="0"/>
              <a:t>поэктора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8F30F-64F5-49E9-B3A9-A93B6EED01BB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3761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DF54697A-E5BF-4D97-9C12-F91FA74ED24F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3EAFE580-B39A-4444-B920-CEBC7D2263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606354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34E819B3-AD4F-4141-8A8F-67B644247E18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281E9511-0FAD-4445-9CD2-7FC2D4FCD5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2950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943119AA-7910-4225-93C2-F2782A29F852}" type="datetimeFigureOut">
              <a:rPr lang="ru-RU" smtClean="0">
                <a:solidFill>
                  <a:srgbClr val="FFF39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FFF39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ru-RU">
              <a:solidFill>
                <a:srgbClr val="FFF39D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97FEAB25-E1CA-4F1D-9B38-188A9D12477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10501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D963E-F3DD-4CA0-96FA-678AAFC1E1FC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218223-38DD-4DDD-B3E2-12190E9196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2408942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A662C7-7C82-416D-8313-CAF6D3B30404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F81794-82C3-4298-860B-F3BDFCC8E9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956761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816D009-E36D-4DD5-B69D-6F638CD487EE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C946371E-B060-447F-AE8B-2395E9EB0F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13653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8694C7-DB02-40C6-B8DE-A5E4C2E8EF55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F70D4A-BFDA-40A8-8FA4-8FF07998EBE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3784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D99EE0BB-5848-46B1-B376-D49E5AC55332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AD7917BD-F734-44BE-B52B-C5E3D07AEC1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9461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D8DFA1D-73B1-453A-8E9A-5BE28FADA369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7FB87079-2010-4AF2-A0DC-858D5A9968A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6079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4233F8-91A5-434A-AC5E-72FB815E003F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7651C7-60AB-4828-8D92-F5672E05C0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81824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6EDDA1-5715-421B-B422-695BA138381E}" type="datetimeFigureOut">
              <a:rPr lang="ru-RU" smtClean="0">
                <a:solidFill>
                  <a:srgbClr val="575F6D"/>
                </a:solidFill>
              </a:rPr>
              <a:pPr>
                <a:defRPr/>
              </a:pPr>
              <a:t>25.12.2021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934D61-E9AF-4E0C-B743-FDE8217E63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465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5C2628-D44A-4D50-B78D-3E4AD7BF91AF}" type="datetimeFigureOut">
              <a:rPr lang="ru-RU" smtClean="0">
                <a:solidFill>
                  <a:srgbClr val="575F6D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25.12.2021</a:t>
            </a:fld>
            <a:endParaRPr lang="ru-RU">
              <a:solidFill>
                <a:srgbClr val="575F6D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575F6D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C084F-4014-4F39-9D72-A30CFBEFE527}" type="slidenum">
              <a:rPr lang="ru-RU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0443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7.xml"/><Relationship Id="rId18" Type="http://schemas.openxmlformats.org/officeDocument/2006/relationships/image" Target="../media/image11.png"/><Relationship Id="rId3" Type="http://schemas.openxmlformats.org/officeDocument/2006/relationships/image" Target="../media/image2.png"/><Relationship Id="rId21" Type="http://schemas.openxmlformats.org/officeDocument/2006/relationships/image" Target="../media/image13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openxmlformats.org/officeDocument/2006/relationships/image" Target="../media/image10.png"/><Relationship Id="rId2" Type="http://schemas.openxmlformats.org/officeDocument/2006/relationships/slide" Target="slide9.xml"/><Relationship Id="rId16" Type="http://schemas.openxmlformats.org/officeDocument/2006/relationships/image" Target="../media/image9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3.xml"/><Relationship Id="rId5" Type="http://schemas.openxmlformats.org/officeDocument/2006/relationships/image" Target="../media/image3.png"/><Relationship Id="rId15" Type="http://schemas.openxmlformats.org/officeDocument/2006/relationships/slide" Target="slide12.xml"/><Relationship Id="rId10" Type="http://schemas.openxmlformats.org/officeDocument/2006/relationships/image" Target="../media/image6.png"/><Relationship Id="rId19" Type="http://schemas.openxmlformats.org/officeDocument/2006/relationships/slide" Target="slide19.xml"/><Relationship Id="rId4" Type="http://schemas.openxmlformats.org/officeDocument/2006/relationships/slide" Target="slide18.xml"/><Relationship Id="rId9" Type="http://schemas.openxmlformats.org/officeDocument/2006/relationships/slide" Target="slide17.xml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media" Target="../media/media2.wav"/><Relationship Id="rId3" Type="http://schemas.microsoft.com/office/2007/relationships/media" Target="../media/media1.wav"/><Relationship Id="rId7" Type="http://schemas.microsoft.com/office/2007/relationships/hdphoto" Target="../media/hdphoto1.wdp"/><Relationship Id="rId12" Type="http://schemas.openxmlformats.org/officeDocument/2006/relationships/slide" Target="slide2.xml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11" Type="http://schemas.openxmlformats.org/officeDocument/2006/relationships/image" Target="../media/image17.png"/><Relationship Id="rId10" Type="http://schemas.openxmlformats.org/officeDocument/2006/relationships/image" Target="../media/image16.png"/><Relationship Id="rId4" Type="http://schemas.openxmlformats.org/officeDocument/2006/relationships/image" Target="../media/image14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slide" Target="slide2.xml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12" Type="http://schemas.openxmlformats.org/officeDocument/2006/relationships/image" Target="../media/image2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4.jpeg"/><Relationship Id="rId5" Type="http://schemas.openxmlformats.org/officeDocument/2006/relationships/image" Target="../media/image19.jpeg"/><Relationship Id="rId10" Type="http://schemas.openxmlformats.org/officeDocument/2006/relationships/image" Target="../media/image23.jpeg"/><Relationship Id="rId4" Type="http://schemas.microsoft.com/office/2007/relationships/hdphoto" Target="../media/hdphoto2.wdp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3.wav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32.png"/><Relationship Id="rId18" Type="http://schemas.openxmlformats.org/officeDocument/2006/relationships/slide" Target="slide2.xml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12" Type="http://schemas.microsoft.com/office/2007/relationships/hdphoto" Target="../media/hdphoto8.wdp"/><Relationship Id="rId17" Type="http://schemas.openxmlformats.org/officeDocument/2006/relationships/image" Target="../media/image34.png"/><Relationship Id="rId2" Type="http://schemas.openxmlformats.org/officeDocument/2006/relationships/image" Target="../media/image13.png"/><Relationship Id="rId16" Type="http://schemas.microsoft.com/office/2007/relationships/hdphoto" Target="../media/hdphoto1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5" Type="http://schemas.openxmlformats.org/officeDocument/2006/relationships/image" Target="../media/image33.png"/><Relationship Id="rId10" Type="http://schemas.microsoft.com/office/2007/relationships/hdphoto" Target="../media/hdphoto7.wdp"/><Relationship Id="rId4" Type="http://schemas.microsoft.com/office/2007/relationships/hdphoto" Target="../media/hdphoto4.wdp"/><Relationship Id="rId9" Type="http://schemas.openxmlformats.org/officeDocument/2006/relationships/image" Target="../media/image30.png"/><Relationship Id="rId14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slide" Target="slide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13" Type="http://schemas.microsoft.com/office/2007/relationships/hdphoto" Target="../media/hdphoto14.wdp"/><Relationship Id="rId18" Type="http://schemas.openxmlformats.org/officeDocument/2006/relationships/slide" Target="slide2.xml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12" Type="http://schemas.openxmlformats.org/officeDocument/2006/relationships/image" Target="../media/image41.png"/><Relationship Id="rId17" Type="http://schemas.microsoft.com/office/2007/relationships/hdphoto" Target="../media/hdphoto16.wdp"/><Relationship Id="rId2" Type="http://schemas.openxmlformats.org/officeDocument/2006/relationships/image" Target="../media/image13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11" Type="http://schemas.microsoft.com/office/2007/relationships/hdphoto" Target="../media/hdphoto13.wdp"/><Relationship Id="rId5" Type="http://schemas.openxmlformats.org/officeDocument/2006/relationships/image" Target="../media/image37.png"/><Relationship Id="rId15" Type="http://schemas.microsoft.com/office/2007/relationships/hdphoto" Target="../media/hdphoto15.wdp"/><Relationship Id="rId10" Type="http://schemas.openxmlformats.org/officeDocument/2006/relationships/image" Target="../media/image40.png"/><Relationship Id="rId4" Type="http://schemas.openxmlformats.org/officeDocument/2006/relationships/image" Target="../media/image36.jpeg"/><Relationship Id="rId9" Type="http://schemas.openxmlformats.org/officeDocument/2006/relationships/image" Target="../media/image39.jpeg"/><Relationship Id="rId1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0.png"/><Relationship Id="rId7" Type="http://schemas.openxmlformats.org/officeDocument/2006/relationships/image" Target="../media/image5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slide" Target="slide2.xml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slide" Target="slide2.xml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audio" Target="../media/audio5.wav"/><Relationship Id="rId7" Type="http://schemas.openxmlformats.org/officeDocument/2006/relationships/image" Target="../media/image67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audio" Target="../media/audio3.wav"/><Relationship Id="rId4" Type="http://schemas.openxmlformats.org/officeDocument/2006/relationships/audio" Target="../media/audio7.wav"/><Relationship Id="rId9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3" y="1905000"/>
            <a:ext cx="8858250" cy="25146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ru-RU" dirty="0" smtClean="0"/>
              <a:t>Интерактивные задания</a:t>
            </a:r>
            <a:br>
              <a:rPr lang="ru-RU" dirty="0" smtClean="0"/>
            </a:br>
            <a:r>
              <a:rPr lang="ru-RU" dirty="0" smtClean="0"/>
              <a:t> к занятию по ФЭМП </a:t>
            </a:r>
            <a:br>
              <a:rPr lang="ru-RU" dirty="0" smtClean="0"/>
            </a:br>
            <a:r>
              <a:rPr lang="ru-RU" dirty="0" smtClean="0"/>
              <a:t>«Геометрические фигуры»</a:t>
            </a:r>
            <a:br>
              <a:rPr lang="ru-RU" dirty="0" smtClean="0"/>
            </a:br>
            <a:r>
              <a:rPr lang="ru-RU" sz="1300" i="1" dirty="0" smtClean="0"/>
              <a:t/>
            </a:r>
            <a:br>
              <a:rPr lang="ru-RU" sz="1300" i="1" dirty="0" smtClean="0"/>
            </a:br>
            <a:endParaRPr lang="ru-RU" sz="1300" i="1" dirty="0"/>
          </a:p>
        </p:txBody>
      </p:sp>
      <p:sp>
        <p:nvSpPr>
          <p:cNvPr id="819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4929188"/>
            <a:ext cx="5072063" cy="1428750"/>
          </a:xfrm>
        </p:spPr>
        <p:txBody>
          <a:bodyPr/>
          <a:lstStyle/>
          <a:p>
            <a:pPr algn="ctr"/>
            <a:r>
              <a:rPr lang="ru-RU" sz="1600" cap="small" dirty="0">
                <a:solidFill>
                  <a:srgbClr val="575F6D"/>
                </a:solidFill>
                <a:ea typeface="+mj-ea"/>
                <a:cs typeface="+mj-cs"/>
              </a:rPr>
              <a:t>средняя </a:t>
            </a:r>
            <a:r>
              <a:rPr lang="ru-RU" sz="1600" cap="small" dirty="0" smtClean="0">
                <a:solidFill>
                  <a:srgbClr val="575F6D"/>
                </a:solidFill>
                <a:ea typeface="+mj-ea"/>
                <a:cs typeface="+mj-cs"/>
              </a:rPr>
              <a:t>группа</a:t>
            </a:r>
          </a:p>
          <a:p>
            <a:pPr algn="ctr"/>
            <a:r>
              <a:rPr lang="ru-RU" sz="1600" cap="small" dirty="0">
                <a:solidFill>
                  <a:srgbClr val="575F6D"/>
                </a:solidFill>
                <a:ea typeface="+mj-ea"/>
                <a:cs typeface="+mj-cs"/>
              </a:rPr>
              <a:t/>
            </a:r>
            <a:br>
              <a:rPr lang="ru-RU" sz="1600" cap="small" dirty="0">
                <a:solidFill>
                  <a:srgbClr val="575F6D"/>
                </a:solidFill>
                <a:ea typeface="+mj-ea"/>
                <a:cs typeface="+mj-cs"/>
              </a:rPr>
            </a:br>
            <a:r>
              <a:rPr lang="ru-RU" sz="1600" cap="small" dirty="0" smtClean="0">
                <a:solidFill>
                  <a:srgbClr val="575F6D"/>
                </a:solidFill>
                <a:ea typeface="+mj-ea"/>
                <a:cs typeface="+mj-cs"/>
              </a:rPr>
              <a:t>Воспитатель Серых Е</a:t>
            </a:r>
            <a:r>
              <a:rPr lang="ru-RU" sz="1600" dirty="0" smtClean="0"/>
              <a:t>.В.</a:t>
            </a: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72462" y="6072206"/>
            <a:ext cx="642942" cy="500066"/>
          </a:xfrm>
          <a:prstGeom prst="actionButtonForwardNex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Равнобедренный треугольник 2"/>
          <p:cNvSpPr/>
          <p:nvPr/>
        </p:nvSpPr>
        <p:spPr>
          <a:xfrm rot="2722426">
            <a:off x="1371600" y="5545111"/>
            <a:ext cx="914400" cy="914400"/>
          </a:xfrm>
          <a:prstGeom prst="triangle">
            <a:avLst/>
          </a:prstGeom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3064" y="5691206"/>
            <a:ext cx="762000" cy="381000"/>
          </a:xfrm>
          <a:prstGeom prst="rect">
            <a:avLst/>
          </a:prstGeom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9996533">
            <a:off x="1305671" y="4843761"/>
            <a:ext cx="720000" cy="720000"/>
          </a:xfrm>
          <a:prstGeom prst="rect">
            <a:avLst/>
          </a:prstGeom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 rot="2771789">
            <a:off x="306158" y="4781499"/>
            <a:ext cx="633156" cy="65314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56739" y="6302434"/>
            <a:ext cx="533400" cy="53576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911472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" name="Группа 7167"/>
          <p:cNvGrpSpPr/>
          <p:nvPr/>
        </p:nvGrpSpPr>
        <p:grpSpPr>
          <a:xfrm>
            <a:off x="6568274" y="4417984"/>
            <a:ext cx="2340000" cy="1998584"/>
            <a:chOff x="6568274" y="4397302"/>
            <a:chExt cx="2340000" cy="1998584"/>
          </a:xfrm>
        </p:grpSpPr>
        <p:pic>
          <p:nvPicPr>
            <p:cNvPr id="2055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0945"/>
            <a:stretch/>
          </p:blipFill>
          <p:spPr bwMode="auto">
            <a:xfrm>
              <a:off x="6568274" y="4397302"/>
              <a:ext cx="2340000" cy="16029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6568274" y="6026554"/>
              <a:ext cx="2340000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latin typeface="Comic Sans MS" pitchFamily="66" charset="0"/>
                  <a:hlinkClick r:id="rId2" action="ppaction://hlinksldjump"/>
                </a:rPr>
                <a:t>Найди фигуры</a:t>
              </a:r>
              <a:endParaRPr lang="ru-RU" dirty="0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211822" y="4429018"/>
            <a:ext cx="2356778" cy="1988803"/>
            <a:chOff x="211822" y="4397302"/>
            <a:chExt cx="2356778" cy="1988803"/>
          </a:xfrm>
        </p:grpSpPr>
        <p:pic>
          <p:nvPicPr>
            <p:cNvPr id="2058" name="Picture 10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4397302"/>
              <a:ext cx="2340000" cy="1598532"/>
            </a:xfrm>
            <a:prstGeom prst="rect">
              <a:avLst/>
            </a:prstGeom>
            <a:noFill/>
            <a:ln w="9525">
              <a:solidFill>
                <a:srgbClr val="00206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211822" y="6016773"/>
              <a:ext cx="2340539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dirty="0" smtClean="0">
                  <a:solidFill>
                    <a:srgbClr val="FF0000"/>
                  </a:solidFill>
                  <a:latin typeface="Comic Sans MS" pitchFamily="66" charset="0"/>
                  <a:hlinkClick r:id="rId4" action="ppaction://hlinksldjump"/>
                </a:rPr>
                <a:t>Раскрась </a:t>
              </a:r>
              <a:r>
                <a:rPr lang="ru-RU" dirty="0">
                  <a:solidFill>
                    <a:srgbClr val="FF0000"/>
                  </a:solidFill>
                  <a:latin typeface="Comic Sans MS" pitchFamily="66" charset="0"/>
                  <a:hlinkClick r:id="rId4" action="ppaction://hlinksldjump"/>
                </a:rPr>
                <a:t>фигуры</a:t>
              </a:r>
              <a:endParaRPr lang="ru-RU" dirty="0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  <p:pic>
        <p:nvPicPr>
          <p:cNvPr id="2054" name="Picture 6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248" t="19532" r="19129" b="16010"/>
          <a:stretch/>
        </p:blipFill>
        <p:spPr bwMode="auto">
          <a:xfrm rot="2029869" flipH="1">
            <a:off x="218272" y="1376765"/>
            <a:ext cx="1228616" cy="1103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66" y="275171"/>
            <a:ext cx="1579054" cy="11272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1" name="Группа 30"/>
          <p:cNvGrpSpPr/>
          <p:nvPr/>
        </p:nvGrpSpPr>
        <p:grpSpPr>
          <a:xfrm>
            <a:off x="3390318" y="4421463"/>
            <a:ext cx="2356239" cy="2165773"/>
            <a:chOff x="3314513" y="4421463"/>
            <a:chExt cx="2356239" cy="2165773"/>
          </a:xfrm>
        </p:grpSpPr>
        <p:pic>
          <p:nvPicPr>
            <p:cNvPr id="2059" name="Picture 11">
              <a:hlinkClick r:id="rId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752" y="5098571"/>
              <a:ext cx="2340000" cy="1488665"/>
            </a:xfrm>
            <a:prstGeom prst="rect">
              <a:avLst/>
            </a:prstGeom>
            <a:noFill/>
            <a:ln w="9525">
              <a:solidFill>
                <a:srgbClr val="00206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3314513" y="4421463"/>
              <a:ext cx="2340000" cy="677108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dirty="0" smtClean="0">
                  <a:solidFill>
                    <a:srgbClr val="FF0000"/>
                  </a:solidFill>
                  <a:latin typeface="Comic Sans MS" pitchFamily="66" charset="0"/>
                  <a:hlinkClick r:id="rId9" action="ppaction://hlinksldjump"/>
                </a:rPr>
                <a:t>Из каких фигур картинка </a:t>
              </a:r>
              <a:r>
                <a:rPr lang="en-US" dirty="0" smtClean="0">
                  <a:solidFill>
                    <a:srgbClr val="FF0000"/>
                  </a:solidFill>
                  <a:latin typeface="Comic Sans MS" pitchFamily="66" charset="0"/>
                  <a:hlinkClick r:id="rId9" action="ppaction://hlinksldjump"/>
                </a:rPr>
                <a:t>?</a:t>
              </a:r>
              <a:endParaRPr lang="ru-RU" dirty="0" smtClean="0">
                <a:solidFill>
                  <a:srgbClr val="FF0000"/>
                </a:solidFill>
                <a:latin typeface="Comic Sans MS" pitchFamily="66" charset="0"/>
              </a:endParaRPr>
            </a:p>
            <a:p>
              <a:pPr lvl="0" algn="ctr"/>
              <a:endParaRPr lang="ru-RU" sz="200" dirty="0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  <p:pic>
        <p:nvPicPr>
          <p:cNvPr id="8" name="Picture 6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335114"/>
            <a:ext cx="1243013" cy="1187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1324">
            <a:off x="2737962" y="1316735"/>
            <a:ext cx="1304712" cy="1223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274" y="3356383"/>
            <a:ext cx="2340000" cy="7762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568274" y="2783855"/>
            <a:ext cx="2340000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  <a:hlinkClick r:id="rId15" action="ppaction://hlinksldjump"/>
              </a:rPr>
              <a:t>Четвёртый лишний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705" y="256833"/>
            <a:ext cx="1580094" cy="11321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031" y="256833"/>
            <a:ext cx="1608149" cy="11321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>
            <a:hlinkClick r:id="rId1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424"/>
          <a:stretch/>
        </p:blipFill>
        <p:spPr bwMode="auto">
          <a:xfrm>
            <a:off x="222576" y="3356383"/>
            <a:ext cx="2357044" cy="77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231098" y="2783855"/>
            <a:ext cx="2340000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Comic Sans MS" pitchFamily="66" charset="0"/>
                <a:hlinkClick r:id="rId19" action="ppaction://hlinksldjump"/>
              </a:rPr>
              <a:t>Расставь  фигуры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173" name="Выноска со стрелкой вниз 7172">
            <a:hlinkClick r:id="rId6" action="ppaction://hlinksldjump"/>
          </p:cNvPr>
          <p:cNvSpPr/>
          <p:nvPr/>
        </p:nvSpPr>
        <p:spPr>
          <a:xfrm>
            <a:off x="966882" y="242715"/>
            <a:ext cx="1612738" cy="1800567"/>
          </a:xfrm>
          <a:prstGeom prst="downArrow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4" name="Выноска со стрелкой вниз 7173">
            <a:hlinkClick r:id="rId13" action="ppaction://hlinksldjump"/>
          </p:cNvPr>
          <p:cNvSpPr/>
          <p:nvPr/>
        </p:nvSpPr>
        <p:spPr>
          <a:xfrm>
            <a:off x="3710705" y="242714"/>
            <a:ext cx="1580094" cy="1800567"/>
          </a:xfrm>
          <a:prstGeom prst="downArrow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5" name="Выноска со стрелкой вниз 7174">
            <a:hlinkClick r:id="rId11" action="ppaction://hlinksldjump"/>
          </p:cNvPr>
          <p:cNvSpPr/>
          <p:nvPr/>
        </p:nvSpPr>
        <p:spPr>
          <a:xfrm>
            <a:off x="6516030" y="275170"/>
            <a:ext cx="1608149" cy="1707373"/>
          </a:xfrm>
          <a:prstGeom prst="downArrow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6" name="Выноска 1 7175"/>
          <p:cNvSpPr/>
          <p:nvPr/>
        </p:nvSpPr>
        <p:spPr>
          <a:xfrm>
            <a:off x="6575992" y="2786094"/>
            <a:ext cx="2332282" cy="1346528"/>
          </a:xfrm>
          <a:prstGeom prst="borderCallout1">
            <a:avLst>
              <a:gd name="adj1" fmla="val 18750"/>
              <a:gd name="adj2" fmla="val -8333"/>
              <a:gd name="adj3" fmla="val 18987"/>
              <a:gd name="adj4" fmla="val -33191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7" name="Выноска 1 7176"/>
          <p:cNvSpPr/>
          <p:nvPr/>
        </p:nvSpPr>
        <p:spPr>
          <a:xfrm>
            <a:off x="6568274" y="4429018"/>
            <a:ext cx="2340000" cy="2158218"/>
          </a:xfrm>
          <a:prstGeom prst="borderCallout1">
            <a:avLst>
              <a:gd name="adj1" fmla="val 18750"/>
              <a:gd name="adj2" fmla="val -8333"/>
              <a:gd name="adj3" fmla="val -45860"/>
              <a:gd name="adj4" fmla="val -53707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8" name="Выноска 1 7177"/>
          <p:cNvSpPr/>
          <p:nvPr/>
        </p:nvSpPr>
        <p:spPr>
          <a:xfrm>
            <a:off x="3390318" y="4429018"/>
            <a:ext cx="2356239" cy="2158218"/>
          </a:xfrm>
          <a:prstGeom prst="borderCallout1">
            <a:avLst>
              <a:gd name="adj1" fmla="val -8338"/>
              <a:gd name="adj2" fmla="val 50360"/>
              <a:gd name="adj3" fmla="val -29886"/>
              <a:gd name="adj4" fmla="val 50033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9" name="Выноска 1 7178"/>
          <p:cNvSpPr/>
          <p:nvPr/>
        </p:nvSpPr>
        <p:spPr>
          <a:xfrm>
            <a:off x="231098" y="2786094"/>
            <a:ext cx="2348522" cy="1344289"/>
          </a:xfrm>
          <a:prstGeom prst="borderCallout1">
            <a:avLst>
              <a:gd name="adj1" fmla="val 17597"/>
              <a:gd name="adj2" fmla="val 106493"/>
              <a:gd name="adj3" fmla="val 17962"/>
              <a:gd name="adj4" fmla="val 134511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80" name="Выноска 1 7179"/>
          <p:cNvSpPr/>
          <p:nvPr/>
        </p:nvSpPr>
        <p:spPr>
          <a:xfrm>
            <a:off x="231098" y="4429018"/>
            <a:ext cx="2314838" cy="2158218"/>
          </a:xfrm>
          <a:prstGeom prst="borderCallout1">
            <a:avLst>
              <a:gd name="adj1" fmla="val 19468"/>
              <a:gd name="adj2" fmla="val 108833"/>
              <a:gd name="adj3" fmla="val -45483"/>
              <a:gd name="adj4" fmla="val 156497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68" name="Picture 20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975" y="242714"/>
            <a:ext cx="835025" cy="43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81" name="Прямоугольник 7180"/>
          <p:cNvSpPr/>
          <p:nvPr/>
        </p:nvSpPr>
        <p:spPr>
          <a:xfrm>
            <a:off x="3643306" y="2428868"/>
            <a:ext cx="1832611" cy="16019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91680"/>
              </a:avLst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Поиграем 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93402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81600" y="3962400"/>
            <a:ext cx="609600" cy="609600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52400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знакомство с фигурами</a:t>
            </a:r>
          </a:p>
          <a:p>
            <a:pPr lvl="0"/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квадрат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  <a:p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78364" y="1655300"/>
            <a:ext cx="3600000" cy="36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399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2778364" y="4810407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2758377" y="1666475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5990558" y="4869000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5990558" y="1669160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0325"/>
          <a:stretch/>
        </p:blipFill>
        <p:spPr>
          <a:xfrm>
            <a:off x="2750558" y="6325146"/>
            <a:ext cx="3600000" cy="48848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8" name="Прямоугольник 27"/>
          <p:cNvSpPr/>
          <p:nvPr/>
        </p:nvSpPr>
        <p:spPr>
          <a:xfrm>
            <a:off x="2758377" y="1646556"/>
            <a:ext cx="3600000" cy="36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750558" y="6033489"/>
            <a:ext cx="3600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750558" y="5715000"/>
            <a:ext cx="3600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750558" y="5867400"/>
            <a:ext cx="3600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750558" y="5562600"/>
            <a:ext cx="3600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Управляющая кнопка: домой 21">
            <a:hlinkClick r:id="rId12" action="ppaction://hlinksldjump" highlightClick="1"/>
          </p:cNvPr>
          <p:cNvSpPr/>
          <p:nvPr/>
        </p:nvSpPr>
        <p:spPr>
          <a:xfrm>
            <a:off x="0" y="6361519"/>
            <a:ext cx="540000" cy="54000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210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6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669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919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419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169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179"/>
                            </p:stCondLst>
                            <p:childTnLst>
                              <p:par>
                                <p:cTn id="21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429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626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696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video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9" grpId="0" animBg="1"/>
      <p:bldP spid="9" grpId="1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307" y="12859"/>
            <a:ext cx="88846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знакомство с фигурами</a:t>
            </a:r>
          </a:p>
          <a:p>
            <a:pPr lvl="0" algn="ctr">
              <a:spcBef>
                <a:spcPct val="20000"/>
              </a:spcBef>
            </a:pPr>
            <a:r>
              <a:rPr lang="ru-RU" sz="2000" b="1" dirty="0" smtClean="0">
                <a:solidFill>
                  <a:srgbClr val="00B050"/>
                </a:solidFill>
                <a:latin typeface="Comic Sans MS" pitchFamily="66" charset="0"/>
              </a:rPr>
              <a:t>Что бывает квадратным</a:t>
            </a:r>
            <a:r>
              <a:rPr lang="en-US" sz="2000" b="1" dirty="0" smtClean="0">
                <a:solidFill>
                  <a:srgbClr val="00B050"/>
                </a:solidFill>
                <a:latin typeface="Comic Sans MS" pitchFamily="66" charset="0"/>
              </a:rPr>
              <a:t>?</a:t>
            </a:r>
            <a:endParaRPr lang="ru-RU" sz="20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10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140292"/>
            <a:ext cx="835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4500" y1="24000" x2="14500" y2="24000"/>
                        <a14:foregroundMark x1="61500" y1="85000" x2="61500" y2="85000"/>
                        <a14:foregroundMark x1="55500" y1="83000" x2="57000" y2="84500"/>
                        <a14:foregroundMark x1="35000" y1="85500" x2="35000" y2="85500"/>
                        <a14:foregroundMark x1="50500" y1="83500" x2="50500" y2="83500"/>
                        <a14:foregroundMark x1="41500" y1="85500" x2="41500" y2="85500"/>
                        <a14:foregroundMark x1="43000" y1="84000" x2="43000" y2="84000"/>
                        <a14:foregroundMark x1="22000" y1="87000" x2="22000" y2="87000"/>
                        <a14:foregroundMark x1="14000" y1="81500" x2="14000" y2="84000"/>
                        <a14:foregroundMark x1="10500" y1="83500" x2="10500" y2="83500"/>
                        <a14:foregroundMark x1="46500" y1="89000" x2="46500" y2="8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219200"/>
            <a:ext cx="1371600" cy="1371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371600"/>
            <a:ext cx="1371600" cy="1371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1323975"/>
            <a:ext cx="1428750" cy="1419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683" y="2124221"/>
            <a:ext cx="1695157" cy="21732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73" y="2940659"/>
            <a:ext cx="1301866" cy="13018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100">
            <a:off x="843459" y="4568676"/>
            <a:ext cx="1727103" cy="17271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4406957"/>
            <a:ext cx="2628900" cy="20505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678" y="2940659"/>
            <a:ext cx="2146243" cy="2146243"/>
          </a:xfrm>
          <a:prstGeom prst="rect">
            <a:avLst/>
          </a:prstGeom>
        </p:spPr>
      </p:pic>
      <p:sp>
        <p:nvSpPr>
          <p:cNvPr id="13" name="Управляющая кнопка: домой 12">
            <a:hlinkClick r:id="rId13" action="ppaction://hlinksldjump" highlightClick="1"/>
          </p:cNvPr>
          <p:cNvSpPr/>
          <p:nvPr/>
        </p:nvSpPr>
        <p:spPr>
          <a:xfrm>
            <a:off x="0" y="63246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1357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треугольни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114200" y="3427800"/>
            <a:ext cx="609600" cy="6096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52400"/>
            <a:ext cx="8610600" cy="1143000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знакомство с фигурами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треугольник</a:t>
            </a: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2772000" y="1629000"/>
            <a:ext cx="3600000" cy="3600000"/>
          </a:xfrm>
          <a:prstGeom prst="triangle">
            <a:avLst>
              <a:gd name="adj" fmla="val 482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9" y="6297613"/>
            <a:ext cx="540000" cy="533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5-конечная звезда 1"/>
          <p:cNvSpPr/>
          <p:nvPr/>
        </p:nvSpPr>
        <p:spPr>
          <a:xfrm>
            <a:off x="3048000" y="4802017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5-конечная звезда 3"/>
          <p:cNvSpPr/>
          <p:nvPr/>
        </p:nvSpPr>
        <p:spPr>
          <a:xfrm>
            <a:off x="4363800" y="2016295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5796315" y="4802017"/>
            <a:ext cx="360000" cy="3600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6942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6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93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44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307" y="12859"/>
            <a:ext cx="88846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знакомство с фигурами</a:t>
            </a:r>
          </a:p>
          <a:p>
            <a:pPr lvl="0" algn="ctr">
              <a:spcBef>
                <a:spcPct val="20000"/>
              </a:spcBef>
            </a:pPr>
            <a:r>
              <a:rPr lang="ru-RU" sz="2000" b="1" dirty="0" smtClean="0">
                <a:solidFill>
                  <a:srgbClr val="00B050"/>
                </a:solidFill>
                <a:latin typeface="Comic Sans MS" pitchFamily="66" charset="0"/>
              </a:rPr>
              <a:t>Что бывает треугольным</a:t>
            </a:r>
            <a:r>
              <a:rPr lang="en-US" sz="2000" b="1" dirty="0" smtClean="0">
                <a:solidFill>
                  <a:srgbClr val="00B050"/>
                </a:solidFill>
                <a:latin typeface="Comic Sans MS" pitchFamily="66" charset="0"/>
              </a:rPr>
              <a:t>?</a:t>
            </a:r>
            <a:endParaRPr lang="ru-RU" sz="20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10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140292"/>
            <a:ext cx="835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3333" y1="56618" x2="63333" y2="56618"/>
                        <a14:foregroundMark x1="58000" y1="49265" x2="58000" y2="49265"/>
                        <a14:foregroundMark x1="38000" y1="59559" x2="38000" y2="59559"/>
                        <a14:foregroundMark x1="44000" y1="66176" x2="44000" y2="66176"/>
                        <a14:foregroundMark x1="56667" y1="73529" x2="56667" y2="73529"/>
                        <a14:foregroundMark x1="64667" y1="78676" x2="64667" y2="78676"/>
                        <a14:foregroundMark x1="71333" y1="78676" x2="71333" y2="78676"/>
                        <a14:foregroundMark x1="78000" y1="78676" x2="78000" y2="78676"/>
                        <a14:foregroundMark x1="59333" y1="63235" x2="59333" y2="63235"/>
                        <a14:foregroundMark x1="48667" y1="53676" x2="48667" y2="53676"/>
                        <a14:foregroundMark x1="52667" y1="41912" x2="52667" y2="41912"/>
                        <a14:foregroundMark x1="61333" y1="49265" x2="61333" y2="49265"/>
                        <a14:foregroundMark x1="61333" y1="42647" x2="61333" y2="42647"/>
                        <a14:foregroundMark x1="57333" y1="32353" x2="57333" y2="32353"/>
                        <a14:foregroundMark x1="52667" y1="25000" x2="52667" y2="25000"/>
                        <a14:foregroundMark x1="42000" y1="39706" x2="42000" y2="39706"/>
                        <a14:foregroundMark x1="48000" y1="58824" x2="48000" y2="58824"/>
                        <a14:foregroundMark x1="52667" y1="63235" x2="52667" y2="63235"/>
                        <a14:foregroundMark x1="48667" y1="70588" x2="48667" y2="70588"/>
                        <a14:foregroundMark x1="33333" y1="78676" x2="37333" y2="75735"/>
                        <a14:foregroundMark x1="28000" y1="75735" x2="28000" y2="75735"/>
                        <a14:foregroundMark x1="33333" y1="63971" x2="33333" y2="63971"/>
                        <a14:foregroundMark x1="44667" y1="76471" x2="44667" y2="76471"/>
                        <a14:foregroundMark x1="46667" y1="81618" x2="46667" y2="81618"/>
                        <a14:foregroundMark x1="51333" y1="61765" x2="51333" y2="64706"/>
                        <a14:foregroundMark x1="61333" y1="79412" x2="54667" y2="79412"/>
                        <a14:foregroundMark x1="38667" y1="55882" x2="38667" y2="55882"/>
                        <a14:foregroundMark x1="38000" y1="54412" x2="38000" y2="54412"/>
                        <a14:foregroundMark x1="46667" y1="51471" x2="46667" y2="51471"/>
                        <a14:foregroundMark x1="48000" y1="77206" x2="48000" y2="77206"/>
                        <a14:foregroundMark x1="69333" y1="72794" x2="69333" y2="72794"/>
                        <a14:foregroundMark x1="50667" y1="61765" x2="50667" y2="61765"/>
                        <a14:foregroundMark x1="48000" y1="58824" x2="46667" y2="59559"/>
                        <a14:foregroundMark x1="46667" y1="58824" x2="46667" y2="58824"/>
                        <a14:foregroundMark x1="44000" y1="64706" x2="45333" y2="65441"/>
                        <a14:backgroundMark x1="48667" y1="33088" x2="48667" y2="33088"/>
                        <a14:backgroundMark x1="55333" y1="34559" x2="55333" y2="345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3868"/>
            <a:ext cx="2052808" cy="18612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10000" b="100000" l="667" r="100000">
                        <a14:foregroundMark x1="54667" y1="46000" x2="54667" y2="46000"/>
                        <a14:foregroundMark x1="37333" y1="24667" x2="37333" y2="24667"/>
                        <a14:foregroundMark x1="39333" y1="14667" x2="39333" y2="14667"/>
                        <a14:foregroundMark x1="71333" y1="84000" x2="71333" y2="8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840" y="4430370"/>
            <a:ext cx="2314575" cy="23145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0" b="100000" l="0" r="98969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238421" y="3438662"/>
            <a:ext cx="1519022" cy="18919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925232">
            <a:off x="2966292" y="1218996"/>
            <a:ext cx="1002460" cy="18311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0" b="100000" l="0" r="9866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877" y="3147560"/>
            <a:ext cx="1495514" cy="1600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5264903"/>
            <a:ext cx="2666999" cy="10668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="" xmlns:a14="http://schemas.microsoft.com/office/drawing/2010/main">
                  <a14:imgLayer r:embed="rId16">
                    <a14:imgEffect>
                      <a14:backgroundRemoval t="9524" b="99471" l="0" r="9866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489" y="364848"/>
            <a:ext cx="2299936" cy="37082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44" y="2667000"/>
            <a:ext cx="1042787" cy="1543324"/>
          </a:xfrm>
          <a:prstGeom prst="rect">
            <a:avLst/>
          </a:prstGeom>
        </p:spPr>
      </p:pic>
      <p:sp>
        <p:nvSpPr>
          <p:cNvPr id="9" name="Управляющая кнопка: домой 8">
            <a:hlinkClick r:id="rId18" action="ppaction://hlinksldjump" highlightClick="1"/>
          </p:cNvPr>
          <p:cNvSpPr/>
          <p:nvPr/>
        </p:nvSpPr>
        <p:spPr>
          <a:xfrm>
            <a:off x="26233" y="6331701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30843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52400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знакомство с фигурами</a:t>
            </a:r>
          </a:p>
          <a:p>
            <a:pPr lvl="0"/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круг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  <a:p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772000" y="1629000"/>
            <a:ext cx="3600000" cy="360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0" y="6316210"/>
            <a:ext cx="540000" cy="54000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772000" y="1629000"/>
            <a:ext cx="3600000" cy="3600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5744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24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43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307" y="12859"/>
            <a:ext cx="88846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знакомство с фигурами</a:t>
            </a:r>
          </a:p>
          <a:p>
            <a:pPr lvl="0" algn="ctr">
              <a:spcBef>
                <a:spcPct val="20000"/>
              </a:spcBef>
            </a:pPr>
            <a:r>
              <a:rPr lang="ru-RU" sz="2000" b="1" dirty="0" smtClean="0">
                <a:solidFill>
                  <a:srgbClr val="00B050"/>
                </a:solidFill>
                <a:latin typeface="Comic Sans MS" pitchFamily="66" charset="0"/>
              </a:rPr>
              <a:t>Что бывает круглым</a:t>
            </a:r>
            <a:r>
              <a:rPr lang="en-US" sz="2000" b="1" dirty="0" smtClean="0">
                <a:solidFill>
                  <a:srgbClr val="00B050"/>
                </a:solidFill>
                <a:latin typeface="Comic Sans MS" pitchFamily="66" charset="0"/>
              </a:rPr>
              <a:t>?</a:t>
            </a:r>
            <a:endParaRPr lang="ru-RU" sz="20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10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140292"/>
            <a:ext cx="835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68" y="1364002"/>
            <a:ext cx="2560853" cy="23559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360" y="2467902"/>
            <a:ext cx="1810840" cy="17866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549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4769614"/>
            <a:ext cx="1063780" cy="12907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752" b="97744" l="6000" r="93333">
                        <a14:foregroundMark x1="28000" y1="39850" x2="28000" y2="39850"/>
                        <a14:foregroundMark x1="20667" y1="37594" x2="20667" y2="37594"/>
                        <a14:foregroundMark x1="24667" y1="40602" x2="24667" y2="40602"/>
                        <a14:foregroundMark x1="32000" y1="24060" x2="32000" y2="24060"/>
                        <a14:foregroundMark x1="34667" y1="27820" x2="34667" y2="27820"/>
                        <a14:foregroundMark x1="37333" y1="33083" x2="37333" y2="33083"/>
                        <a14:foregroundMark x1="59333" y1="60150" x2="59333" y2="60150"/>
                        <a14:backgroundMark x1="42667" y1="23308" x2="42667" y2="23308"/>
                        <a14:backgroundMark x1="43333" y1="27820" x2="43333" y2="27820"/>
                        <a14:backgroundMark x1="36667" y1="20301" x2="38667" y2="20301"/>
                        <a14:backgroundMark x1="51333" y1="21053" x2="51333" y2="21053"/>
                        <a14:backgroundMark x1="53333" y1="21053" x2="53333" y2="21053"/>
                        <a14:backgroundMark x1="65333" y1="27068" x2="65333" y2="27068"/>
                        <a14:backgroundMark x1="67333" y1="26316" x2="67333" y2="26316"/>
                        <a14:backgroundMark x1="76000" y1="42105" x2="76000" y2="42105"/>
                        <a14:backgroundMark x1="71333" y1="40602" x2="71333" y2="40602"/>
                        <a14:backgroundMark x1="62667" y1="43609" x2="62667" y2="43609"/>
                        <a14:backgroundMark x1="54667" y1="21805" x2="54667" y2="21805"/>
                        <a14:backgroundMark x1="36000" y1="37594" x2="36000" y2="37594"/>
                        <a14:backgroundMark x1="25333" y1="28571" x2="25333" y2="28571"/>
                        <a14:backgroundMark x1="29333" y1="48120" x2="29333" y2="48120"/>
                        <a14:backgroundMark x1="22000" y1="46617" x2="23333" y2="45865"/>
                        <a14:backgroundMark x1="28000" y1="63910" x2="28000" y2="63910"/>
                        <a14:backgroundMark x1="32667" y1="60150" x2="32667" y2="60150"/>
                        <a14:backgroundMark x1="48000" y1="69173" x2="48000" y2="69173"/>
                        <a14:backgroundMark x1="36000" y1="75940" x2="36000" y2="75940"/>
                        <a14:backgroundMark x1="60000" y1="78195" x2="60000" y2="78195"/>
                        <a14:backgroundMark x1="58667" y1="72180" x2="58667" y2="72180"/>
                        <a14:backgroundMark x1="66667" y1="65414" x2="66667" y2="65414"/>
                        <a14:backgroundMark x1="71333" y1="68421" x2="71333" y2="68421"/>
                        <a14:backgroundMark x1="74667" y1="54135" x2="74667" y2="54135"/>
                        <a14:backgroundMark x1="78000" y1="54135" x2="78000" y2="541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019" y="3970167"/>
            <a:ext cx="2776251" cy="24616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161" y="5200972"/>
            <a:ext cx="1552874" cy="15528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667" b="98667" l="0" r="9666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086" y="1022097"/>
            <a:ext cx="1731671" cy="17316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ackgroundRemoval t="0" b="100000" l="2667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477094"/>
            <a:ext cx="1447800" cy="14574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=""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927019"/>
            <a:ext cx="2139174" cy="215343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="" xmlns:a14="http://schemas.microsoft.com/office/drawing/2010/main">
                  <a14:imgLayer r:embed="rId17">
                    <a14:imgEffect>
                      <a14:backgroundRemoval t="0" b="99107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831" y="3147360"/>
            <a:ext cx="2405822" cy="1796347"/>
          </a:xfrm>
          <a:prstGeom prst="rect">
            <a:avLst/>
          </a:prstGeom>
        </p:spPr>
      </p:pic>
      <p:sp>
        <p:nvSpPr>
          <p:cNvPr id="8" name="Управляющая кнопка: домой 7">
            <a:hlinkClick r:id="rId18" action="ppaction://hlinksldjump" highlightClick="1"/>
          </p:cNvPr>
          <p:cNvSpPr/>
          <p:nvPr/>
        </p:nvSpPr>
        <p:spPr>
          <a:xfrm>
            <a:off x="4474" y="63180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00806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2954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найди фигуры</a:t>
            </a:r>
            <a:b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Comic Sans MS" pitchFamily="66" charset="0"/>
              </a:rPr>
              <a:t>треугольники</a:t>
            </a:r>
            <a:endParaRPr lang="ru-RU" sz="20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11540433"/>
              </p:ext>
            </p:extLst>
          </p:nvPr>
        </p:nvGraphicFramePr>
        <p:xfrm>
          <a:off x="844080" y="1784960"/>
          <a:ext cx="754380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</a:tblGrid>
              <a:tr h="838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2702573" y="4783814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8153400" y="5241014"/>
            <a:ext cx="457200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1711506" y="1905000"/>
            <a:ext cx="540000" cy="540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4004271" y="1919037"/>
            <a:ext cx="540000" cy="5400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 rot="17986186">
            <a:off x="6477000" y="3810000"/>
            <a:ext cx="540000" cy="540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516403" y="5990228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6207000" y="1931129"/>
            <a:ext cx="540000" cy="5400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980470" y="5604000"/>
            <a:ext cx="540000" cy="5400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5517497" y="4023049"/>
            <a:ext cx="5334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1775037" y="4985473"/>
            <a:ext cx="457200" cy="457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Равнобедренный треугольник 33"/>
          <p:cNvSpPr/>
          <p:nvPr/>
        </p:nvSpPr>
        <p:spPr>
          <a:xfrm>
            <a:off x="3889644" y="4421945"/>
            <a:ext cx="540000" cy="540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Равнобедренный треугольник 34"/>
          <p:cNvSpPr/>
          <p:nvPr/>
        </p:nvSpPr>
        <p:spPr>
          <a:xfrm>
            <a:off x="458783" y="4554653"/>
            <a:ext cx="533400" cy="533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7772400" y="3505200"/>
            <a:ext cx="533400" cy="533400"/>
          </a:xfrm>
          <a:prstGeom prst="ellipse">
            <a:avLst/>
          </a:prstGeom>
          <a:solidFill>
            <a:srgbClr val="E725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7696200" y="1931129"/>
            <a:ext cx="540000" cy="540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8115300" y="304800"/>
            <a:ext cx="8001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6953827" y="1931129"/>
            <a:ext cx="540000" cy="540000"/>
          </a:xfrm>
          <a:prstGeom prst="triangl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3246893" y="1919037"/>
            <a:ext cx="540000" cy="540000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4747586" y="1919037"/>
            <a:ext cx="540000" cy="540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8356957" y="4114800"/>
            <a:ext cx="540000" cy="540000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481860" y="1931129"/>
            <a:ext cx="540000" cy="540000"/>
          </a:xfrm>
          <a:prstGeom prst="triangle">
            <a:avLst/>
          </a:prstGeom>
          <a:solidFill>
            <a:srgbClr val="E725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672" y="3723012"/>
            <a:ext cx="56673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3194">
            <a:off x="5420475" y="4825120"/>
            <a:ext cx="56673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907" y="6089650"/>
            <a:ext cx="56673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200" y="6096000"/>
            <a:ext cx="560387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04327">
            <a:off x="6946808" y="4963079"/>
            <a:ext cx="554037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861" y="1905000"/>
            <a:ext cx="554037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Равнобедренный треугольник 38"/>
          <p:cNvSpPr/>
          <p:nvPr/>
        </p:nvSpPr>
        <p:spPr>
          <a:xfrm>
            <a:off x="986716" y="1905000"/>
            <a:ext cx="540000" cy="540000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506" y="6208954"/>
            <a:ext cx="560387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880" y="3958480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4320">
            <a:off x="4033764" y="5457708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368" y="5931787"/>
            <a:ext cx="560387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9563">
            <a:off x="4511675" y="3844845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Управляющая кнопка: домой 11">
            <a:hlinkClick r:id="rId12" action="ppaction://hlinksldjump" highlightClick="1"/>
          </p:cNvPr>
          <p:cNvSpPr/>
          <p:nvPr/>
        </p:nvSpPr>
        <p:spPr>
          <a:xfrm>
            <a:off x="-2309" y="6318000"/>
            <a:ext cx="540000" cy="54000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01394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2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25" grpId="0" animBg="1"/>
      <p:bldP spid="29" grpId="0" animBg="1"/>
      <p:bldP spid="30" grpId="0" animBg="1"/>
      <p:bldP spid="34" grpId="0" animBg="1"/>
      <p:bldP spid="35" grpId="0" animBg="1"/>
      <p:bldP spid="38" grpId="0" animBg="1"/>
      <p:bldP spid="2" grpId="0" animBg="1"/>
      <p:bldP spid="6" grpId="0" animBg="1"/>
      <p:bldP spid="7" grpId="0" animBg="1"/>
      <p:bldP spid="9" grpId="0" animBg="1"/>
      <p:bldP spid="11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найди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фигуры</a:t>
            </a:r>
            <a:b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</a:b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Comic Sans MS" pitchFamily="66" charset="0"/>
                <a:ea typeface="+mn-ea"/>
                <a:cs typeface="+mn-cs"/>
              </a:rPr>
              <a:t>квадраты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88790508"/>
              </p:ext>
            </p:extLst>
          </p:nvPr>
        </p:nvGraphicFramePr>
        <p:xfrm>
          <a:off x="799955" y="1828800"/>
          <a:ext cx="754380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</a:tblGrid>
              <a:tr h="838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943799" y="1981200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932355" y="3827688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207007" y="2015967"/>
            <a:ext cx="457200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 rot="19909442">
            <a:off x="2305977" y="6196194"/>
            <a:ext cx="457200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8382000" y="4536245"/>
            <a:ext cx="533400" cy="533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19295" y="3668356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4943561" y="6158094"/>
            <a:ext cx="533400" cy="533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 rot="18061268">
            <a:off x="5756296" y="4155589"/>
            <a:ext cx="533400" cy="533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 rot="4185882">
            <a:off x="4533900" y="5169302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190804" y="6096000"/>
            <a:ext cx="533400" cy="533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134299" y="5515044"/>
            <a:ext cx="5334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 rot="5400000">
            <a:off x="5731524" y="5060267"/>
            <a:ext cx="533400" cy="533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1885615" y="4793567"/>
            <a:ext cx="533400" cy="533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6883819" y="3646463"/>
            <a:ext cx="5334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1719433" y="2015967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 rot="2173123">
            <a:off x="3694494" y="3875238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Равнобедренный треугольник 33"/>
          <p:cNvSpPr/>
          <p:nvPr/>
        </p:nvSpPr>
        <p:spPr>
          <a:xfrm>
            <a:off x="7190804" y="4360411"/>
            <a:ext cx="533400" cy="533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Равнобедренный треугольник 34"/>
          <p:cNvSpPr/>
          <p:nvPr/>
        </p:nvSpPr>
        <p:spPr>
          <a:xfrm>
            <a:off x="8496300" y="3640259"/>
            <a:ext cx="533400" cy="533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7933754" y="5511787"/>
            <a:ext cx="533400" cy="533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3709193" y="6090725"/>
            <a:ext cx="533400" cy="533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8115300" y="304800"/>
            <a:ext cx="8001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500714" y="6205437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041" y="5526385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984" y="6148387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572000" y="3913163"/>
            <a:ext cx="457200" cy="457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785393" y="4707059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624078" y="4978803"/>
            <a:ext cx="4572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9" y="2015967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43" y="2001899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679" y="1969293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431" y="1969293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204" y="1957386"/>
            <a:ext cx="476250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018" y="1957387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40000" y="4722500"/>
            <a:ext cx="457200" cy="457200"/>
          </a:xfrm>
          <a:prstGeom prst="rect">
            <a:avLst/>
          </a:prstGeom>
          <a:solidFill>
            <a:srgbClr val="E725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7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297" y="1992154"/>
            <a:ext cx="4810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домой 1">
            <a:hlinkClick r:id="rId10" action="ppaction://hlinksldjump" highlightClick="1"/>
          </p:cNvPr>
          <p:cNvSpPr/>
          <p:nvPr/>
        </p:nvSpPr>
        <p:spPr>
          <a:xfrm>
            <a:off x="0" y="6318000"/>
            <a:ext cx="540000" cy="54000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  <p:bldP spid="32" grpId="0" animBg="1"/>
      <p:bldP spid="33" grpId="0" animBg="1"/>
      <p:bldP spid="7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7984" y="29668"/>
            <a:ext cx="8229600" cy="1295400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найди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фигуры</a:t>
            </a:r>
            <a:b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</a:b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Comic Sans MS" pitchFamily="66" charset="0"/>
                <a:ea typeface="+mn-ea"/>
                <a:cs typeface="+mn-cs"/>
              </a:rPr>
              <a:t>круги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1522217"/>
              </p:ext>
            </p:extLst>
          </p:nvPr>
        </p:nvGraphicFramePr>
        <p:xfrm>
          <a:off x="769354" y="1752600"/>
          <a:ext cx="754380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  <a:gridCol w="754380"/>
              </a:tblGrid>
              <a:tr h="838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591490" y="3339972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8190315" y="5979282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3750361">
            <a:off x="4491346" y="3623341"/>
            <a:ext cx="457200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 rot="2876751">
            <a:off x="4534055" y="5693569"/>
            <a:ext cx="457200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8004593" y="4729676"/>
            <a:ext cx="533400" cy="533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335439" y="1872082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7631085" y="3689576"/>
            <a:ext cx="533400" cy="533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7238379" y="5418919"/>
            <a:ext cx="533400" cy="533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3344823" y="4648200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4596014" y="187208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856589" y="1878682"/>
            <a:ext cx="5334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2058837" y="3156176"/>
            <a:ext cx="533400" cy="533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1838149" y="5623560"/>
            <a:ext cx="533400" cy="533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834989" y="5450533"/>
            <a:ext cx="5334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886989" y="5674482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124714" y="4419600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Равнобедренный треугольник 33"/>
          <p:cNvSpPr/>
          <p:nvPr/>
        </p:nvSpPr>
        <p:spPr>
          <a:xfrm>
            <a:off x="3365376" y="5674482"/>
            <a:ext cx="533400" cy="533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Равнобедренный треугольник 34"/>
          <p:cNvSpPr/>
          <p:nvPr/>
        </p:nvSpPr>
        <p:spPr>
          <a:xfrm rot="19022574">
            <a:off x="7128149" y="4274569"/>
            <a:ext cx="533400" cy="533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5771734" y="464820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Равнобедренный треугольник 37"/>
          <p:cNvSpPr/>
          <p:nvPr/>
        </p:nvSpPr>
        <p:spPr>
          <a:xfrm rot="3182083">
            <a:off x="5505034" y="3611968"/>
            <a:ext cx="533400" cy="533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8115300" y="304800"/>
            <a:ext cx="8001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6103064" y="1872082"/>
            <a:ext cx="540000" cy="540000"/>
          </a:xfrm>
          <a:prstGeom prst="ellipse">
            <a:avLst/>
          </a:prstGeom>
          <a:solidFill>
            <a:srgbClr val="E725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359" y="3339972"/>
            <a:ext cx="56038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3842489" y="1872082"/>
            <a:ext cx="540000" cy="5400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9" y="3956276"/>
            <a:ext cx="560387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вал 5"/>
          <p:cNvSpPr/>
          <p:nvPr/>
        </p:nvSpPr>
        <p:spPr>
          <a:xfrm>
            <a:off x="7603511" y="1872082"/>
            <a:ext cx="540000" cy="540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389" y="3285203"/>
            <a:ext cx="56038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5349539" y="1872082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3406207"/>
            <a:ext cx="56673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 8"/>
          <p:cNvSpPr/>
          <p:nvPr/>
        </p:nvSpPr>
        <p:spPr>
          <a:xfrm>
            <a:off x="3088964" y="1872082"/>
            <a:ext cx="540000" cy="540000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339972"/>
            <a:ext cx="566737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вал 10"/>
          <p:cNvSpPr/>
          <p:nvPr/>
        </p:nvSpPr>
        <p:spPr>
          <a:xfrm>
            <a:off x="1581914" y="1872082"/>
            <a:ext cx="540000" cy="540000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587" y="4634831"/>
            <a:ext cx="56673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Овал 11"/>
          <p:cNvSpPr/>
          <p:nvPr/>
        </p:nvSpPr>
        <p:spPr>
          <a:xfrm>
            <a:off x="828389" y="1872082"/>
            <a:ext cx="540000" cy="540000"/>
          </a:xfrm>
          <a:prstGeom prst="ellipse">
            <a:avLst/>
          </a:prstGeom>
          <a:solidFill>
            <a:srgbClr val="1EEE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167" y="5135550"/>
            <a:ext cx="56673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Управляющая кнопка: домой 12">
            <a:hlinkClick r:id="rId10" action="ppaction://hlinksldjump" highlightClick="1"/>
          </p:cNvPr>
          <p:cNvSpPr/>
          <p:nvPr/>
        </p:nvSpPr>
        <p:spPr>
          <a:xfrm>
            <a:off x="21728" y="63180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4188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9"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  <p:bldP spid="27" grpId="0" animBg="1"/>
      <p:bldP spid="28" grpId="0" animBg="1"/>
      <p:bldP spid="31" grpId="0" animBg="1"/>
      <p:bldP spid="36" grpId="0" animBg="1"/>
      <p:bldP spid="2" grpId="0" animBg="1"/>
      <p:bldP spid="5" grpId="0" animBg="1"/>
      <p:bldP spid="6" grpId="0" animBg="1"/>
      <p:bldP spid="7" grpId="0" animBg="1"/>
      <p:bldP spid="9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четвёртый лишний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43001369"/>
              </p:ext>
            </p:extLst>
          </p:nvPr>
        </p:nvGraphicFramePr>
        <p:xfrm>
          <a:off x="381000" y="2590799"/>
          <a:ext cx="853440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2362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Равнобедренныйк 4"/>
          <p:cNvSpPr/>
          <p:nvPr/>
        </p:nvSpPr>
        <p:spPr>
          <a:xfrm>
            <a:off x="914400" y="3352800"/>
            <a:ext cx="1066800" cy="9906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 8"/>
          <p:cNvSpPr/>
          <p:nvPr/>
        </p:nvSpPr>
        <p:spPr>
          <a:xfrm>
            <a:off x="7239000" y="3352800"/>
            <a:ext cx="1066800" cy="9906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к 9"/>
          <p:cNvSpPr/>
          <p:nvPr/>
        </p:nvSpPr>
        <p:spPr>
          <a:xfrm>
            <a:off x="3048200" y="3352800"/>
            <a:ext cx="1066800" cy="9906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182000" y="3353400"/>
            <a:ext cx="990000" cy="99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0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0" y="6318000"/>
            <a:ext cx="540000" cy="54000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четвёртый лишний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11715011"/>
              </p:ext>
            </p:extLst>
          </p:nvPr>
        </p:nvGraphicFramePr>
        <p:xfrm>
          <a:off x="381000" y="2590799"/>
          <a:ext cx="853440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2362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Равнобедренныйк 4"/>
          <p:cNvSpPr/>
          <p:nvPr/>
        </p:nvSpPr>
        <p:spPr>
          <a:xfrm>
            <a:off x="924951" y="3332285"/>
            <a:ext cx="1066800" cy="990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5169877" y="3249052"/>
            <a:ext cx="1066800" cy="990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971800" y="3249652"/>
            <a:ext cx="990000" cy="990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269480" y="3249052"/>
            <a:ext cx="1143000" cy="990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15875" y="6318000"/>
            <a:ext cx="540000" cy="54000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32732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0.59167 0.43333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83" y="216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7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четвёртый лишний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81000" y="2590799"/>
          <a:ext cx="853440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2362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Равнобедренный треугольник 7"/>
          <p:cNvSpPr/>
          <p:nvPr/>
        </p:nvSpPr>
        <p:spPr>
          <a:xfrm>
            <a:off x="7239000" y="3276600"/>
            <a:ext cx="1066800" cy="9906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181600" y="3429000"/>
            <a:ext cx="914400" cy="838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66800" y="3429000"/>
            <a:ext cx="914400" cy="838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124200" y="3429000"/>
            <a:ext cx="914400" cy="8382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3074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0" y="6324600"/>
            <a:ext cx="540000" cy="540000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четвёртый лишний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81000" y="2590799"/>
          <a:ext cx="853440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2362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Равнобедренный треугольник 7"/>
          <p:cNvSpPr/>
          <p:nvPr/>
        </p:nvSpPr>
        <p:spPr>
          <a:xfrm>
            <a:off x="1066800" y="3276600"/>
            <a:ext cx="1066800" cy="9906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181600" y="3276600"/>
            <a:ext cx="1143000" cy="1066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60176" y="3328907"/>
            <a:ext cx="1219200" cy="1143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7467600" y="3352800"/>
            <a:ext cx="1143000" cy="10668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87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0" y="6293548"/>
            <a:ext cx="540000" cy="540000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четвёртый лишний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87464714"/>
              </p:ext>
            </p:extLst>
          </p:nvPr>
        </p:nvGraphicFramePr>
        <p:xfrm>
          <a:off x="381000" y="2590799"/>
          <a:ext cx="853440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2362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Равнобедренный треугольник 9"/>
          <p:cNvSpPr/>
          <p:nvPr/>
        </p:nvSpPr>
        <p:spPr>
          <a:xfrm>
            <a:off x="685800" y="2946401"/>
            <a:ext cx="1524000" cy="14478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3376526" y="3429000"/>
            <a:ext cx="814473" cy="698501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00866" y="3429000"/>
            <a:ext cx="671334" cy="6985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7506286" y="3429000"/>
            <a:ext cx="799514" cy="71437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0" y="63180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03110" y="2686929"/>
            <a:ext cx="3581400" cy="3124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2988710" y="2916942"/>
            <a:ext cx="1828800" cy="182125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8600" y="304800"/>
            <a:ext cx="868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Из каких фигур рисунок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029172" y="704910"/>
            <a:ext cx="5105400" cy="196209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105622" y="1566789"/>
            <a:ext cx="952500" cy="838200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28600" y="5791200"/>
            <a:ext cx="868680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173878" y="3830906"/>
            <a:ext cx="1752600" cy="1600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663668" y="3619970"/>
            <a:ext cx="1752600" cy="1600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846261" y="4754319"/>
            <a:ext cx="470181" cy="756664"/>
          </a:xfrm>
          <a:prstGeom prst="line">
            <a:avLst/>
          </a:prstGeom>
          <a:ln w="762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2628320" y="4652578"/>
            <a:ext cx="302459" cy="597675"/>
          </a:xfrm>
          <a:prstGeom prst="line">
            <a:avLst/>
          </a:prstGeom>
          <a:ln w="762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80478" y="4972574"/>
            <a:ext cx="75029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276" y="4954322"/>
            <a:ext cx="78129" cy="821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Овал 23"/>
          <p:cNvSpPr/>
          <p:nvPr/>
        </p:nvSpPr>
        <p:spPr>
          <a:xfrm>
            <a:off x="3926880" y="3307962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2759046" y="4249028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2356440" y="3928116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93819" y="4720830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1003222" y="4344419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33161" y="4610317"/>
            <a:ext cx="112018" cy="1219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Равнобедренный треугольник 27"/>
          <p:cNvSpPr/>
          <p:nvPr/>
        </p:nvSpPr>
        <p:spPr>
          <a:xfrm rot="6357908">
            <a:off x="7667017" y="4723039"/>
            <a:ext cx="935108" cy="164095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3565132" y="3640873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317768" y="3709421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2023153" y="4249029"/>
            <a:ext cx="224038" cy="218695"/>
          </a:xfrm>
          <a:prstGeom prst="ellipse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953000" y="3601403"/>
            <a:ext cx="1447800" cy="1219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667283" y="704910"/>
            <a:ext cx="895915" cy="838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1663668" y="1371600"/>
            <a:ext cx="1612932" cy="61428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flipV="1">
            <a:off x="1678469" y="914400"/>
            <a:ext cx="1886663" cy="211954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1440725" y="1583201"/>
            <a:ext cx="915715" cy="111621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V="1">
            <a:off x="1423018" y="304800"/>
            <a:ext cx="1606154" cy="450343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8" name="Picture 2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571" y="251578"/>
            <a:ext cx="82867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9" action="ppaction://hlinksldjump" highlightClick="1"/>
          </p:cNvPr>
          <p:cNvSpPr/>
          <p:nvPr/>
        </p:nvSpPr>
        <p:spPr>
          <a:xfrm>
            <a:off x="0" y="63180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8528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ереливание вод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ереливание вод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ереливание вод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усаем яблок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8462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раскрась фигуры</a:t>
            </a:r>
          </a:p>
        </p:txBody>
      </p:sp>
      <p:sp>
        <p:nvSpPr>
          <p:cNvPr id="5" name="Равнобедренный треугольник 4"/>
          <p:cNvSpPr/>
          <p:nvPr/>
        </p:nvSpPr>
        <p:spPr>
          <a:xfrm rot="10012143">
            <a:off x="4291324" y="4319398"/>
            <a:ext cx="1981200" cy="83820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166398" y="2602706"/>
            <a:ext cx="1295400" cy="1219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391400" y="5562600"/>
            <a:ext cx="533400" cy="533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455025" y="4038600"/>
            <a:ext cx="533400" cy="533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49942" y="4457700"/>
            <a:ext cx="533400" cy="533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4724400" y="2514600"/>
            <a:ext cx="2743200" cy="60960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 rot="9772350">
            <a:off x="3351225" y="4040771"/>
            <a:ext cx="964667" cy="1367257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4748524" y="3395641"/>
            <a:ext cx="533400" cy="53340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477000" y="3505200"/>
            <a:ext cx="1676400" cy="16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3868800">
            <a:off x="2361024" y="5397462"/>
            <a:ext cx="1066800" cy="1066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630267" y="5350996"/>
            <a:ext cx="1219200" cy="1219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248400" y="5404757"/>
            <a:ext cx="6096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49784" y="5138503"/>
            <a:ext cx="1295400" cy="1219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699978" y="1322391"/>
            <a:ext cx="711162" cy="7429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4239627" y="1293816"/>
            <a:ext cx="727491" cy="8001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373" y="5851161"/>
            <a:ext cx="634039" cy="63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84" y="3188494"/>
            <a:ext cx="633413" cy="63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1732860" y="1312866"/>
            <a:ext cx="773907" cy="762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5" action="ppaction://hlinksldjump" highlightClick="1"/>
          </p:cNvPr>
          <p:cNvSpPr/>
          <p:nvPr/>
        </p:nvSpPr>
        <p:spPr>
          <a:xfrm>
            <a:off x="-4421" y="63627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Расставь  фигуры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5853" y="1295400"/>
            <a:ext cx="6172200" cy="3962399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endParaRPr lang="ru-RU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194550" y="5600700"/>
            <a:ext cx="1066800" cy="990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82650" y="5524500"/>
            <a:ext cx="11049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362450" y="6057900"/>
            <a:ext cx="533400" cy="533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2870200" y="5981700"/>
            <a:ext cx="609600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5778500" y="6057900"/>
            <a:ext cx="533400" cy="533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8600"/>
            <a:ext cx="8350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0" y="6318000"/>
            <a:ext cx="540000" cy="540000"/>
          </a:xfrm>
          <a:prstGeom prst="actionButtonHo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Эрке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</TotalTime>
  <Words>86</Words>
  <Application>Microsoft Office PowerPoint</Application>
  <PresentationFormat>Экран (4:3)</PresentationFormat>
  <Paragraphs>63</Paragraphs>
  <Slides>19</Slides>
  <Notes>2</Notes>
  <HiddenSlides>0</HiddenSlides>
  <MMClips>4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Office Theme</vt:lpstr>
      <vt:lpstr>Эркер</vt:lpstr>
      <vt:lpstr>Интерактивные задания  к занятию по ФЭМП  «Геометрические фигуры»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найди фигуры треугольники</vt:lpstr>
      <vt:lpstr>найди фигуры  квадраты</vt:lpstr>
      <vt:lpstr>найди фигуры  круги</vt:lpstr>
      <vt:lpstr>четвёртый лишний</vt:lpstr>
      <vt:lpstr>четвёртый лишний</vt:lpstr>
      <vt:lpstr>четвёртый лишний</vt:lpstr>
      <vt:lpstr>четвёртый лишний</vt:lpstr>
      <vt:lpstr>четвёртый лишний</vt:lpstr>
      <vt:lpstr>Слайд 17</vt:lpstr>
      <vt:lpstr>раскрась фигуры</vt:lpstr>
      <vt:lpstr>Расставь  фигуры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len</cp:lastModifiedBy>
  <cp:revision>108</cp:revision>
  <dcterms:modified xsi:type="dcterms:W3CDTF">2021-12-24T19:04:06Z</dcterms:modified>
</cp:coreProperties>
</file>