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8" r:id="rId2"/>
    <p:sldId id="262" r:id="rId3"/>
    <p:sldId id="257" r:id="rId4"/>
    <p:sldId id="263" r:id="rId5"/>
    <p:sldId id="264" r:id="rId6"/>
    <p:sldId id="266" r:id="rId7"/>
    <p:sldId id="267" r:id="rId8"/>
    <p:sldId id="268" r:id="rId9"/>
    <p:sldId id="269" r:id="rId10"/>
    <p:sldId id="270" r:id="rId11"/>
    <p:sldId id="260" r:id="rId12"/>
    <p:sldId id="271" r:id="rId13"/>
    <p:sldId id="259" r:id="rId14"/>
    <p:sldId id="272" r:id="rId15"/>
    <p:sldId id="265" r:id="rId16"/>
    <p:sldId id="273" r:id="rId17"/>
    <p:sldId id="275" r:id="rId18"/>
    <p:sldId id="274" r:id="rId19"/>
  </p:sldIdLst>
  <p:sldSz cx="9144000" cy="5143500" type="screen16x9"/>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D82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54" d="100"/>
          <a:sy n="154" d="100"/>
        </p:scale>
        <p:origin x="-384" y="-8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C4B5D15-08CA-4923-AED7-D06802119B1C}" type="datetimeFigureOut">
              <a:rPr lang="ru-RU" smtClean="0"/>
              <a:pPr/>
              <a:t>17.01.2022</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2C7106-D6BD-4188-B0BD-8BD18EB553C6}"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292C7106-D6BD-4188-B0BD-8BD18EB553C6}" type="slidenum">
              <a:rPr lang="ru-RU" smtClean="0"/>
              <a:pPr/>
              <a:t>9</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4" name="Рисунок 7" descr="Fotolia_12301811_M.jpg"/>
          <p:cNvPicPr>
            <a:picLocks noChangeAspect="1"/>
          </p:cNvPicPr>
          <p:nvPr userDrawn="1"/>
        </p:nvPicPr>
        <p:blipFill>
          <a:blip r:embed="rId2" cstate="print">
            <a:clrChange>
              <a:clrFrom>
                <a:srgbClr val="FFFFFF"/>
              </a:clrFrom>
              <a:clrTo>
                <a:srgbClr val="FFFFFF">
                  <a:alpha val="0"/>
                </a:srgbClr>
              </a:clrTo>
            </a:clrChange>
          </a:blip>
          <a:srcRect l="27785"/>
          <a:stretch>
            <a:fillRect/>
          </a:stretch>
        </p:blipFill>
        <p:spPr bwMode="auto">
          <a:xfrm>
            <a:off x="0" y="2857500"/>
            <a:ext cx="2941638" cy="2714625"/>
          </a:xfrm>
          <a:prstGeom prst="rect">
            <a:avLst/>
          </a:prstGeom>
          <a:noFill/>
          <a:ln w="9525">
            <a:noFill/>
            <a:miter lim="800000"/>
            <a:headEnd/>
            <a:tailEnd/>
          </a:ln>
        </p:spPr>
      </p:pic>
      <p:pic>
        <p:nvPicPr>
          <p:cNvPr id="5" name="Рисунок 8" descr="10461764.png"/>
          <p:cNvPicPr>
            <a:picLocks noChangeAspect="1"/>
          </p:cNvPicPr>
          <p:nvPr userDrawn="1"/>
        </p:nvPicPr>
        <p:blipFill>
          <a:blip r:embed="rId3" cstate="print"/>
          <a:srcRect/>
          <a:stretch>
            <a:fillRect/>
          </a:stretch>
        </p:blipFill>
        <p:spPr bwMode="auto">
          <a:xfrm rot="1132088">
            <a:off x="7613650" y="2752725"/>
            <a:ext cx="1347788" cy="1357313"/>
          </a:xfrm>
          <a:prstGeom prst="rect">
            <a:avLst/>
          </a:prstGeom>
          <a:noFill/>
          <a:ln w="9525">
            <a:noFill/>
            <a:miter lim="800000"/>
            <a:headEnd/>
            <a:tailEnd/>
          </a:ln>
        </p:spPr>
      </p:pic>
      <p:pic>
        <p:nvPicPr>
          <p:cNvPr id="6" name="Рисунок 9" descr="d76051656730b01f8995afc3f1797832.png"/>
          <p:cNvPicPr>
            <a:picLocks noChangeAspect="1"/>
          </p:cNvPicPr>
          <p:nvPr userDrawn="1"/>
        </p:nvPicPr>
        <p:blipFill>
          <a:blip r:embed="rId4" cstate="print"/>
          <a:srcRect/>
          <a:stretch>
            <a:fillRect/>
          </a:stretch>
        </p:blipFill>
        <p:spPr bwMode="auto">
          <a:xfrm>
            <a:off x="7429500" y="142875"/>
            <a:ext cx="1589088" cy="2825750"/>
          </a:xfrm>
          <a:prstGeom prst="rect">
            <a:avLst/>
          </a:prstGeom>
          <a:noFill/>
          <a:ln w="9525">
            <a:noFill/>
            <a:miter lim="800000"/>
            <a:headEnd/>
            <a:tailEnd/>
          </a:ln>
        </p:spPr>
      </p:pic>
      <p:sp>
        <p:nvSpPr>
          <p:cNvPr id="2" name="Заголовок 1"/>
          <p:cNvSpPr>
            <a:spLocks noGrp="1"/>
          </p:cNvSpPr>
          <p:nvPr>
            <p:ph type="ctrTitle"/>
          </p:nvPr>
        </p:nvSpPr>
        <p:spPr>
          <a:xfrm>
            <a:off x="685800" y="1597819"/>
            <a:ext cx="7772400" cy="110251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7" name="Дата 3"/>
          <p:cNvSpPr>
            <a:spLocks noGrp="1"/>
          </p:cNvSpPr>
          <p:nvPr>
            <p:ph type="dt" sz="half" idx="10"/>
          </p:nvPr>
        </p:nvSpPr>
        <p:spPr/>
        <p:txBody>
          <a:bodyPr/>
          <a:lstStyle>
            <a:lvl1pPr>
              <a:defRPr/>
            </a:lvl1pPr>
          </a:lstStyle>
          <a:p>
            <a:pPr>
              <a:defRPr/>
            </a:pPr>
            <a:fld id="{E2767150-DA8D-4C1E-B993-CD3CCA4014E8}" type="datetimeFigureOut">
              <a:rPr lang="ru-RU"/>
              <a:pPr>
                <a:defRPr/>
              </a:pPr>
              <a:t>17.01.2022</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3F96761E-A5AE-4E97-96C2-09BC92D884E4}"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4" name="Рисунок 7" descr="045440_1385258080.png"/>
          <p:cNvPicPr>
            <a:picLocks noChangeAspect="1"/>
          </p:cNvPicPr>
          <p:nvPr userDrawn="1"/>
        </p:nvPicPr>
        <p:blipFill>
          <a:blip r:embed="rId2" cstate="print"/>
          <a:srcRect/>
          <a:stretch>
            <a:fillRect/>
          </a:stretch>
        </p:blipFill>
        <p:spPr bwMode="auto">
          <a:xfrm rot="951139">
            <a:off x="125413" y="128588"/>
            <a:ext cx="1095375" cy="1074737"/>
          </a:xfrm>
          <a:prstGeom prst="rect">
            <a:avLst/>
          </a:prstGeom>
          <a:noFill/>
          <a:ln w="9525">
            <a:noFill/>
            <a:miter lim="800000"/>
            <a:headEnd/>
            <a:tailEnd/>
          </a:ln>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E7BE0BD4-F612-4947-A41F-87A56398B40B}" type="datetimeFigureOut">
              <a:rPr lang="ru-RU"/>
              <a:pPr>
                <a:defRPr/>
              </a:pPr>
              <a:t>17.01.2022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9168C26-7EE8-4CDE-93DA-F082181D6643}"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4" name="Рисунок 7" descr="045123_1385257883.png"/>
          <p:cNvPicPr>
            <a:picLocks noChangeAspect="1"/>
          </p:cNvPicPr>
          <p:nvPr userDrawn="1"/>
        </p:nvPicPr>
        <p:blipFill>
          <a:blip r:embed="rId2" cstate="print"/>
          <a:srcRect/>
          <a:stretch>
            <a:fillRect/>
          </a:stretch>
        </p:blipFill>
        <p:spPr bwMode="auto">
          <a:xfrm rot="20257852">
            <a:off x="8089900" y="6350"/>
            <a:ext cx="976313" cy="977900"/>
          </a:xfrm>
          <a:prstGeom prst="rect">
            <a:avLst/>
          </a:prstGeom>
          <a:noFill/>
          <a:ln w="9525">
            <a:noFill/>
            <a:miter lim="800000"/>
            <a:headEnd/>
            <a:tailEnd/>
          </a:ln>
        </p:spPr>
      </p:pic>
      <p:pic>
        <p:nvPicPr>
          <p:cNvPr id="5" name="Рисунок 8" descr="th (2).jpg"/>
          <p:cNvPicPr>
            <a:picLocks noChangeAspect="1"/>
          </p:cNvPicPr>
          <p:nvPr userDrawn="1"/>
        </p:nvPicPr>
        <p:blipFill>
          <a:blip r:embed="rId3" cstate="print">
            <a:clrChange>
              <a:clrFrom>
                <a:srgbClr val="FFFFFF"/>
              </a:clrFrom>
              <a:clrTo>
                <a:srgbClr val="FFFFFF">
                  <a:alpha val="0"/>
                </a:srgbClr>
              </a:clrTo>
            </a:clrChange>
          </a:blip>
          <a:srcRect/>
          <a:stretch>
            <a:fillRect/>
          </a:stretch>
        </p:blipFill>
        <p:spPr bwMode="auto">
          <a:xfrm>
            <a:off x="0" y="4000500"/>
            <a:ext cx="1203325" cy="1143000"/>
          </a:xfrm>
          <a:prstGeom prst="rect">
            <a:avLst/>
          </a:prstGeom>
          <a:noFill/>
          <a:ln w="9525">
            <a:noFill/>
            <a:miter lim="800000"/>
            <a:headEnd/>
            <a:tailEnd/>
          </a:ln>
        </p:spPr>
      </p:pic>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6" name="Дата 3"/>
          <p:cNvSpPr>
            <a:spLocks noGrp="1"/>
          </p:cNvSpPr>
          <p:nvPr>
            <p:ph type="dt" sz="half" idx="10"/>
          </p:nvPr>
        </p:nvSpPr>
        <p:spPr/>
        <p:txBody>
          <a:bodyPr/>
          <a:lstStyle>
            <a:lvl1pPr>
              <a:defRPr/>
            </a:lvl1pPr>
          </a:lstStyle>
          <a:p>
            <a:pPr>
              <a:defRPr/>
            </a:pPr>
            <a:fld id="{5C7AD9F2-48C3-4007-8C4E-154AD14A7680}" type="datetimeFigureOut">
              <a:rPr lang="ru-RU"/>
              <a:pPr>
                <a:defRPr/>
              </a:pPr>
              <a:t>17.01.2022</a:t>
            </a:fld>
            <a:endParaRPr lang="ru-RU"/>
          </a:p>
        </p:txBody>
      </p:sp>
      <p:sp>
        <p:nvSpPr>
          <p:cNvPr id="7" name="Нижний колонтитул 4"/>
          <p:cNvSpPr>
            <a:spLocks noGrp="1"/>
          </p:cNvSpPr>
          <p:nvPr>
            <p:ph type="ftr" sz="quarter" idx="11"/>
          </p:nvPr>
        </p:nvSpPr>
        <p:spPr/>
        <p:txBody>
          <a:bodyPr/>
          <a:lstStyle>
            <a:lvl1pPr>
              <a:defRPr/>
            </a:lvl1pPr>
          </a:lstStyle>
          <a:p>
            <a:pPr>
              <a:defRPr/>
            </a:pPr>
            <a:endParaRPr lang="ru-RU"/>
          </a:p>
        </p:txBody>
      </p:sp>
      <p:sp>
        <p:nvSpPr>
          <p:cNvPr id="8" name="Номер слайда 5"/>
          <p:cNvSpPr>
            <a:spLocks noGrp="1"/>
          </p:cNvSpPr>
          <p:nvPr>
            <p:ph type="sldNum" sz="quarter" idx="12"/>
          </p:nvPr>
        </p:nvSpPr>
        <p:spPr/>
        <p:txBody>
          <a:bodyPr/>
          <a:lstStyle>
            <a:lvl1pPr>
              <a:defRPr/>
            </a:lvl1pPr>
          </a:lstStyle>
          <a:p>
            <a:pPr>
              <a:defRPr/>
            </a:pPr>
            <a:fld id="{FD1CEF29-EDA6-472F-8535-10A53AC6E9F5}"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5" name="Рисунок 7" descr="16299193.gif"/>
          <p:cNvPicPr>
            <a:picLocks noChangeAspect="1"/>
          </p:cNvPicPr>
          <p:nvPr userDrawn="1"/>
        </p:nvPicPr>
        <p:blipFill>
          <a:blip r:embed="rId2" cstate="print"/>
          <a:srcRect/>
          <a:stretch>
            <a:fillRect/>
          </a:stretch>
        </p:blipFill>
        <p:spPr bwMode="auto">
          <a:xfrm>
            <a:off x="5143500" y="4614863"/>
            <a:ext cx="3238500" cy="528637"/>
          </a:xfrm>
          <a:prstGeom prst="rect">
            <a:avLst/>
          </a:prstGeom>
          <a:noFill/>
          <a:ln w="9525">
            <a:noFill/>
            <a:miter lim="800000"/>
            <a:headEnd/>
            <a:tailEnd/>
          </a:ln>
        </p:spPr>
      </p:pic>
      <p:pic>
        <p:nvPicPr>
          <p:cNvPr id="6" name="Рисунок 8" descr="16299193.gif"/>
          <p:cNvPicPr>
            <a:picLocks noChangeAspect="1"/>
          </p:cNvPicPr>
          <p:nvPr userDrawn="1"/>
        </p:nvPicPr>
        <p:blipFill>
          <a:blip r:embed="rId2" cstate="print"/>
          <a:srcRect/>
          <a:stretch>
            <a:fillRect/>
          </a:stretch>
        </p:blipFill>
        <p:spPr bwMode="auto">
          <a:xfrm>
            <a:off x="928688" y="4614863"/>
            <a:ext cx="3238500" cy="528637"/>
          </a:xfrm>
          <a:prstGeom prst="rect">
            <a:avLst/>
          </a:prstGeom>
          <a:noFill/>
          <a:ln w="9525">
            <a:noFill/>
            <a:miter lim="800000"/>
            <a:headEnd/>
            <a:tailEnd/>
          </a:ln>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7" name="Дата 4"/>
          <p:cNvSpPr>
            <a:spLocks noGrp="1"/>
          </p:cNvSpPr>
          <p:nvPr>
            <p:ph type="dt" sz="half" idx="10"/>
          </p:nvPr>
        </p:nvSpPr>
        <p:spPr/>
        <p:txBody>
          <a:bodyPr/>
          <a:lstStyle>
            <a:lvl1pPr>
              <a:defRPr/>
            </a:lvl1pPr>
          </a:lstStyle>
          <a:p>
            <a:pPr>
              <a:defRPr/>
            </a:pPr>
            <a:fld id="{E43674C4-9ED5-4428-813C-14C645159B75}" type="datetimeFigureOut">
              <a:rPr lang="ru-RU"/>
              <a:pPr>
                <a:defRPr/>
              </a:pPr>
              <a:t>17.01.2022</a:t>
            </a:fld>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B18DF74E-ED69-4691-A6B2-2D5DD0F0AB92}"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4FD5ABC8-30FF-4A2E-A02E-6A7AD3829AF0}" type="datetimeFigureOut">
              <a:rPr lang="ru-RU"/>
              <a:pPr>
                <a:defRPr/>
              </a:pPr>
              <a:t>17.01.2022</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0C37B509-2CB8-4968-AB14-EF413B3F9D66}"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40637AB-F0C0-4E9B-A3B7-BE16584C2518}" type="datetimeFigureOut">
              <a:rPr lang="ru-RU"/>
              <a:pPr>
                <a:defRPr/>
              </a:pPr>
              <a:t>17.01.2022</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16004ADF-7D87-4B90-AA82-CC156B81ED9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E9665B29-67D3-4DC3-977A-6593E1BF05FC}" type="datetimeFigureOut">
              <a:rPr lang="ru-RU"/>
              <a:pPr>
                <a:defRPr/>
              </a:pPr>
              <a:t>17.01.2022</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EA29B0CC-8CBD-45D4-84BE-7A5029CE215C}"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E9ACF01D-A466-4297-9BAD-D5E70431C23A}" type="datetimeFigureOut">
              <a:rPr lang="ru-RU"/>
              <a:pPr>
                <a:defRPr/>
              </a:pPr>
              <a:t>17.01.2022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0541765-82F7-4A2E-BFDE-A12704E9549B}"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87F0015A-CA88-4AA4-9F46-66AEECF5F6F9}" type="datetimeFigureOut">
              <a:rPr lang="ru-RU"/>
              <a:pPr>
                <a:defRPr/>
              </a:pPr>
              <a:t>17.01.2022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3A4F16B-5F5E-430F-A2C6-C37ABAE2CCB3}"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549CAADC-43ED-43D7-BC5A-12012A9C5011}" type="datetimeFigureOut">
              <a:rPr lang="ru-RU"/>
              <a:pPr>
                <a:defRPr/>
              </a:pPr>
              <a:t>17.01.2022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9E3B58A-5945-4C9F-9F93-4828F9673A33}"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DCB79D8-F9FD-4D57-8D72-50B713B3E357}" type="datetimeFigureOut">
              <a:rPr lang="ru-RU"/>
              <a:pPr>
                <a:defRPr/>
              </a:pPr>
              <a:t>17.01.2022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610FAD4-FA94-4E60-983B-80B6C6F1A0F2}"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25000" b="-25000"/>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0BE5CC8-40EE-46D8-BCBE-635830152817}" type="datetimeFigureOut">
              <a:rPr lang="ru-RU"/>
              <a:pPr>
                <a:defRPr/>
              </a:pPr>
              <a:t>17.01.2022</a:t>
            </a:fld>
            <a:endParaRPr lang="ru-RU"/>
          </a:p>
        </p:txBody>
      </p:sp>
      <p:sp>
        <p:nvSpPr>
          <p:cNvPr id="5" name="Нижний колонтитул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23A109E-C703-47BA-91CB-5FD95FE586FC}" type="slidenum">
              <a:rPr lang="ru-RU"/>
              <a:pPr>
                <a:defRPr/>
              </a:pPr>
              <a:t>‹#›</a:t>
            </a:fld>
            <a:endParaRPr lang="ru-RU"/>
          </a:p>
        </p:txBody>
      </p:sp>
      <p:sp>
        <p:nvSpPr>
          <p:cNvPr id="7" name="Рамка 6"/>
          <p:cNvSpPr/>
          <p:nvPr/>
        </p:nvSpPr>
        <p:spPr>
          <a:xfrm>
            <a:off x="0" y="0"/>
            <a:ext cx="9144000" cy="5143500"/>
          </a:xfrm>
          <a:prstGeom prst="frame">
            <a:avLst>
              <a:gd name="adj1" fmla="val 1833"/>
            </a:avLst>
          </a:prstGeom>
          <a:solidFill>
            <a:srgbClr val="1ED827"/>
          </a:solidFill>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ru-RU">
              <a:solidFill>
                <a:schemeClr val="tx1"/>
              </a:solidFill>
            </a:endParaRPr>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ctrTitle"/>
          </p:nvPr>
        </p:nvSpPr>
        <p:spPr>
          <a:xfrm>
            <a:off x="685800" y="1598613"/>
            <a:ext cx="7772400" cy="1101725"/>
          </a:xfrm>
        </p:spPr>
        <p:txBody>
          <a:bodyPr/>
          <a:lstStyle/>
          <a:p>
            <a:pPr eaLnBrk="1" hangingPunct="1"/>
            <a:r>
              <a:rPr lang="ru-RU" sz="4000" b="1" dirty="0" smtClean="0">
                <a:solidFill>
                  <a:srgbClr val="00B050"/>
                </a:solidFill>
                <a:latin typeface="Monotype Corsiva" pitchFamily="66" charset="0"/>
              </a:rPr>
              <a:t>Проект по экологическому воспитанию  в старшей группе</a:t>
            </a:r>
          </a:p>
        </p:txBody>
      </p:sp>
      <p:sp>
        <p:nvSpPr>
          <p:cNvPr id="3" name="Подзаголовок 2"/>
          <p:cNvSpPr>
            <a:spLocks noGrp="1"/>
          </p:cNvSpPr>
          <p:nvPr>
            <p:ph type="subTitle" idx="1"/>
          </p:nvPr>
        </p:nvSpPr>
        <p:spPr>
          <a:xfrm>
            <a:off x="6000750" y="3214688"/>
            <a:ext cx="2557463" cy="1314450"/>
          </a:xfrm>
        </p:spPr>
        <p:txBody>
          <a:bodyPr rtlCol="0">
            <a:normAutofit fontScale="85000" lnSpcReduction="10000"/>
          </a:bodyPr>
          <a:lstStyle/>
          <a:p>
            <a:pPr eaLnBrk="1" hangingPunct="1">
              <a:defRPr/>
            </a:pPr>
            <a:r>
              <a:rPr lang="ru-RU" sz="2000" b="1" dirty="0" smtClean="0">
                <a:solidFill>
                  <a:schemeClr val="accent3">
                    <a:lumMod val="50000"/>
                  </a:schemeClr>
                </a:solidFill>
                <a:latin typeface="Monotype Corsiva" pitchFamily="66" charset="0"/>
              </a:rPr>
              <a:t>МАДОУ «Лучик» р.п. </a:t>
            </a:r>
            <a:r>
              <a:rPr lang="ru-RU" sz="2000" b="1" smtClean="0">
                <a:solidFill>
                  <a:schemeClr val="accent3">
                    <a:lumMod val="50000"/>
                  </a:schemeClr>
                </a:solidFill>
                <a:latin typeface="Monotype Corsiva" pitchFamily="66" charset="0"/>
              </a:rPr>
              <a:t>Уваровка   Можайского </a:t>
            </a:r>
            <a:r>
              <a:rPr lang="ru-RU" sz="2000" b="1" dirty="0" smtClean="0">
                <a:solidFill>
                  <a:schemeClr val="accent3">
                    <a:lumMod val="50000"/>
                  </a:schemeClr>
                </a:solidFill>
                <a:latin typeface="Monotype Corsiva" pitchFamily="66" charset="0"/>
              </a:rPr>
              <a:t>района Московской области </a:t>
            </a:r>
          </a:p>
          <a:p>
            <a:pPr eaLnBrk="1" hangingPunct="1">
              <a:defRPr/>
            </a:pPr>
            <a:r>
              <a:rPr lang="ru-RU" sz="2000" b="1" dirty="0" smtClean="0">
                <a:solidFill>
                  <a:schemeClr val="accent3">
                    <a:lumMod val="50000"/>
                  </a:schemeClr>
                </a:solidFill>
                <a:latin typeface="Monotype Corsiva" pitchFamily="66" charset="0"/>
              </a:rPr>
              <a:t>Воспитатель: </a:t>
            </a:r>
            <a:r>
              <a:rPr lang="ru-RU" sz="2000" b="1" dirty="0" err="1" smtClean="0">
                <a:solidFill>
                  <a:schemeClr val="accent3">
                    <a:lumMod val="50000"/>
                  </a:schemeClr>
                </a:solidFill>
                <a:latin typeface="Monotype Corsiva" pitchFamily="66" charset="0"/>
              </a:rPr>
              <a:t>Кистинева</a:t>
            </a:r>
            <a:r>
              <a:rPr lang="ru-RU" sz="2000" b="1" dirty="0" smtClean="0">
                <a:solidFill>
                  <a:schemeClr val="accent3">
                    <a:lumMod val="50000"/>
                  </a:schemeClr>
                </a:solidFill>
                <a:latin typeface="Monotype Corsiva" pitchFamily="66" charset="0"/>
              </a:rPr>
              <a:t> Н.И.</a:t>
            </a:r>
          </a:p>
          <a:p>
            <a:pPr eaLnBrk="1" hangingPunct="1">
              <a:defRPr/>
            </a:pPr>
            <a:endParaRPr lang="ru-RU" dirty="0" smtClean="0">
              <a:solidFill>
                <a:schemeClr val="accent3">
                  <a:lumMod val="50000"/>
                </a:schemeClr>
              </a:solidFill>
            </a:endParaRPr>
          </a:p>
          <a:p>
            <a:pPr eaLnBrk="1" fontAlgn="auto" hangingPunct="1">
              <a:spcAft>
                <a:spcPts val="0"/>
              </a:spcAft>
              <a:buFont typeface="Arial" pitchFamily="34" charset="0"/>
              <a:buNone/>
              <a:defRPr/>
            </a:pP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dirty="0" smtClean="0"/>
              <a:t>Тема проекта: «Защитим природу!»</a:t>
            </a:r>
            <a:endParaRPr lang="ru-RU" sz="3200" dirty="0"/>
          </a:p>
        </p:txBody>
      </p:sp>
      <p:sp>
        <p:nvSpPr>
          <p:cNvPr id="3" name="Содержимое 2"/>
          <p:cNvSpPr>
            <a:spLocks noGrp="1"/>
          </p:cNvSpPr>
          <p:nvPr>
            <p:ph sz="half" idx="1"/>
          </p:nvPr>
        </p:nvSpPr>
        <p:spPr/>
        <p:txBody>
          <a:bodyPr/>
          <a:lstStyle/>
          <a:p>
            <a:r>
              <a:rPr lang="ru-RU" sz="2000" dirty="0" smtClean="0"/>
              <a:t>Тип проекта: Информационно –исследовательский.</a:t>
            </a:r>
          </a:p>
          <a:p>
            <a:r>
              <a:rPr lang="ru-RU" sz="2000" dirty="0" smtClean="0"/>
              <a:t>Участники проекта: дети старшей группы, педагоги группы, родители.</a:t>
            </a:r>
          </a:p>
          <a:p>
            <a:r>
              <a:rPr lang="ru-RU" sz="2000" dirty="0" smtClean="0"/>
              <a:t>Сроки проведения: в течении недели.</a:t>
            </a:r>
            <a:endParaRPr lang="ru-RU" sz="2000" dirty="0"/>
          </a:p>
        </p:txBody>
      </p:sp>
      <p:pic>
        <p:nvPicPr>
          <p:cNvPr id="5" name="Содержимое 4" descr="IMG_20190719_100549.jpg"/>
          <p:cNvPicPr>
            <a:picLocks noGrp="1" noChangeAspect="1"/>
          </p:cNvPicPr>
          <p:nvPr>
            <p:ph sz="half" idx="2"/>
          </p:nvPr>
        </p:nvPicPr>
        <p:blipFill>
          <a:blip r:embed="rId2" cstate="print"/>
          <a:stretch>
            <a:fillRect/>
          </a:stretch>
        </p:blipFill>
        <p:spPr>
          <a:xfrm>
            <a:off x="4648200" y="1382712"/>
            <a:ext cx="4038600" cy="3028950"/>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3"/>
          <p:cNvSpPr>
            <a:spLocks noGrp="1"/>
          </p:cNvSpPr>
          <p:nvPr>
            <p:ph type="title"/>
          </p:nvPr>
        </p:nvSpPr>
        <p:spPr/>
        <p:txBody>
          <a:bodyPr/>
          <a:lstStyle/>
          <a:p>
            <a:pPr eaLnBrk="1" hangingPunct="1"/>
            <a:r>
              <a:rPr lang="ru-RU" sz="3200" dirty="0" smtClean="0"/>
              <a:t>Актуальность проекта:</a:t>
            </a:r>
          </a:p>
        </p:txBody>
      </p:sp>
      <p:sp>
        <p:nvSpPr>
          <p:cNvPr id="7171" name="Содержимое 4"/>
          <p:cNvSpPr>
            <a:spLocks noGrp="1"/>
          </p:cNvSpPr>
          <p:nvPr>
            <p:ph idx="1"/>
          </p:nvPr>
        </p:nvSpPr>
        <p:spPr>
          <a:xfrm>
            <a:off x="251520" y="843558"/>
            <a:ext cx="7931224" cy="3682107"/>
          </a:xfrm>
        </p:spPr>
        <p:txBody>
          <a:bodyPr/>
          <a:lstStyle/>
          <a:p>
            <a:pPr lvl="7"/>
            <a:r>
              <a:rPr lang="ru-RU" sz="1000" dirty="0" smtClean="0"/>
              <a:t> Вся наша жизнь тесно связана с окружающей нас природой. Мы дышим воздухом, нам нужна вода. Природа дает нам пищу, одежду, жилище. Из земли мы добываем полезные ископаемые, на полях выращиваем урожай. В лесу заготавливаем древесину, грибы, ягоды. Природа дает нам всё необходимое для жизни, поэтому её нужно беречь.</a:t>
            </a:r>
          </a:p>
          <a:p>
            <a:r>
              <a:rPr lang="ru-RU" sz="1000" dirty="0" smtClean="0"/>
              <a:t>  Без воздуха не могут жить ни люди, ни животные, ни растения. Всем нужен чистый воздух. Но многочисленные фабрики и заводы загрязняют его.     Ежедневно в атмосферу выбрасываются тысячи тонн сажи, золы и вредных газов. Загрязняют воздух и автомобили.</a:t>
            </a:r>
          </a:p>
          <a:p>
            <a:r>
              <a:rPr lang="ru-RU" sz="1000" dirty="0" smtClean="0"/>
              <a:t>  Так же невозможно на земле прожить и без воды. Вода нужна не только для бытовых нужд человека. Без воды не вырастет урожай на полях, не смогут работать заводы и фабрики. Человеку, животным, растениям нужна чистая вода. А если реки и озёра загрязняются выбросами различных заводов и фабрик, то вода становится вредной. Её нельзя пить, ею нельзя поливать поля. В загрязненной воде гибнет рыба, по берегам погибают растения.</a:t>
            </a:r>
          </a:p>
          <a:p>
            <a:r>
              <a:rPr lang="ru-RU" sz="1000" dirty="0" smtClean="0"/>
              <a:t>  Так же огромное значение в нашей жизни имеет и лес. Лес дает нам необходимую древесину. В лесах живут звери и птицы, растут грибы, орехи и ягоды. Леса украшают землю и очищают воздух, поэтому к ним нужно относиться бережно, их надо охранять.</a:t>
            </a:r>
          </a:p>
          <a:p>
            <a:r>
              <a:rPr lang="ru-RU" sz="1000" dirty="0" smtClean="0"/>
              <a:t>  Замечательный русский писатель М, Пришвин писал: «Мы хозяева нашей природы, и она для нас кладовая Солнца с великими сокровищами жизни.  Мало того, чтобы сокровища эти охранять, их надо открывать и показывать.  Для рыбы нужна чистая вода – будем охранять наши водоемы. В лесах, горах разные ценные животные – будем охранять наши леса и горы. Рыбе – вода, птице – воздух, зверю – лес, горы. А человеку нужна Родина. И охранять природу – значит охранять Родину».</a:t>
            </a:r>
          </a:p>
          <a:p>
            <a:r>
              <a:rPr lang="ru-RU" sz="1000" dirty="0" smtClean="0"/>
              <a:t>   Именно в дошкольном возрасте ребенок воспринимает окружающее наиболее эмоционально, он способен сочувствовать сопереживать, искренне удивляться, на этой основе возможно и необходимо развивать в детях любовь к природе, ее обитателям. Современные дети растут в обществе потребления, большинство людей даже не осознает, какой вред окружающей среде наносит каждый человек в отдельности.</a:t>
            </a:r>
          </a:p>
          <a:p>
            <a:r>
              <a:rPr lang="ru-RU" sz="1000" dirty="0" smtClean="0"/>
              <a:t>    Одна из актуальных проблем нашего времени – проблема взаимодействия человека с природой. Общеизвестно, что в последнее время значительно ухудшилось состояние экосистемы. Этому способствуют лесные пожары, вырубки, выпас скота, загрязнение атмосферы, истощение ресурсов, захламление лесов, истребление лекарственных растений, разорение птичьих гнезд, и т.д. Для того чтобы экосистема была здоровой и сильной, нужно гарантировать ей охрану и защиту. Проблема заключается в отсутствии экологической культуры и природоохранного сознания у людей, отсутствие системы непосредственного общения с природой.</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l"/>
            <a:r>
              <a:rPr lang="ru-RU" sz="1400" b="1" dirty="0" smtClean="0"/>
              <a:t>Цель проекта: </a:t>
            </a:r>
            <a:r>
              <a:rPr lang="ru-RU" sz="1400" dirty="0" smtClean="0"/>
              <a:t>способствовать проявлению осознанно-нравственного отношения к природе у детей старшего дошкольного возраста и их родителей через непосредственное общение с экосистемой.</a:t>
            </a:r>
            <a:endParaRPr lang="ru-RU" sz="1400" dirty="0"/>
          </a:p>
        </p:txBody>
      </p:sp>
      <p:sp>
        <p:nvSpPr>
          <p:cNvPr id="3" name="Содержимое 2"/>
          <p:cNvSpPr>
            <a:spLocks noGrp="1"/>
          </p:cNvSpPr>
          <p:nvPr>
            <p:ph sz="half" idx="1"/>
          </p:nvPr>
        </p:nvSpPr>
        <p:spPr/>
        <p:txBody>
          <a:bodyPr/>
          <a:lstStyle/>
          <a:p>
            <a:r>
              <a:rPr lang="ru-RU" sz="1400" b="1" dirty="0" smtClean="0"/>
              <a:t>Задачи:</a:t>
            </a:r>
          </a:p>
          <a:p>
            <a:r>
              <a:rPr lang="ru-RU" sz="1400" dirty="0" smtClean="0"/>
              <a:t>Формировать у детей элементарные экологические знания о природе.</a:t>
            </a:r>
          </a:p>
          <a:p>
            <a:r>
              <a:rPr lang="ru-RU" sz="1400" dirty="0" smtClean="0"/>
              <a:t>Познакомить с правилами поведения в природе.</a:t>
            </a:r>
          </a:p>
          <a:p>
            <a:r>
              <a:rPr lang="ru-RU" sz="1400" dirty="0" smtClean="0"/>
              <a:t>Воспитывать экологическую культуру, бережное отношение к природе у детей и взрослых.</a:t>
            </a:r>
          </a:p>
          <a:p>
            <a:r>
              <a:rPr lang="ru-RU" sz="1400" dirty="0" smtClean="0"/>
              <a:t>Учить анализировать, делать выводы, видеть красоту русской природы.</a:t>
            </a:r>
          </a:p>
          <a:p>
            <a:r>
              <a:rPr lang="ru-RU" sz="1400" dirty="0" smtClean="0"/>
              <a:t>Развивать у детей познавательный интерес к жизни животных в природе, наблюдательность, творческое воображение.</a:t>
            </a:r>
            <a:endParaRPr lang="ru-RU" sz="1400" dirty="0"/>
          </a:p>
        </p:txBody>
      </p:sp>
      <p:sp>
        <p:nvSpPr>
          <p:cNvPr id="4" name="Содержимое 3"/>
          <p:cNvSpPr>
            <a:spLocks noGrp="1"/>
          </p:cNvSpPr>
          <p:nvPr>
            <p:ph sz="half" idx="2"/>
          </p:nvPr>
        </p:nvSpPr>
        <p:spPr/>
        <p:txBody>
          <a:bodyPr/>
          <a:lstStyle/>
          <a:p>
            <a:r>
              <a:rPr lang="ru-RU" sz="1400" b="1" dirty="0" smtClean="0"/>
              <a:t>Прогнозируемый результат:</a:t>
            </a:r>
            <a:endParaRPr lang="ru-RU" sz="1400" dirty="0" smtClean="0"/>
          </a:p>
          <a:p>
            <a:r>
              <a:rPr lang="ru-RU" sz="1400" dirty="0" smtClean="0"/>
              <a:t>Формирование духовного, экологического, нравственного и личностного отношения к действительности, представления о том, что сохранность природы _ обязанность человека.</a:t>
            </a:r>
          </a:p>
          <a:p>
            <a:endParaRPr lang="ru-RU" sz="1400" dirty="0"/>
          </a:p>
        </p:txBody>
      </p:sp>
      <p:pic>
        <p:nvPicPr>
          <p:cNvPr id="6" name="Рисунок 5" descr="IMG_20170801_120306.jpg"/>
          <p:cNvPicPr>
            <a:picLocks noChangeAspect="1"/>
          </p:cNvPicPr>
          <p:nvPr/>
        </p:nvPicPr>
        <p:blipFill>
          <a:blip r:embed="rId2" cstate="print"/>
          <a:stretch>
            <a:fillRect/>
          </a:stretch>
        </p:blipFill>
        <p:spPr>
          <a:xfrm>
            <a:off x="5148064" y="2643758"/>
            <a:ext cx="3456384" cy="208823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Этапы проекта:</a:t>
            </a:r>
            <a:endParaRPr lang="ru-RU" dirty="0"/>
          </a:p>
        </p:txBody>
      </p:sp>
      <p:sp>
        <p:nvSpPr>
          <p:cNvPr id="3" name="Содержимое 2"/>
          <p:cNvSpPr>
            <a:spLocks noGrp="1"/>
          </p:cNvSpPr>
          <p:nvPr>
            <p:ph sz="half" idx="1"/>
          </p:nvPr>
        </p:nvSpPr>
        <p:spPr>
          <a:xfrm>
            <a:off x="457200" y="1059583"/>
            <a:ext cx="3898776" cy="3535040"/>
          </a:xfrm>
        </p:spPr>
        <p:txBody>
          <a:bodyPr/>
          <a:lstStyle/>
          <a:p>
            <a:endParaRPr lang="ru-RU" sz="1200" b="1" dirty="0" smtClean="0"/>
          </a:p>
          <a:p>
            <a:endParaRPr lang="ru-RU" sz="1200" b="1" dirty="0" smtClean="0"/>
          </a:p>
          <a:p>
            <a:endParaRPr lang="ru-RU" sz="1200" b="1" dirty="0" smtClean="0"/>
          </a:p>
          <a:p>
            <a:endParaRPr lang="ru-RU" sz="1200" b="1" dirty="0" smtClean="0"/>
          </a:p>
          <a:p>
            <a:endParaRPr lang="ru-RU" sz="1200" b="1" dirty="0" smtClean="0"/>
          </a:p>
          <a:p>
            <a:endParaRPr lang="ru-RU" sz="1200" b="1" dirty="0" smtClean="0"/>
          </a:p>
          <a:p>
            <a:endParaRPr lang="ru-RU" sz="1200" b="1" dirty="0" smtClean="0"/>
          </a:p>
          <a:p>
            <a:r>
              <a:rPr lang="ru-RU" sz="1200" b="1" dirty="0" smtClean="0"/>
              <a:t>1-й этап: Подготовительный:</a:t>
            </a:r>
          </a:p>
          <a:p>
            <a:r>
              <a:rPr lang="ru-RU" sz="1200" dirty="0" smtClean="0"/>
              <a:t>Что случится, если в природе исчезнет один вид насекомых,(растений или животных)</a:t>
            </a:r>
          </a:p>
          <a:p>
            <a:r>
              <a:rPr lang="ru-RU" sz="1200" dirty="0" smtClean="0"/>
              <a:t>Почему это может произойти?</a:t>
            </a:r>
          </a:p>
          <a:p>
            <a:r>
              <a:rPr lang="ru-RU" sz="1200" dirty="0" smtClean="0"/>
              <a:t>Как это повлияет на нас?</a:t>
            </a:r>
          </a:p>
          <a:p>
            <a:r>
              <a:rPr lang="ru-RU" sz="1200" dirty="0" smtClean="0"/>
              <a:t>Как не допустить до этого?</a:t>
            </a:r>
          </a:p>
          <a:p>
            <a:r>
              <a:rPr lang="ru-RU" sz="1200" dirty="0" smtClean="0"/>
              <a:t>Чтение детской литературы, экологических сказок и просмотр презентации «Что будет если исчезнут насекомые»</a:t>
            </a:r>
            <a:endParaRPr lang="ru-RU" sz="1200" dirty="0"/>
          </a:p>
        </p:txBody>
      </p:sp>
      <p:sp>
        <p:nvSpPr>
          <p:cNvPr id="4" name="Содержимое 3"/>
          <p:cNvSpPr>
            <a:spLocks noGrp="1"/>
          </p:cNvSpPr>
          <p:nvPr>
            <p:ph sz="half" idx="2"/>
          </p:nvPr>
        </p:nvSpPr>
        <p:spPr/>
        <p:txBody>
          <a:bodyPr/>
          <a:lstStyle/>
          <a:p>
            <a:r>
              <a:rPr lang="ru-RU" sz="1200" b="1" dirty="0" smtClean="0"/>
              <a:t>Формы детской деятельности:</a:t>
            </a:r>
          </a:p>
          <a:p>
            <a:r>
              <a:rPr lang="ru-RU" sz="1200" dirty="0" smtClean="0"/>
              <a:t>Разучивание стихов о жителях леса, о природе.;                               </a:t>
            </a:r>
          </a:p>
          <a:p>
            <a:r>
              <a:rPr lang="ru-RU" sz="1200" dirty="0" smtClean="0"/>
              <a:t>Отгадывание загадок о животных и растениях;</a:t>
            </a:r>
          </a:p>
          <a:p>
            <a:r>
              <a:rPr lang="ru-RU" sz="1200" dirty="0" smtClean="0"/>
              <a:t>Рассматривание иллюстраций на тему «Экологическая цепочка»</a:t>
            </a:r>
          </a:p>
          <a:p>
            <a:r>
              <a:rPr lang="ru-RU" sz="1200" dirty="0" smtClean="0"/>
              <a:t>Слушание музыки «Вальс бабочек», «Полёт шмеля».</a:t>
            </a:r>
          </a:p>
          <a:p>
            <a:r>
              <a:rPr lang="ru-RU" sz="1200" dirty="0" smtClean="0"/>
              <a:t>Раскрашивание картинок на тему «Охрана природы.</a:t>
            </a:r>
          </a:p>
          <a:p>
            <a:r>
              <a:rPr lang="ru-RU" sz="1200" dirty="0" smtClean="0"/>
              <a:t>Дидактические игры: «Один –много», «Назови ласково», «Собери насекомое».</a:t>
            </a:r>
          </a:p>
          <a:p>
            <a:endParaRPr lang="ru-RU" sz="1200" dirty="0"/>
          </a:p>
        </p:txBody>
      </p:sp>
      <p:pic>
        <p:nvPicPr>
          <p:cNvPr id="5" name="Рисунок 4" descr="IMG_20190719_094442.jpg"/>
          <p:cNvPicPr>
            <a:picLocks noChangeAspect="1"/>
          </p:cNvPicPr>
          <p:nvPr/>
        </p:nvPicPr>
        <p:blipFill>
          <a:blip r:embed="rId2" cstate="print"/>
          <a:stretch>
            <a:fillRect/>
          </a:stretch>
        </p:blipFill>
        <p:spPr>
          <a:xfrm>
            <a:off x="5292080" y="3147814"/>
            <a:ext cx="3168352" cy="1800200"/>
          </a:xfrm>
          <a:prstGeom prst="rect">
            <a:avLst/>
          </a:prstGeom>
        </p:spPr>
      </p:pic>
      <p:pic>
        <p:nvPicPr>
          <p:cNvPr id="6" name="Рисунок 5" descr="IMG_20190719_115247.jpg"/>
          <p:cNvPicPr>
            <a:picLocks noChangeAspect="1"/>
          </p:cNvPicPr>
          <p:nvPr/>
        </p:nvPicPr>
        <p:blipFill>
          <a:blip r:embed="rId3" cstate="print"/>
          <a:stretch>
            <a:fillRect/>
          </a:stretch>
        </p:blipFill>
        <p:spPr>
          <a:xfrm>
            <a:off x="683568" y="915566"/>
            <a:ext cx="3240360" cy="165618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b="1" dirty="0" smtClean="0"/>
              <a:t>2-й </a:t>
            </a:r>
            <a:r>
              <a:rPr lang="ru-RU" sz="3200" b="1" dirty="0" err="1" smtClean="0"/>
              <a:t>этап-организационно</a:t>
            </a:r>
            <a:r>
              <a:rPr lang="ru-RU" sz="3200" b="1" dirty="0" smtClean="0"/>
              <a:t>- практический</a:t>
            </a:r>
            <a:endParaRPr lang="ru-RU" sz="3200" b="1" dirty="0"/>
          </a:p>
        </p:txBody>
      </p:sp>
      <p:sp>
        <p:nvSpPr>
          <p:cNvPr id="3" name="Содержимое 2"/>
          <p:cNvSpPr>
            <a:spLocks noGrp="1"/>
          </p:cNvSpPr>
          <p:nvPr>
            <p:ph sz="half" idx="1"/>
          </p:nvPr>
        </p:nvSpPr>
        <p:spPr/>
        <p:txBody>
          <a:bodyPr/>
          <a:lstStyle/>
          <a:p>
            <a:endParaRPr lang="ru-RU" sz="1200" b="1" dirty="0" smtClean="0"/>
          </a:p>
          <a:p>
            <a:endParaRPr lang="ru-RU" sz="1200" b="1" dirty="0" smtClean="0"/>
          </a:p>
          <a:p>
            <a:endParaRPr lang="ru-RU" sz="1200" b="1" dirty="0" smtClean="0"/>
          </a:p>
          <a:p>
            <a:endParaRPr lang="ru-RU" sz="1200" b="1" dirty="0" smtClean="0"/>
          </a:p>
          <a:p>
            <a:endParaRPr lang="ru-RU" sz="1200" b="1" dirty="0" smtClean="0"/>
          </a:p>
          <a:p>
            <a:r>
              <a:rPr lang="ru-RU" sz="1200" b="1" dirty="0" smtClean="0"/>
              <a:t>Содержание работы по экологическому воспитанию: </a:t>
            </a:r>
            <a:r>
              <a:rPr lang="ru-RU" sz="1200" dirty="0" smtClean="0"/>
              <a:t>познавательные занятия;</a:t>
            </a:r>
          </a:p>
          <a:p>
            <a:r>
              <a:rPr lang="ru-RU" sz="1200" dirty="0" smtClean="0"/>
              <a:t>Целевая прогулка по экологической тропе детского сада;</a:t>
            </a:r>
          </a:p>
          <a:p>
            <a:r>
              <a:rPr lang="ru-RU" sz="1200" dirty="0" smtClean="0"/>
              <a:t>Наблюдение за животными и растительным миром;</a:t>
            </a:r>
          </a:p>
          <a:p>
            <a:r>
              <a:rPr lang="ru-RU" sz="1200" dirty="0" smtClean="0"/>
              <a:t>За трудом взрослых;</a:t>
            </a:r>
          </a:p>
          <a:p>
            <a:r>
              <a:rPr lang="ru-RU" sz="1200" dirty="0" smtClean="0"/>
              <a:t>Трудовая деятельность в уголке природы, на участке и на огороде;</a:t>
            </a:r>
          </a:p>
          <a:p>
            <a:r>
              <a:rPr lang="ru-RU" sz="1200" dirty="0" smtClean="0"/>
              <a:t>Рассказы воспитателя о животных, растениях, неживой природы, о заповедниках, памятниках природы и т.д.</a:t>
            </a:r>
            <a:endParaRPr lang="ru-RU" sz="1200" dirty="0"/>
          </a:p>
        </p:txBody>
      </p:sp>
      <p:sp>
        <p:nvSpPr>
          <p:cNvPr id="4" name="Содержимое 3"/>
          <p:cNvSpPr>
            <a:spLocks noGrp="1"/>
          </p:cNvSpPr>
          <p:nvPr>
            <p:ph sz="half" idx="2"/>
          </p:nvPr>
        </p:nvSpPr>
        <p:spPr/>
        <p:txBody>
          <a:bodyPr/>
          <a:lstStyle/>
          <a:p>
            <a:r>
              <a:rPr lang="ru-RU" sz="1200" b="1" dirty="0" smtClean="0"/>
              <a:t>Методы и приёмы работы с детьми по экологическому воспитанию:</a:t>
            </a:r>
            <a:endParaRPr lang="ru-RU" sz="1200" dirty="0" smtClean="0"/>
          </a:p>
          <a:p>
            <a:r>
              <a:rPr lang="ru-RU" sz="1200" dirty="0" smtClean="0"/>
              <a:t>Беседы и разговоры с детьми на экологические темы;</a:t>
            </a:r>
          </a:p>
          <a:p>
            <a:r>
              <a:rPr lang="ru-RU" sz="1200" dirty="0" smtClean="0"/>
              <a:t>Дидактические игры;</a:t>
            </a:r>
          </a:p>
          <a:p>
            <a:r>
              <a:rPr lang="ru-RU" sz="1200" dirty="0" smtClean="0"/>
              <a:t>Чтение литературы;</a:t>
            </a:r>
          </a:p>
          <a:p>
            <a:r>
              <a:rPr lang="ru-RU" sz="1200" dirty="0" smtClean="0"/>
              <a:t>Рассматривание демонстрационного материала;</a:t>
            </a:r>
          </a:p>
          <a:p>
            <a:r>
              <a:rPr lang="ru-RU" sz="1200" dirty="0" smtClean="0"/>
              <a:t>Заучивание стихов, пословиц, поговорок и </a:t>
            </a:r>
            <a:r>
              <a:rPr lang="ru-RU" sz="1200" dirty="0" err="1" smtClean="0"/>
              <a:t>др</a:t>
            </a:r>
            <a:r>
              <a:rPr lang="ru-RU" sz="1200" dirty="0" smtClean="0"/>
              <a:t>;</a:t>
            </a:r>
          </a:p>
          <a:p>
            <a:r>
              <a:rPr lang="ru-RU" sz="1200" dirty="0" smtClean="0"/>
              <a:t>Оформление стенгазеты»Береги природу!»</a:t>
            </a:r>
            <a:endParaRPr lang="ru-RU" sz="1200" dirty="0"/>
          </a:p>
        </p:txBody>
      </p:sp>
      <p:pic>
        <p:nvPicPr>
          <p:cNvPr id="5" name="Рисунок 4" descr="IMG_20181204_121541.jpg"/>
          <p:cNvPicPr>
            <a:picLocks noChangeAspect="1"/>
          </p:cNvPicPr>
          <p:nvPr/>
        </p:nvPicPr>
        <p:blipFill>
          <a:blip r:embed="rId2" cstate="print"/>
          <a:stretch>
            <a:fillRect/>
          </a:stretch>
        </p:blipFill>
        <p:spPr>
          <a:xfrm>
            <a:off x="5220072" y="3147814"/>
            <a:ext cx="3312368" cy="1512168"/>
          </a:xfrm>
          <a:prstGeom prst="rect">
            <a:avLst/>
          </a:prstGeom>
        </p:spPr>
      </p:pic>
      <p:pic>
        <p:nvPicPr>
          <p:cNvPr id="6" name="Рисунок 5" descr="IMG_20170906_094557.jpg"/>
          <p:cNvPicPr>
            <a:picLocks noChangeAspect="1"/>
          </p:cNvPicPr>
          <p:nvPr/>
        </p:nvPicPr>
        <p:blipFill>
          <a:blip r:embed="rId3" cstate="print"/>
          <a:stretch>
            <a:fillRect/>
          </a:stretch>
        </p:blipFill>
        <p:spPr>
          <a:xfrm>
            <a:off x="611560" y="843558"/>
            <a:ext cx="3960440" cy="151216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000" dirty="0" smtClean="0"/>
              <a:t>Совершенствование предметно- развивающей среды в группе (экологический уголок). Пополнение экологического уголка дидактическим и наглядным материалом</a:t>
            </a:r>
            <a:r>
              <a:rPr lang="ru-RU" sz="2400" dirty="0" smtClean="0"/>
              <a:t>.</a:t>
            </a:r>
            <a:endParaRPr lang="ru-RU" sz="2400" dirty="0"/>
          </a:p>
        </p:txBody>
      </p:sp>
      <p:pic>
        <p:nvPicPr>
          <p:cNvPr id="5" name="Содержимое 4" descr="IMG_20190719_100222.jpg"/>
          <p:cNvPicPr>
            <a:picLocks noGrp="1" noChangeAspect="1"/>
          </p:cNvPicPr>
          <p:nvPr>
            <p:ph sz="half" idx="1"/>
          </p:nvPr>
        </p:nvPicPr>
        <p:blipFill>
          <a:blip r:embed="rId2" cstate="print"/>
          <a:stretch>
            <a:fillRect/>
          </a:stretch>
        </p:blipFill>
        <p:spPr>
          <a:xfrm rot="5400000">
            <a:off x="647563" y="1095589"/>
            <a:ext cx="3096345" cy="3312367"/>
          </a:xfrm>
          <a:effectLst>
            <a:glow rad="101600">
              <a:schemeClr val="accent2">
                <a:satMod val="175000"/>
                <a:alpha val="40000"/>
              </a:schemeClr>
            </a:glow>
          </a:effectLst>
        </p:spPr>
      </p:pic>
      <p:pic>
        <p:nvPicPr>
          <p:cNvPr id="6" name="Содержимое 5" descr="IMG_20190719_100101.jpg"/>
          <p:cNvPicPr>
            <a:picLocks noGrp="1" noChangeAspect="1"/>
          </p:cNvPicPr>
          <p:nvPr>
            <p:ph sz="half" idx="2"/>
          </p:nvPr>
        </p:nvPicPr>
        <p:blipFill>
          <a:blip r:embed="rId3" cstate="print"/>
          <a:stretch>
            <a:fillRect/>
          </a:stretch>
        </p:blipFill>
        <p:spPr>
          <a:xfrm>
            <a:off x="4283968" y="1275606"/>
            <a:ext cx="4608512" cy="3212256"/>
          </a:xfrm>
          <a:effectLst>
            <a:glow rad="139700">
              <a:schemeClr val="accent2">
                <a:satMod val="175000"/>
                <a:alpha val="40000"/>
              </a:schemeClr>
            </a:glo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000" b="1" dirty="0" smtClean="0"/>
              <a:t>Проведение НОД с детьми по развитию речи представлений о лесе.</a:t>
            </a:r>
            <a:br>
              <a:rPr lang="ru-RU" sz="2000" b="1" dirty="0" smtClean="0"/>
            </a:br>
            <a:r>
              <a:rPr lang="ru-RU" sz="2000" b="1" dirty="0" smtClean="0"/>
              <a:t>Развитие речи: </a:t>
            </a:r>
            <a:r>
              <a:rPr lang="ru-RU" sz="2000" dirty="0" smtClean="0"/>
              <a:t>Просмотр иллюстраций на тему: «В лесу»</a:t>
            </a:r>
            <a:endParaRPr lang="ru-RU" sz="2000" b="1" dirty="0"/>
          </a:p>
        </p:txBody>
      </p:sp>
      <p:pic>
        <p:nvPicPr>
          <p:cNvPr id="4" name="Содержимое 3" descr="0006-014-.jpg"/>
          <p:cNvPicPr>
            <a:picLocks noGrp="1" noChangeAspect="1"/>
          </p:cNvPicPr>
          <p:nvPr>
            <p:ph idx="1"/>
          </p:nvPr>
        </p:nvPicPr>
        <p:blipFill>
          <a:blip r:embed="rId2" cstate="print"/>
          <a:stretch>
            <a:fillRect/>
          </a:stretch>
        </p:blipFill>
        <p:spPr>
          <a:xfrm>
            <a:off x="323529" y="1200151"/>
            <a:ext cx="2304256" cy="2955776"/>
          </a:xfrm>
          <a:effectLst>
            <a:glow rad="63500">
              <a:schemeClr val="accent2">
                <a:satMod val="175000"/>
                <a:alpha val="40000"/>
              </a:schemeClr>
            </a:glow>
          </a:effectLst>
        </p:spPr>
      </p:pic>
      <p:pic>
        <p:nvPicPr>
          <p:cNvPr id="5" name="Рисунок 4" descr="005.jpg"/>
          <p:cNvPicPr>
            <a:picLocks noChangeAspect="1"/>
          </p:cNvPicPr>
          <p:nvPr/>
        </p:nvPicPr>
        <p:blipFill>
          <a:blip r:embed="rId3" cstate="print"/>
          <a:stretch>
            <a:fillRect/>
          </a:stretch>
        </p:blipFill>
        <p:spPr>
          <a:xfrm>
            <a:off x="2699792" y="1347614"/>
            <a:ext cx="3096344" cy="3312368"/>
          </a:xfrm>
          <a:prstGeom prst="rect">
            <a:avLst/>
          </a:prstGeom>
          <a:effectLst>
            <a:glow rad="63500">
              <a:schemeClr val="accent3">
                <a:satMod val="175000"/>
                <a:alpha val="40000"/>
              </a:schemeClr>
            </a:glow>
          </a:effectLst>
        </p:spPr>
      </p:pic>
      <p:pic>
        <p:nvPicPr>
          <p:cNvPr id="6" name="Рисунок 5" descr="img1.jpg"/>
          <p:cNvPicPr>
            <a:picLocks noChangeAspect="1"/>
          </p:cNvPicPr>
          <p:nvPr/>
        </p:nvPicPr>
        <p:blipFill>
          <a:blip r:embed="rId4" cstate="print"/>
          <a:stretch>
            <a:fillRect/>
          </a:stretch>
        </p:blipFill>
        <p:spPr>
          <a:xfrm>
            <a:off x="5868144" y="987574"/>
            <a:ext cx="3024336" cy="2016224"/>
          </a:xfrm>
          <a:prstGeom prst="rect">
            <a:avLst/>
          </a:prstGeom>
          <a:effectLst>
            <a:glow rad="63500">
              <a:schemeClr val="accent6">
                <a:satMod val="175000"/>
                <a:alpha val="40000"/>
              </a:schemeClr>
            </a:glow>
          </a:effectLst>
        </p:spPr>
      </p:pic>
      <p:pic>
        <p:nvPicPr>
          <p:cNvPr id="7" name="Рисунок 6" descr="img21.jpg"/>
          <p:cNvPicPr>
            <a:picLocks noChangeAspect="1"/>
          </p:cNvPicPr>
          <p:nvPr/>
        </p:nvPicPr>
        <p:blipFill>
          <a:blip r:embed="rId5" cstate="print"/>
          <a:stretch>
            <a:fillRect/>
          </a:stretch>
        </p:blipFill>
        <p:spPr>
          <a:xfrm>
            <a:off x="5868144" y="3075806"/>
            <a:ext cx="3024336" cy="1872208"/>
          </a:xfrm>
          <a:prstGeom prst="rect">
            <a:avLst/>
          </a:prstGeom>
          <a:effectLst>
            <a:glow rad="63500">
              <a:schemeClr val="accent2">
                <a:satMod val="175000"/>
                <a:alpha val="40000"/>
              </a:schemeClr>
            </a:glo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8e77b834b024ff3709da9bf3b0c79acec60361e5.jpeg"/>
          <p:cNvPicPr>
            <a:picLocks noChangeAspect="1"/>
          </p:cNvPicPr>
          <p:nvPr/>
        </p:nvPicPr>
        <p:blipFill>
          <a:blip r:embed="rId3" cstate="print"/>
          <a:stretch>
            <a:fillRect/>
          </a:stretch>
        </p:blipFill>
        <p:spPr>
          <a:xfrm>
            <a:off x="179513" y="195486"/>
            <a:ext cx="4608511" cy="3096344"/>
          </a:xfrm>
          <a:prstGeom prst="rect">
            <a:avLst/>
          </a:prstGeom>
        </p:spPr>
      </p:pic>
      <p:pic>
        <p:nvPicPr>
          <p:cNvPr id="3" name="Рисунок 2" descr="image-41.jpg"/>
          <p:cNvPicPr>
            <a:picLocks noChangeAspect="1"/>
          </p:cNvPicPr>
          <p:nvPr/>
        </p:nvPicPr>
        <p:blipFill>
          <a:blip r:embed="rId4" cstate="print"/>
          <a:stretch>
            <a:fillRect/>
          </a:stretch>
        </p:blipFill>
        <p:spPr>
          <a:xfrm>
            <a:off x="4716016" y="2067694"/>
            <a:ext cx="4248472" cy="2880320"/>
          </a:xfrm>
          <a:prstGeom prst="rect">
            <a:avLst/>
          </a:prstGeom>
        </p:spPr>
      </p:pic>
      <p:sp>
        <p:nvSpPr>
          <p:cNvPr id="5" name="TextBox 4"/>
          <p:cNvSpPr txBox="1"/>
          <p:nvPr/>
        </p:nvSpPr>
        <p:spPr>
          <a:xfrm>
            <a:off x="5292080" y="411510"/>
            <a:ext cx="3384376" cy="1384995"/>
          </a:xfrm>
          <a:prstGeom prst="rect">
            <a:avLst/>
          </a:prstGeom>
          <a:noFill/>
        </p:spPr>
        <p:txBody>
          <a:bodyPr wrap="square" rtlCol="0">
            <a:spAutoFit/>
          </a:bodyPr>
          <a:lstStyle/>
          <a:p>
            <a:r>
              <a:rPr lang="ru-RU" sz="1400" dirty="0" smtClean="0"/>
              <a:t>«Санитары леса»,  «Спички не игрушка»</a:t>
            </a:r>
          </a:p>
          <a:p>
            <a:r>
              <a:rPr lang="ru-RU" sz="1400" dirty="0" smtClean="0"/>
              <a:t>Беседы о правилах поведения на улице, в лесу, на природе.</a:t>
            </a:r>
          </a:p>
          <a:p>
            <a:r>
              <a:rPr lang="ru-RU" sz="1400" dirty="0" smtClean="0"/>
              <a:t>Сочинение рассказов, загадок и сказок о лесе.</a:t>
            </a:r>
          </a:p>
        </p:txBody>
      </p:sp>
      <p:sp>
        <p:nvSpPr>
          <p:cNvPr id="6" name="TextBox 5"/>
          <p:cNvSpPr txBox="1"/>
          <p:nvPr/>
        </p:nvSpPr>
        <p:spPr>
          <a:xfrm>
            <a:off x="395537" y="3579862"/>
            <a:ext cx="4032447" cy="1169551"/>
          </a:xfrm>
          <a:prstGeom prst="rect">
            <a:avLst/>
          </a:prstGeom>
          <a:noFill/>
        </p:spPr>
        <p:txBody>
          <a:bodyPr wrap="square" rtlCol="0">
            <a:spAutoFit/>
          </a:bodyPr>
          <a:lstStyle/>
          <a:p>
            <a:r>
              <a:rPr lang="ru-RU" sz="1400" dirty="0" smtClean="0"/>
              <a:t>Просмотр мультфильма «Мальчик и Земля»</a:t>
            </a:r>
          </a:p>
          <a:p>
            <a:r>
              <a:rPr lang="en-US" sz="1400" dirty="0" smtClean="0"/>
              <a:t>https:www.youtube.com/</a:t>
            </a:r>
            <a:r>
              <a:rPr lang="en-US" sz="1400" dirty="0" err="1" smtClean="0"/>
              <a:t>watch?v</a:t>
            </a:r>
            <a:r>
              <a:rPr lang="en-US" sz="1400" dirty="0" smtClean="0"/>
              <a:t>=EEdn6igiEXo</a:t>
            </a:r>
          </a:p>
          <a:p>
            <a:r>
              <a:rPr lang="ru-RU" sz="1400" dirty="0" smtClean="0"/>
              <a:t>Просмотр презентации «Что будет, если исчезнут насекомые?»</a:t>
            </a:r>
          </a:p>
          <a:p>
            <a:endParaRPr lang="en-US" sz="14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987574"/>
            <a:ext cx="8435280" cy="3240360"/>
          </a:xfrm>
        </p:spPr>
        <p:txBody>
          <a:bodyPr/>
          <a:lstStyle/>
          <a:p>
            <a:r>
              <a:rPr lang="ru-RU" sz="1400" b="1" dirty="0" smtClean="0"/>
              <a:t>Исследовательская деятельность на прогулке.</a:t>
            </a:r>
            <a:r>
              <a:rPr lang="ru-RU" sz="1000" dirty="0" smtClean="0"/>
              <a:t/>
            </a:r>
            <a:br>
              <a:rPr lang="ru-RU" sz="1000" dirty="0" smtClean="0"/>
            </a:br>
            <a:r>
              <a:rPr lang="ru-RU" sz="1000" dirty="0" smtClean="0"/>
              <a:t>1. Взять лупу и рассмотреть муравья.</a:t>
            </a:r>
            <a:br>
              <a:rPr lang="ru-RU" sz="1000" dirty="0" smtClean="0"/>
            </a:br>
            <a:r>
              <a:rPr lang="ru-RU" sz="1000" dirty="0" smtClean="0"/>
              <a:t>   Обобщение: Муравьи живут в муравейнике одной большой и дружной семьей. В одном муравейнике муравьев столько, сколько людей в большом городе. Правит в муравейнике муравьиная царица. В молодости у нее были небольшие крылышки, и она любила порезвиться и полетать. Но, потом, став почтенной матерью большого муравьиного семейства, </a:t>
            </a:r>
            <a:r>
              <a:rPr lang="ru-RU" sz="1000" dirty="0" err="1" smtClean="0"/>
              <a:t>муравьиха</a:t>
            </a:r>
            <a:r>
              <a:rPr lang="ru-RU" sz="1000" dirty="0" smtClean="0"/>
              <a:t> отгрызает себе крылья и с этих пор живет в муравейнике. Она откладывает яички, из которых позже появятся личинки. О личинках будут заботиться рабочие муравьи: кормить и ухаживать за ними. Муравьи, появившись на свет, не растут. Какими родились, такими и пригодились. У муравья утолщенное брюшко, грудь, голова, три пары маленьких ножек. У муравья сильные челюсти. Как у всех насекомых, у муравьев есть усики - антенны, с помощью которых муравей получает информацию о запахе, вкусе и сообщает о ней своим собратьям.</a:t>
            </a:r>
            <a:br>
              <a:rPr lang="ru-RU" sz="1000" dirty="0" smtClean="0"/>
            </a:br>
            <a:r>
              <a:rPr lang="ru-RU" sz="1000" dirty="0" smtClean="0"/>
              <a:t>   Муравьи умеют ходить по гладким или наклонным поверхностям. Ведь на каждой лапке у муравья два коготка, между ними подушечка, выделяющая клейкую жидкость, которая и позволяет муравью не падать.</a:t>
            </a:r>
            <a:br>
              <a:rPr lang="ru-RU" sz="1000" dirty="0" smtClean="0"/>
            </a:br>
            <a:r>
              <a:rPr lang="ru-RU" sz="1000" dirty="0" smtClean="0"/>
              <a:t>   Муравьи больше всего любят лакомиться пядью – так называется вещество, выделяемое тлями. А еще едят муравьи других насекомых, особенно любят кузнечиков. Даже поговорка есть про это: «Лучший подарок муравью – ножка кузнечика». Еще едят грибы, сок и семена растений.</a:t>
            </a:r>
            <a:br>
              <a:rPr lang="ru-RU" sz="1000" dirty="0" smtClean="0"/>
            </a:br>
            <a:r>
              <a:rPr lang="ru-RU" sz="1000" dirty="0" smtClean="0"/>
              <a:t>   Муравьи — хищники, они уничтожают множество вредных насекомых, поэтому их называют «санитарами леса». Некоторые птицы специально прилетают за помощью к муравьям, которые очищают птицу от многочисленных паразитов, смазывают ей перья муравьиной кислотой. Есть у муравьев и враги. Муравьями питаются многие птицы, земноводные и пресмыкающиеся, а также барсуки, лисы, медведи и другие звери. Гнезда рыжих лесных муравьев используются как места зимних ночевок кабанами.</a:t>
            </a:r>
            <a:br>
              <a:rPr lang="ru-RU" sz="1000" dirty="0" smtClean="0"/>
            </a:br>
            <a:r>
              <a:rPr lang="ru-RU" sz="1000" dirty="0" smtClean="0"/>
              <a:t>2. Засыпать дорожку сахарным песком, посмотреть, как муравьи будут его собирать.</a:t>
            </a:r>
            <a:br>
              <a:rPr lang="ru-RU" sz="1000" dirty="0" smtClean="0"/>
            </a:br>
            <a:r>
              <a:rPr lang="ru-RU" sz="1000" dirty="0" smtClean="0"/>
              <a:t>   Результат: сначала муравьи будут просто суетиться и беспорядочно бегать в разных направлениях. Затем они успокоятся, и ты увидишь одну или несколько длинных муравьиных цепочек, движущихся к угощению и обратно.</a:t>
            </a:r>
            <a:br>
              <a:rPr lang="ru-RU" sz="1000" dirty="0" smtClean="0"/>
            </a:br>
            <a:r>
              <a:rPr lang="ru-RU" sz="1000" dirty="0" smtClean="0"/>
              <a:t>   Объяснение: Муравьи воспринимают сложную систему информации, используя специальные химические вещества - </a:t>
            </a:r>
            <a:r>
              <a:rPr lang="ru-RU" sz="1000" dirty="0" err="1" smtClean="0"/>
              <a:t>феромоны</a:t>
            </a:r>
            <a:r>
              <a:rPr lang="ru-RU" sz="1000" dirty="0" smtClean="0"/>
              <a:t>, выделяемые их телами. Стоит одному муравью найти пищу, в нашем случае сахар, как он начинает оставлять за собой </a:t>
            </a:r>
            <a:r>
              <a:rPr lang="ru-RU" sz="1000" dirty="0" err="1" smtClean="0"/>
              <a:t>феромоновый</a:t>
            </a:r>
            <a:r>
              <a:rPr lang="ru-RU" sz="1000" dirty="0" smtClean="0"/>
              <a:t> след, по которому за ним идут другие муравьи. Чем больше муравьев идут по следу, тем сильнее становится сигнал. Интересно наблюдать, как муравьи в точности повторяют след самого первого муравья, даже если он выбирает длинную дорогу, например, обползает камешек. Поиски еды - это только одна из многих функций </a:t>
            </a:r>
            <a:r>
              <a:rPr lang="ru-RU" sz="1000" dirty="0" err="1" smtClean="0"/>
              <a:t>феромонов</a:t>
            </a:r>
            <a:r>
              <a:rPr lang="ru-RU" sz="1000" dirty="0" smtClean="0"/>
              <a:t>. </a:t>
            </a:r>
            <a:r>
              <a:rPr lang="ru-RU" sz="1000" dirty="0" err="1" smtClean="0"/>
              <a:t>Феромоны</a:t>
            </a:r>
            <a:r>
              <a:rPr lang="ru-RU" sz="1000" dirty="0" smtClean="0"/>
              <a:t> передают сложную химическую информацию. Если ты напугаешь муравья, он сразу подаст другим муравьям сигнал, предупреждающий об опасности. При этом муравьи, находящиеся близко, по этому сигналу будут убегать, а муравьи-солдаты, находящиеся дальше, наоборот, приготовятся к нападению.</a:t>
            </a:r>
            <a:br>
              <a:rPr lang="ru-RU" sz="1000" dirty="0" smtClean="0"/>
            </a:br>
            <a:r>
              <a:rPr lang="ru-RU" sz="1000" b="1" dirty="0" smtClean="0"/>
              <a:t>Наблюдения.</a:t>
            </a:r>
            <a:r>
              <a:rPr lang="ru-RU" sz="1000" dirty="0" smtClean="0"/>
              <a:t/>
            </a:r>
            <a:br>
              <a:rPr lang="ru-RU" sz="1000" dirty="0" smtClean="0"/>
            </a:br>
            <a:r>
              <a:rPr lang="ru-RU" sz="1000" dirty="0" smtClean="0"/>
              <a:t>Знакомство со звуками в природе, прослушивание аудиозаписи со звуками природы, экскурсии по экологической тропе. Цель: учить детей определять звуки в природе, закреплять умение наблюдать, сравнивать, анализировать, делать выводы об объектах природы.</a:t>
            </a:r>
            <a:br>
              <a:rPr lang="ru-RU" sz="1000" dirty="0" smtClean="0"/>
            </a:br>
            <a:r>
              <a:rPr lang="ru-RU" sz="1000" dirty="0" smtClean="0"/>
              <a:t/>
            </a:r>
            <a:br>
              <a:rPr lang="ru-RU" sz="1000" dirty="0" smtClean="0"/>
            </a:br>
            <a:endParaRPr lang="ru-RU"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23528" y="195487"/>
            <a:ext cx="4320480" cy="2520279"/>
          </a:xfrm>
        </p:spPr>
        <p:txBody>
          <a:bodyPr/>
          <a:lstStyle/>
          <a:p>
            <a:endParaRPr lang="ru-RU" dirty="0"/>
          </a:p>
        </p:txBody>
      </p:sp>
      <p:sp>
        <p:nvSpPr>
          <p:cNvPr id="3" name="Подзаголовок 2"/>
          <p:cNvSpPr>
            <a:spLocks noGrp="1"/>
          </p:cNvSpPr>
          <p:nvPr>
            <p:ph type="subTitle" idx="1"/>
          </p:nvPr>
        </p:nvSpPr>
        <p:spPr>
          <a:xfrm>
            <a:off x="2699792" y="2914650"/>
            <a:ext cx="4824536" cy="1961356"/>
          </a:xfrm>
        </p:spPr>
        <p:txBody>
          <a:bodyPr/>
          <a:lstStyle/>
          <a:p>
            <a:endParaRPr lang="ru-RU" dirty="0"/>
          </a:p>
        </p:txBody>
      </p:sp>
      <p:pic>
        <p:nvPicPr>
          <p:cNvPr id="4" name="Рисунок 3" descr="IMG-20190720-WA0022.jpg"/>
          <p:cNvPicPr>
            <a:picLocks noChangeAspect="1"/>
          </p:cNvPicPr>
          <p:nvPr/>
        </p:nvPicPr>
        <p:blipFill>
          <a:blip r:embed="rId2" cstate="print"/>
          <a:stretch>
            <a:fillRect/>
          </a:stretch>
        </p:blipFill>
        <p:spPr>
          <a:xfrm>
            <a:off x="251521" y="195486"/>
            <a:ext cx="3600400" cy="2520280"/>
          </a:xfrm>
          <a:prstGeom prst="rect">
            <a:avLst/>
          </a:prstGeom>
        </p:spPr>
      </p:pic>
      <p:pic>
        <p:nvPicPr>
          <p:cNvPr id="5" name="Рисунок 4" descr="IMG-20190720-WA0018.jpg"/>
          <p:cNvPicPr>
            <a:picLocks noChangeAspect="1"/>
          </p:cNvPicPr>
          <p:nvPr/>
        </p:nvPicPr>
        <p:blipFill>
          <a:blip r:embed="rId3" cstate="print"/>
          <a:stretch>
            <a:fillRect/>
          </a:stretch>
        </p:blipFill>
        <p:spPr>
          <a:xfrm>
            <a:off x="3995936" y="195486"/>
            <a:ext cx="3528392" cy="2520280"/>
          </a:xfrm>
          <a:prstGeom prst="rect">
            <a:avLst/>
          </a:prstGeom>
        </p:spPr>
      </p:pic>
      <p:pic>
        <p:nvPicPr>
          <p:cNvPr id="7" name="Рисунок 6" descr="IMG-20190720-WA0026.jpg"/>
          <p:cNvPicPr>
            <a:picLocks noChangeAspect="1"/>
          </p:cNvPicPr>
          <p:nvPr/>
        </p:nvPicPr>
        <p:blipFill>
          <a:blip r:embed="rId4" cstate="print"/>
          <a:stretch>
            <a:fillRect/>
          </a:stretch>
        </p:blipFill>
        <p:spPr>
          <a:xfrm>
            <a:off x="2699792" y="2715766"/>
            <a:ext cx="4824536" cy="230425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800" b="1" dirty="0" smtClean="0"/>
              <a:t>Изобразительная деятельность.</a:t>
            </a:r>
            <a:br>
              <a:rPr lang="ru-RU" sz="1800" b="1" dirty="0" smtClean="0"/>
            </a:br>
            <a:r>
              <a:rPr lang="ru-RU" sz="1400" b="1" dirty="0" smtClean="0"/>
              <a:t>Задачи: </a:t>
            </a:r>
            <a:r>
              <a:rPr lang="ru-RU" sz="1400" dirty="0" smtClean="0"/>
              <a:t>продолжать формировать представления детей о живой природе; уточнить знания об охране </a:t>
            </a:r>
            <a:br>
              <a:rPr lang="ru-RU" sz="1400" dirty="0" smtClean="0"/>
            </a:br>
            <a:r>
              <a:rPr lang="ru-RU" sz="1400" dirty="0" smtClean="0"/>
              <a:t>природы; познакомить с пословицами, </a:t>
            </a:r>
            <a:r>
              <a:rPr lang="ru-RU" sz="1400" dirty="0" err="1" smtClean="0"/>
              <a:t>потешками</a:t>
            </a:r>
            <a:r>
              <a:rPr lang="ru-RU" sz="1400" dirty="0" smtClean="0"/>
              <a:t>, </a:t>
            </a:r>
            <a:r>
              <a:rPr lang="ru-RU" sz="1400" dirty="0" err="1" smtClean="0"/>
              <a:t>чистоговорками</a:t>
            </a:r>
            <a:r>
              <a:rPr lang="ru-RU" sz="1400" dirty="0" smtClean="0"/>
              <a:t>, пословицами о природе; </a:t>
            </a:r>
            <a:r>
              <a:rPr lang="ru-RU" sz="1400" dirty="0" err="1" smtClean="0"/>
              <a:t>воспиты-вать</a:t>
            </a:r>
            <a:r>
              <a:rPr lang="ru-RU" sz="1400" dirty="0" smtClean="0"/>
              <a:t> любовь к природе; воспитывать сохранять правильную осанку во всех видах деятельности.</a:t>
            </a:r>
            <a:endParaRPr lang="ru-RU" sz="1400" b="1" dirty="0"/>
          </a:p>
        </p:txBody>
      </p:sp>
      <p:pic>
        <p:nvPicPr>
          <p:cNvPr id="3" name="Рисунок 2" descr="IMG_20181130_121320.jpg"/>
          <p:cNvPicPr>
            <a:picLocks noChangeAspect="1"/>
          </p:cNvPicPr>
          <p:nvPr/>
        </p:nvPicPr>
        <p:blipFill>
          <a:blip r:embed="rId2" cstate="print"/>
          <a:stretch>
            <a:fillRect/>
          </a:stretch>
        </p:blipFill>
        <p:spPr>
          <a:xfrm>
            <a:off x="3923928" y="3219822"/>
            <a:ext cx="3384376" cy="1748730"/>
          </a:xfrm>
          <a:prstGeom prst="rect">
            <a:avLst/>
          </a:prstGeom>
        </p:spPr>
      </p:pic>
      <p:pic>
        <p:nvPicPr>
          <p:cNvPr id="4" name="Рисунок 3" descr="IMG_20181130_121745.jpg"/>
          <p:cNvPicPr>
            <a:picLocks noChangeAspect="1"/>
          </p:cNvPicPr>
          <p:nvPr/>
        </p:nvPicPr>
        <p:blipFill>
          <a:blip r:embed="rId3" cstate="print"/>
          <a:stretch>
            <a:fillRect/>
          </a:stretch>
        </p:blipFill>
        <p:spPr>
          <a:xfrm>
            <a:off x="5796136" y="1275606"/>
            <a:ext cx="3096344" cy="2016224"/>
          </a:xfrm>
          <a:prstGeom prst="rect">
            <a:avLst/>
          </a:prstGeom>
        </p:spPr>
      </p:pic>
      <p:pic>
        <p:nvPicPr>
          <p:cNvPr id="5" name="Рисунок 4" descr="IMG-20190720-WA0016.jpg"/>
          <p:cNvPicPr>
            <a:picLocks noChangeAspect="1"/>
          </p:cNvPicPr>
          <p:nvPr/>
        </p:nvPicPr>
        <p:blipFill>
          <a:blip r:embed="rId4" cstate="print"/>
          <a:stretch>
            <a:fillRect/>
          </a:stretch>
        </p:blipFill>
        <p:spPr>
          <a:xfrm>
            <a:off x="179513" y="2787774"/>
            <a:ext cx="3312368" cy="2160240"/>
          </a:xfrm>
          <a:prstGeom prst="rect">
            <a:avLst/>
          </a:prstGeom>
        </p:spPr>
      </p:pic>
      <p:pic>
        <p:nvPicPr>
          <p:cNvPr id="6" name="Рисунок 5" descr="IMG-20190720-WA0021.jpg"/>
          <p:cNvPicPr>
            <a:picLocks noChangeAspect="1"/>
          </p:cNvPicPr>
          <p:nvPr/>
        </p:nvPicPr>
        <p:blipFill>
          <a:blip r:embed="rId5" cstate="print"/>
          <a:stretch>
            <a:fillRect/>
          </a:stretch>
        </p:blipFill>
        <p:spPr>
          <a:xfrm>
            <a:off x="3563888" y="1203598"/>
            <a:ext cx="2160240" cy="1944216"/>
          </a:xfrm>
          <a:prstGeom prst="rect">
            <a:avLst/>
          </a:prstGeom>
        </p:spPr>
      </p:pic>
      <p:pic>
        <p:nvPicPr>
          <p:cNvPr id="7" name="Рисунок 6" descr="IMG-20190720-WA0011.jpg"/>
          <p:cNvPicPr>
            <a:picLocks noChangeAspect="1"/>
          </p:cNvPicPr>
          <p:nvPr/>
        </p:nvPicPr>
        <p:blipFill>
          <a:blip r:embed="rId6" cstate="print"/>
          <a:stretch>
            <a:fillRect/>
          </a:stretch>
        </p:blipFill>
        <p:spPr>
          <a:xfrm>
            <a:off x="179512" y="1203598"/>
            <a:ext cx="3240360" cy="252028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22313" y="267495"/>
            <a:ext cx="7162055" cy="3672407"/>
          </a:xfrm>
        </p:spPr>
        <p:txBody>
          <a:bodyPr rtlCol="0">
            <a:normAutofit fontScale="90000"/>
          </a:bodyPr>
          <a:lstStyle/>
          <a:p>
            <a:pPr algn="r"/>
            <a:r>
              <a:rPr lang="ru-RU" sz="1400" dirty="0" smtClean="0"/>
              <a:t>Заучивание стихотворения (отрывок) Т.Коваль.»Про ёжика»</a:t>
            </a:r>
            <a:br>
              <a:rPr lang="ru-RU" sz="1400" dirty="0" smtClean="0"/>
            </a:br>
            <a:r>
              <a:rPr lang="ru-RU" sz="1100" b="0" dirty="0" smtClean="0"/>
              <a:t>Нашли в саду мы ёжика</a:t>
            </a:r>
            <a:br>
              <a:rPr lang="ru-RU" sz="1100" b="0" dirty="0" smtClean="0"/>
            </a:br>
            <a:r>
              <a:rPr lang="ru-RU" sz="1100" b="0" dirty="0" smtClean="0"/>
              <a:t>И принесли домой.</a:t>
            </a:r>
            <a:br>
              <a:rPr lang="ru-RU" sz="1100" b="0" dirty="0" smtClean="0"/>
            </a:br>
            <a:r>
              <a:rPr lang="ru-RU" sz="1100" b="0" dirty="0" smtClean="0"/>
              <a:t>Он прятался от дождика</a:t>
            </a:r>
            <a:br>
              <a:rPr lang="ru-RU" sz="1100" b="0" dirty="0" smtClean="0"/>
            </a:br>
            <a:r>
              <a:rPr lang="ru-RU" sz="1100" b="0" dirty="0" smtClean="0"/>
              <a:t>Под старою ольхой.</a:t>
            </a:r>
            <a:br>
              <a:rPr lang="ru-RU" sz="1100" b="0" dirty="0" smtClean="0"/>
            </a:br>
            <a:r>
              <a:rPr lang="ru-RU" sz="1100" b="0" dirty="0" smtClean="0"/>
              <a:t>Сперва боялся ёжик нас</a:t>
            </a:r>
            <a:br>
              <a:rPr lang="ru-RU" sz="1100" b="0" dirty="0" smtClean="0"/>
            </a:br>
            <a:r>
              <a:rPr lang="ru-RU" sz="1100" b="0" dirty="0" smtClean="0"/>
              <a:t>И под столом сидел,</a:t>
            </a:r>
            <a:br>
              <a:rPr lang="ru-RU" sz="1100" b="0" dirty="0" smtClean="0"/>
            </a:br>
            <a:r>
              <a:rPr lang="ru-RU" sz="1100" b="0" dirty="0" smtClean="0"/>
              <a:t>Но только в доме свет погас,</a:t>
            </a:r>
            <a:br>
              <a:rPr lang="ru-RU" sz="1100" b="0" dirty="0" smtClean="0"/>
            </a:br>
            <a:r>
              <a:rPr lang="ru-RU" sz="1100" b="0" dirty="0" smtClean="0"/>
              <a:t>Наш ёжик осмелел.</a:t>
            </a:r>
            <a:br>
              <a:rPr lang="ru-RU" sz="1100" b="0" dirty="0" smtClean="0"/>
            </a:br>
            <a:r>
              <a:rPr lang="ru-RU" sz="1100" b="0" dirty="0" smtClean="0"/>
              <a:t>Всю ночь он топал и шуршал,</a:t>
            </a:r>
            <a:br>
              <a:rPr lang="ru-RU" sz="1100" b="0" dirty="0" smtClean="0"/>
            </a:br>
            <a:r>
              <a:rPr lang="ru-RU" sz="1100" b="0" dirty="0" smtClean="0"/>
              <a:t>Пыхтел как паровоз,</a:t>
            </a:r>
            <a:br>
              <a:rPr lang="ru-RU" sz="1100" b="0" dirty="0" smtClean="0"/>
            </a:br>
            <a:r>
              <a:rPr lang="ru-RU" sz="1100" b="0" dirty="0" smtClean="0"/>
              <a:t>А утром наш колючий гость</a:t>
            </a:r>
            <a:br>
              <a:rPr lang="ru-RU" sz="1100" b="0" dirty="0" smtClean="0"/>
            </a:br>
            <a:r>
              <a:rPr lang="ru-RU" sz="1100" b="0" dirty="0" smtClean="0"/>
              <a:t>Нас рассмешил до слёз.</a:t>
            </a:r>
            <a:br>
              <a:rPr lang="ru-RU" sz="1100" b="0" dirty="0" smtClean="0"/>
            </a:br>
            <a:r>
              <a:rPr lang="ru-RU" sz="1100" b="0" dirty="0" smtClean="0"/>
              <a:t>К себе под стол он натаскал</a:t>
            </a:r>
            <a:br>
              <a:rPr lang="ru-RU" sz="1100" b="0" dirty="0" smtClean="0"/>
            </a:br>
            <a:r>
              <a:rPr lang="ru-RU" sz="1100" b="0" dirty="0" smtClean="0"/>
              <a:t>Три груши, десять яблок,</a:t>
            </a:r>
            <a:br>
              <a:rPr lang="ru-RU" sz="1100" b="0" dirty="0" smtClean="0"/>
            </a:br>
            <a:r>
              <a:rPr lang="ru-RU" sz="1100" b="0" dirty="0" smtClean="0"/>
              <a:t>Газету, носовой платок</a:t>
            </a:r>
            <a:br>
              <a:rPr lang="ru-RU" sz="1100" b="0" dirty="0" smtClean="0"/>
            </a:br>
            <a:r>
              <a:rPr lang="ru-RU" sz="1100" b="0" dirty="0" smtClean="0"/>
              <a:t>И даже папин тапок.</a:t>
            </a:r>
            <a:br>
              <a:rPr lang="ru-RU" sz="1100" b="0" dirty="0" smtClean="0"/>
            </a:br>
            <a:r>
              <a:rPr lang="ru-RU" sz="1100" b="0" dirty="0" smtClean="0"/>
              <a:t>Смеётся солнце за окном,</a:t>
            </a:r>
            <a:br>
              <a:rPr lang="ru-RU" sz="1100" b="0" dirty="0" smtClean="0"/>
            </a:br>
            <a:r>
              <a:rPr lang="ru-RU" sz="1100" b="0" dirty="0" smtClean="0"/>
              <a:t>Не плачет больше дождик,</a:t>
            </a:r>
            <a:br>
              <a:rPr lang="ru-RU" sz="1100" b="0" dirty="0" smtClean="0"/>
            </a:br>
            <a:r>
              <a:rPr lang="ru-RU" sz="1100" b="0" dirty="0" smtClean="0"/>
              <a:t>Жалеем только об одном -</a:t>
            </a:r>
            <a:br>
              <a:rPr lang="ru-RU" sz="1100" b="0" dirty="0" smtClean="0"/>
            </a:br>
            <a:r>
              <a:rPr lang="ru-RU" sz="1100" b="0" dirty="0" smtClean="0"/>
              <a:t>Пора прощаться, ёжик.</a:t>
            </a:r>
            <a:br>
              <a:rPr lang="ru-RU" sz="1100" b="0" dirty="0" smtClean="0"/>
            </a:br>
            <a:r>
              <a:rPr lang="ru-RU" sz="1100" b="0" dirty="0" smtClean="0"/>
              <a:t>Тебе в дорогу соберём</a:t>
            </a:r>
            <a:br>
              <a:rPr lang="ru-RU" sz="1100" b="0" dirty="0" smtClean="0"/>
            </a:br>
            <a:r>
              <a:rPr lang="ru-RU" sz="1100" b="0" dirty="0" smtClean="0"/>
              <a:t>Мы яблоки и груши,</a:t>
            </a:r>
            <a:br>
              <a:rPr lang="ru-RU" sz="1100" b="0" dirty="0" smtClean="0"/>
            </a:br>
            <a:r>
              <a:rPr lang="ru-RU" sz="1100" b="0" dirty="0" smtClean="0"/>
              <a:t>А хочешь, тапок забирай,</a:t>
            </a:r>
            <a:br>
              <a:rPr lang="ru-RU" sz="1100" b="0" dirty="0" smtClean="0"/>
            </a:br>
            <a:r>
              <a:rPr lang="ru-RU" sz="1100" b="0" dirty="0" smtClean="0"/>
              <a:t>Раз так тебе он нужен.</a:t>
            </a:r>
            <a:endParaRPr lang="ru-RU" sz="1100" b="0" dirty="0"/>
          </a:p>
        </p:txBody>
      </p:sp>
      <p:sp>
        <p:nvSpPr>
          <p:cNvPr id="5" name="Текст 4"/>
          <p:cNvSpPr>
            <a:spLocks noGrp="1"/>
          </p:cNvSpPr>
          <p:nvPr>
            <p:ph type="body" idx="1"/>
          </p:nvPr>
        </p:nvSpPr>
        <p:spPr>
          <a:xfrm>
            <a:off x="722313" y="1059582"/>
            <a:ext cx="7772400" cy="2245593"/>
          </a:xfrm>
        </p:spPr>
        <p:txBody>
          <a:bodyPr rtlCol="0">
            <a:normAutofit/>
          </a:bodyPr>
          <a:lstStyle/>
          <a:p>
            <a:pPr eaLnBrk="1" fontAlgn="auto" hangingPunct="1">
              <a:spcAft>
                <a:spcPts val="0"/>
              </a:spcAft>
              <a:buFont typeface="Arial" pitchFamily="34" charset="0"/>
              <a:buNone/>
              <a:defRPr/>
            </a:pPr>
            <a:endParaRPr lang="ru-RU" dirty="0"/>
          </a:p>
        </p:txBody>
      </p:sp>
      <p:pic>
        <p:nvPicPr>
          <p:cNvPr id="6" name="Рисунок 5" descr="5921421.jpg"/>
          <p:cNvPicPr>
            <a:picLocks noChangeAspect="1"/>
          </p:cNvPicPr>
          <p:nvPr/>
        </p:nvPicPr>
        <p:blipFill>
          <a:blip r:embed="rId2" cstate="print"/>
          <a:stretch>
            <a:fillRect/>
          </a:stretch>
        </p:blipFill>
        <p:spPr>
          <a:xfrm>
            <a:off x="179512" y="627534"/>
            <a:ext cx="4680519" cy="2664296"/>
          </a:xfrm>
          <a:prstGeom prst="rect">
            <a:avLst/>
          </a:prstGeom>
        </p:spPr>
      </p:pic>
      <p:pic>
        <p:nvPicPr>
          <p:cNvPr id="7" name="Рисунок 6" descr="detsad-354275-1527957044.jpg"/>
          <p:cNvPicPr>
            <a:picLocks noChangeAspect="1"/>
          </p:cNvPicPr>
          <p:nvPr/>
        </p:nvPicPr>
        <p:blipFill>
          <a:blip r:embed="rId3" cstate="print"/>
          <a:stretch>
            <a:fillRect/>
          </a:stretch>
        </p:blipFill>
        <p:spPr>
          <a:xfrm>
            <a:off x="1547664" y="2859782"/>
            <a:ext cx="4464496" cy="216024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67495"/>
            <a:ext cx="3008313" cy="288031"/>
          </a:xfrm>
        </p:spPr>
        <p:txBody>
          <a:bodyPr/>
          <a:lstStyle/>
          <a:p>
            <a:pPr algn="ctr"/>
            <a:r>
              <a:rPr lang="ru-RU" sz="1800" dirty="0" smtClean="0"/>
              <a:t>Художественная литература</a:t>
            </a:r>
            <a:endParaRPr lang="ru-RU" sz="1800" dirty="0"/>
          </a:p>
        </p:txBody>
      </p:sp>
      <p:sp>
        <p:nvSpPr>
          <p:cNvPr id="3" name="Содержимое 2"/>
          <p:cNvSpPr>
            <a:spLocks noGrp="1"/>
          </p:cNvSpPr>
          <p:nvPr>
            <p:ph idx="1"/>
          </p:nvPr>
        </p:nvSpPr>
        <p:spPr/>
        <p:txBody>
          <a:bodyPr/>
          <a:lstStyle/>
          <a:p>
            <a:r>
              <a:rPr lang="ru-RU" sz="1600" b="1" dirty="0" smtClean="0"/>
              <a:t>Игровая деятельность</a:t>
            </a:r>
          </a:p>
          <a:p>
            <a:r>
              <a:rPr lang="ru-RU" sz="1200" dirty="0" smtClean="0"/>
              <a:t>Дидактические игры:</a:t>
            </a:r>
          </a:p>
          <a:p>
            <a:r>
              <a:rPr lang="ru-RU" sz="1200" dirty="0" smtClean="0"/>
              <a:t>«Сравни». Цель: каждый ребёнок рассказывает о своём дереве и сравнивает его с другим.</a:t>
            </a:r>
          </a:p>
          <a:p>
            <a:r>
              <a:rPr lang="ru-RU" sz="1200" dirty="0" smtClean="0"/>
              <a:t>«Что лишнее». Цель: дети должны определить лишний предмет (дуб, осина, клён, ель, ромашка).</a:t>
            </a:r>
          </a:p>
          <a:p>
            <a:r>
              <a:rPr lang="ru-RU" sz="1200" dirty="0" smtClean="0"/>
              <a:t>«Назови плод».</a:t>
            </a:r>
            <a:r>
              <a:rPr lang="ru-RU" sz="1200" dirty="0" err="1" smtClean="0"/>
              <a:t>Цель:дети</a:t>
            </a:r>
            <a:r>
              <a:rPr lang="ru-RU" sz="1200" dirty="0" smtClean="0"/>
              <a:t> должны правильно указать плод этого растения.</a:t>
            </a:r>
          </a:p>
          <a:p>
            <a:r>
              <a:rPr lang="ru-RU" sz="1200" dirty="0" smtClean="0"/>
              <a:t> «Определи дерево по листочку». Цель: дети по листочку должны назвать дерево.</a:t>
            </a:r>
          </a:p>
          <a:p>
            <a:r>
              <a:rPr lang="ru-RU" sz="1200" dirty="0" smtClean="0"/>
              <a:t>«Скажи по-другому». Цель: назвать листья по-другому (лист клена и пр.) </a:t>
            </a:r>
          </a:p>
          <a:p>
            <a:r>
              <a:rPr lang="ru-RU" sz="1200" dirty="0" smtClean="0"/>
              <a:t>«Найди свое дерево». Цель: учить находить дерево по описанию.</a:t>
            </a:r>
          </a:p>
          <a:p>
            <a:r>
              <a:rPr lang="ru-RU" sz="1200" dirty="0" smtClean="0"/>
              <a:t> </a:t>
            </a:r>
          </a:p>
          <a:p>
            <a:r>
              <a:rPr lang="ru-RU" sz="1200" dirty="0" smtClean="0"/>
              <a:t>Игры: «</a:t>
            </a:r>
            <a:r>
              <a:rPr lang="ru-RU" sz="1200" dirty="0" err="1" smtClean="0"/>
              <a:t>Незнайкины</a:t>
            </a:r>
            <a:r>
              <a:rPr lang="ru-RU" sz="1200" dirty="0" smtClean="0"/>
              <a:t> правила», «Экологическая полиция», «Что нам нужно для похода? », «Правила поведения в лесу», «Хорошо – плохо», «Живая – неживая», «Кто - где живет», «Узнай, какой зверь», «С какого дерева лист», «Детки с ветки», «Назови травы», «Когда это бывает? », «Посели животное», «Что было бы… », «Чей, чья, чьи? », «Учим классифицировать», «Я знаю 5 названий… », «Мир и человек», «Значение растений», «Что такое природа», «Экологические цепочки»;</a:t>
            </a:r>
          </a:p>
          <a:p>
            <a:endParaRPr lang="ru-RU" sz="1400" dirty="0"/>
          </a:p>
        </p:txBody>
      </p:sp>
      <p:sp>
        <p:nvSpPr>
          <p:cNvPr id="4" name="Текст 3"/>
          <p:cNvSpPr>
            <a:spLocks noGrp="1"/>
          </p:cNvSpPr>
          <p:nvPr>
            <p:ph type="body" sz="half" idx="2"/>
          </p:nvPr>
        </p:nvSpPr>
        <p:spPr/>
        <p:txBody>
          <a:bodyPr/>
          <a:lstStyle/>
          <a:p>
            <a:r>
              <a:rPr lang="ru-RU" dirty="0" smtClean="0"/>
              <a:t>Чтение произведения О.М. Масленниковой «Почему ёжик весну не встречает» («</a:t>
            </a:r>
            <a:r>
              <a:rPr lang="ru-RU" dirty="0" err="1" smtClean="0"/>
              <a:t>Экологичес</a:t>
            </a:r>
            <a:r>
              <a:rPr lang="ru-RU" dirty="0" smtClean="0"/>
              <a:t>- кие проекты в детском саду» О. М. Масленникова, А.А. </a:t>
            </a:r>
            <a:r>
              <a:rPr lang="ru-RU" dirty="0" err="1" smtClean="0"/>
              <a:t>Филлипенко</a:t>
            </a:r>
            <a:r>
              <a:rPr lang="ru-RU" dirty="0" smtClean="0"/>
              <a:t>, стр.219)</a:t>
            </a:r>
            <a:endParaRPr lang="ru-RU" dirty="0"/>
          </a:p>
        </p:txBody>
      </p:sp>
      <p:pic>
        <p:nvPicPr>
          <p:cNvPr id="5" name="Рисунок 4" descr="IMG_20181204_092857.jpg"/>
          <p:cNvPicPr>
            <a:picLocks noChangeAspect="1"/>
          </p:cNvPicPr>
          <p:nvPr/>
        </p:nvPicPr>
        <p:blipFill>
          <a:blip r:embed="rId2" cstate="print"/>
          <a:stretch>
            <a:fillRect/>
          </a:stretch>
        </p:blipFill>
        <p:spPr>
          <a:xfrm>
            <a:off x="395536" y="2787774"/>
            <a:ext cx="2736304" cy="187220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dirty="0" smtClean="0"/>
              <a:t>3-й этап- заключительный</a:t>
            </a:r>
            <a:endParaRPr lang="ru-RU" sz="3200" dirty="0"/>
          </a:p>
        </p:txBody>
      </p:sp>
      <p:sp>
        <p:nvSpPr>
          <p:cNvPr id="3" name="Содержимое 2"/>
          <p:cNvSpPr>
            <a:spLocks noGrp="1"/>
          </p:cNvSpPr>
          <p:nvPr>
            <p:ph sz="half" idx="1"/>
          </p:nvPr>
        </p:nvSpPr>
        <p:spPr>
          <a:xfrm>
            <a:off x="539552" y="555526"/>
            <a:ext cx="4038600" cy="3024336"/>
          </a:xfrm>
        </p:spPr>
        <p:txBody>
          <a:bodyPr/>
          <a:lstStyle/>
          <a:p>
            <a:pPr>
              <a:buNone/>
            </a:pPr>
            <a:endParaRPr lang="ru-RU" sz="1200" dirty="0" smtClean="0"/>
          </a:p>
          <a:p>
            <a:r>
              <a:rPr lang="ru-RU" sz="1200" dirty="0" smtClean="0"/>
              <a:t>В ходе реализации проекта я пришла к выводу, что подобные занятия, игры, продуктивная деятельность объединяют детей общими впечатлениями, переживаниями, эмоциями, способствуют формированию коллективных взаимоотношений. Проект расширил представления детей о насекомых, животных, о лесе, деревьях, которые находятся рядом с нами. Научил видеть в них живые создания, которые нуждаются в заботе, охране. Дошкольники узнали, что многие деревья не только делают нашу жизнь красивой, но и помогают нам быть здоровыми. </a:t>
            </a:r>
          </a:p>
          <a:p>
            <a:endParaRPr lang="ru-RU" sz="1200" dirty="0"/>
          </a:p>
        </p:txBody>
      </p:sp>
      <p:sp>
        <p:nvSpPr>
          <p:cNvPr id="4" name="Содержимое 3"/>
          <p:cNvSpPr>
            <a:spLocks noGrp="1"/>
          </p:cNvSpPr>
          <p:nvPr>
            <p:ph sz="half" idx="2"/>
          </p:nvPr>
        </p:nvSpPr>
        <p:spPr>
          <a:xfrm>
            <a:off x="4648200" y="843559"/>
            <a:ext cx="4038600" cy="2304256"/>
          </a:xfrm>
        </p:spPr>
        <p:txBody>
          <a:bodyPr/>
          <a:lstStyle/>
          <a:p>
            <a:r>
              <a:rPr lang="ru-RU" sz="1200" dirty="0" smtClean="0"/>
              <a:t>Игровые приемы позволяют педагогу заинтересовать детей такой, может быть, не совсем "детской темой возраст такая "благодатная почва", что любое брошенное  « доброе семя" обязательно даст добрые ростки.</a:t>
            </a:r>
          </a:p>
          <a:p>
            <a:r>
              <a:rPr lang="ru-RU" sz="1200" dirty="0" smtClean="0"/>
              <a:t>Проект можно использовать в любой старшей группе детского сада, в </a:t>
            </a:r>
            <a:r>
              <a:rPr lang="ru-RU" sz="1200" dirty="0" err="1" smtClean="0"/>
              <a:t>досуговой</a:t>
            </a:r>
            <a:r>
              <a:rPr lang="ru-RU" sz="1200" dirty="0" smtClean="0"/>
              <a:t> деятельности.</a:t>
            </a:r>
          </a:p>
          <a:p>
            <a:r>
              <a:rPr lang="ru-RU" sz="1200" dirty="0" smtClean="0"/>
              <a:t>Я очень надеюсь, что проводимая работа поможет детям испытывать любовь и привязанность к родному дому, семье, городу, краю; испытывать гордость и уважение к природе, бережно относиться к ней.</a:t>
            </a:r>
            <a:endParaRPr lang="ru-RU" sz="1200" dirty="0"/>
          </a:p>
        </p:txBody>
      </p:sp>
      <p:pic>
        <p:nvPicPr>
          <p:cNvPr id="5" name="Рисунок 4" descr="IMG-20190720-WA0027.jpg"/>
          <p:cNvPicPr>
            <a:picLocks noChangeAspect="1"/>
          </p:cNvPicPr>
          <p:nvPr/>
        </p:nvPicPr>
        <p:blipFill>
          <a:blip r:embed="rId2" cstate="print"/>
          <a:stretch>
            <a:fillRect/>
          </a:stretch>
        </p:blipFill>
        <p:spPr>
          <a:xfrm>
            <a:off x="5724128" y="3075806"/>
            <a:ext cx="3096344" cy="1656184"/>
          </a:xfrm>
          <a:prstGeom prst="rect">
            <a:avLst/>
          </a:prstGeom>
        </p:spPr>
      </p:pic>
      <p:pic>
        <p:nvPicPr>
          <p:cNvPr id="6" name="Рисунок 5" descr="IMG-20190720-WA0025.jpg"/>
          <p:cNvPicPr>
            <a:picLocks noChangeAspect="1"/>
          </p:cNvPicPr>
          <p:nvPr/>
        </p:nvPicPr>
        <p:blipFill>
          <a:blip r:embed="rId3" cstate="print"/>
          <a:stretch>
            <a:fillRect/>
          </a:stretch>
        </p:blipFill>
        <p:spPr>
          <a:xfrm>
            <a:off x="1907704" y="2859782"/>
            <a:ext cx="3024336" cy="187220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11510"/>
            <a:ext cx="1656184" cy="369332"/>
          </a:xfrm>
          <a:prstGeom prst="rect">
            <a:avLst/>
          </a:prstGeom>
          <a:noFill/>
        </p:spPr>
        <p:txBody>
          <a:bodyPr wrap="square" rtlCol="0">
            <a:spAutoFit/>
          </a:bodyPr>
          <a:lstStyle/>
          <a:p>
            <a:r>
              <a:rPr lang="ru-RU" dirty="0" err="1" smtClean="0"/>
              <a:t>Фотоотчёт</a:t>
            </a:r>
            <a:endParaRPr lang="ru-RU" dirty="0"/>
          </a:p>
        </p:txBody>
      </p:sp>
      <p:pic>
        <p:nvPicPr>
          <p:cNvPr id="5" name="Рисунок 4" descr="IMG-20190720-WA0006.jpg"/>
          <p:cNvPicPr>
            <a:picLocks noChangeAspect="1"/>
          </p:cNvPicPr>
          <p:nvPr/>
        </p:nvPicPr>
        <p:blipFill>
          <a:blip r:embed="rId2" cstate="print"/>
          <a:stretch>
            <a:fillRect/>
          </a:stretch>
        </p:blipFill>
        <p:spPr>
          <a:xfrm>
            <a:off x="107504" y="771550"/>
            <a:ext cx="1656184" cy="1728192"/>
          </a:xfrm>
          <a:prstGeom prst="rect">
            <a:avLst/>
          </a:prstGeom>
        </p:spPr>
      </p:pic>
      <p:pic>
        <p:nvPicPr>
          <p:cNvPr id="6" name="Рисунок 5" descr="IMG-20190720-WA0009.jpg"/>
          <p:cNvPicPr>
            <a:picLocks noChangeAspect="1"/>
          </p:cNvPicPr>
          <p:nvPr/>
        </p:nvPicPr>
        <p:blipFill>
          <a:blip r:embed="rId3" cstate="print"/>
          <a:stretch>
            <a:fillRect/>
          </a:stretch>
        </p:blipFill>
        <p:spPr>
          <a:xfrm>
            <a:off x="1763688" y="123478"/>
            <a:ext cx="2592288" cy="2376264"/>
          </a:xfrm>
          <a:prstGeom prst="rect">
            <a:avLst/>
          </a:prstGeom>
        </p:spPr>
      </p:pic>
      <p:pic>
        <p:nvPicPr>
          <p:cNvPr id="7" name="Рисунок 6" descr="IMG-20190720-WA0023.jpg"/>
          <p:cNvPicPr>
            <a:picLocks noChangeAspect="1"/>
          </p:cNvPicPr>
          <p:nvPr/>
        </p:nvPicPr>
        <p:blipFill>
          <a:blip r:embed="rId4" cstate="print"/>
          <a:stretch>
            <a:fillRect/>
          </a:stretch>
        </p:blipFill>
        <p:spPr>
          <a:xfrm>
            <a:off x="107504" y="2499742"/>
            <a:ext cx="4248472" cy="2520280"/>
          </a:xfrm>
          <a:prstGeom prst="rect">
            <a:avLst/>
          </a:prstGeom>
        </p:spPr>
      </p:pic>
      <p:pic>
        <p:nvPicPr>
          <p:cNvPr id="8" name="Рисунок 7" descr="IMG-20190720-WA0007.jpg"/>
          <p:cNvPicPr>
            <a:picLocks noChangeAspect="1"/>
          </p:cNvPicPr>
          <p:nvPr/>
        </p:nvPicPr>
        <p:blipFill>
          <a:blip r:embed="rId5" cstate="print"/>
          <a:stretch>
            <a:fillRect/>
          </a:stretch>
        </p:blipFill>
        <p:spPr>
          <a:xfrm>
            <a:off x="4932040" y="123478"/>
            <a:ext cx="4104456" cy="2160240"/>
          </a:xfrm>
          <a:prstGeom prst="rect">
            <a:avLst/>
          </a:prstGeom>
        </p:spPr>
      </p:pic>
      <p:pic>
        <p:nvPicPr>
          <p:cNvPr id="9" name="Рисунок 8" descr="IMG_20190719_094035.jpg"/>
          <p:cNvPicPr>
            <a:picLocks noChangeAspect="1"/>
          </p:cNvPicPr>
          <p:nvPr/>
        </p:nvPicPr>
        <p:blipFill>
          <a:blip r:embed="rId6" cstate="print"/>
          <a:stretch>
            <a:fillRect/>
          </a:stretch>
        </p:blipFill>
        <p:spPr>
          <a:xfrm rot="5400000">
            <a:off x="5244920" y="1682806"/>
            <a:ext cx="2542592" cy="3888432"/>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0190720-WA0024.jpg"/>
          <p:cNvPicPr>
            <a:picLocks noChangeAspect="1"/>
          </p:cNvPicPr>
          <p:nvPr/>
        </p:nvPicPr>
        <p:blipFill>
          <a:blip r:embed="rId2" cstate="print"/>
          <a:stretch>
            <a:fillRect/>
          </a:stretch>
        </p:blipFill>
        <p:spPr>
          <a:xfrm>
            <a:off x="251520" y="267494"/>
            <a:ext cx="3888432" cy="2520280"/>
          </a:xfrm>
          <a:prstGeom prst="rect">
            <a:avLst/>
          </a:prstGeom>
        </p:spPr>
      </p:pic>
      <p:pic>
        <p:nvPicPr>
          <p:cNvPr id="3" name="Рисунок 2" descr="IMG_20170811_104445.jpg"/>
          <p:cNvPicPr>
            <a:picLocks noChangeAspect="1"/>
          </p:cNvPicPr>
          <p:nvPr/>
        </p:nvPicPr>
        <p:blipFill>
          <a:blip r:embed="rId3" cstate="print"/>
          <a:stretch>
            <a:fillRect/>
          </a:stretch>
        </p:blipFill>
        <p:spPr>
          <a:xfrm>
            <a:off x="4644008" y="195486"/>
            <a:ext cx="4248472" cy="2592288"/>
          </a:xfrm>
          <a:prstGeom prst="rect">
            <a:avLst/>
          </a:prstGeom>
        </p:spPr>
      </p:pic>
      <p:pic>
        <p:nvPicPr>
          <p:cNvPr id="5" name="Рисунок 4" descr="IMG_20170811_105310.jpg"/>
          <p:cNvPicPr>
            <a:picLocks noChangeAspect="1"/>
          </p:cNvPicPr>
          <p:nvPr/>
        </p:nvPicPr>
        <p:blipFill>
          <a:blip r:embed="rId4" cstate="print"/>
          <a:stretch>
            <a:fillRect/>
          </a:stretch>
        </p:blipFill>
        <p:spPr>
          <a:xfrm>
            <a:off x="2123728" y="2283718"/>
            <a:ext cx="4176464" cy="2664296"/>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Берегите природу!</a:t>
            </a:r>
            <a:endParaRPr lang="ru-RU" dirty="0"/>
          </a:p>
        </p:txBody>
      </p:sp>
      <p:pic>
        <p:nvPicPr>
          <p:cNvPr id="5" name="Рисунок 4" descr="IMG-20190720-WA0019.jpg"/>
          <p:cNvPicPr>
            <a:picLocks noGrp="1" noChangeAspect="1"/>
          </p:cNvPicPr>
          <p:nvPr>
            <p:ph type="pic" idx="1"/>
          </p:nvPr>
        </p:nvPicPr>
        <p:blipFill>
          <a:blip r:embed="rId2" cstate="print"/>
          <a:srcRect/>
          <a:stretch>
            <a:fillRect/>
          </a:stretch>
        </p:blipFill>
        <p:spPr>
          <a:xfrm>
            <a:off x="323528" y="459581"/>
            <a:ext cx="4752528" cy="3086100"/>
          </a:xfrm>
        </p:spPr>
      </p:pic>
      <p:sp>
        <p:nvSpPr>
          <p:cNvPr id="4" name="Текст 3"/>
          <p:cNvSpPr>
            <a:spLocks noGrp="1"/>
          </p:cNvSpPr>
          <p:nvPr>
            <p:ph type="body" sz="half" idx="2"/>
          </p:nvPr>
        </p:nvSpPr>
        <p:spPr>
          <a:xfrm>
            <a:off x="1043608" y="3939902"/>
            <a:ext cx="6854552" cy="603647"/>
          </a:xfrm>
        </p:spPr>
        <p:txBody>
          <a:bodyPr/>
          <a:lstStyle/>
          <a:p>
            <a:pPr algn="ctr"/>
            <a:r>
              <a:rPr lang="ru-RU" sz="2000" b="1" dirty="0" smtClean="0"/>
              <a:t>Любите природу!</a:t>
            </a:r>
          </a:p>
          <a:p>
            <a:pPr algn="ctr"/>
            <a:r>
              <a:rPr lang="ru-RU" sz="2000" b="1" dirty="0" smtClean="0"/>
              <a:t>Помните,</a:t>
            </a:r>
          </a:p>
          <a:p>
            <a:pPr algn="ctr"/>
            <a:r>
              <a:rPr lang="ru-RU" sz="2000" b="1" dirty="0" smtClean="0"/>
              <a:t>Вы сами – её частица!</a:t>
            </a:r>
            <a:endParaRPr lang="ru-RU" sz="2000" b="1" dirty="0"/>
          </a:p>
        </p:txBody>
      </p:sp>
      <p:pic>
        <p:nvPicPr>
          <p:cNvPr id="6" name="Рисунок 5" descr="IMG_20170424_161022.jpg"/>
          <p:cNvPicPr>
            <a:picLocks noChangeAspect="1"/>
          </p:cNvPicPr>
          <p:nvPr/>
        </p:nvPicPr>
        <p:blipFill>
          <a:blip r:embed="rId3" cstate="print"/>
          <a:stretch>
            <a:fillRect/>
          </a:stretch>
        </p:blipFill>
        <p:spPr>
          <a:xfrm>
            <a:off x="5148064" y="195486"/>
            <a:ext cx="3816424" cy="3384376"/>
          </a:xfrm>
          <a:prstGeom prst="rect">
            <a:avLst/>
          </a:prstGeom>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TotalTime>
  <Words>1284</Words>
  <Application>Microsoft Office PowerPoint</Application>
  <PresentationFormat>Экран (16:9)</PresentationFormat>
  <Paragraphs>99</Paragraphs>
  <Slides>18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Проект по экологическому воспитанию  в старшей группе</vt:lpstr>
      <vt:lpstr>Тема проекта: «Защитим природу!»</vt:lpstr>
      <vt:lpstr>Актуальность проекта:</vt:lpstr>
      <vt:lpstr>Цель проекта: способствовать проявлению осознанно-нравственного отношения к природе у детей старшего дошкольного возраста и их родителей через непосредственное общение с экосистемой.</vt:lpstr>
      <vt:lpstr>Этапы проекта:</vt:lpstr>
      <vt:lpstr>2-й этап-организационно- практический</vt:lpstr>
      <vt:lpstr>Совершенствование предметно- развивающей среды в группе (экологический уголок). Пополнение экологического уголка дидактическим и наглядным материалом.</vt:lpstr>
      <vt:lpstr>Проведение НОД с детьми по развитию речи представлений о лесе. Развитие речи: Просмотр иллюстраций на тему: «В лесу»</vt:lpstr>
      <vt:lpstr>Слайд 9</vt:lpstr>
      <vt:lpstr>Исследовательская деятельность на прогулке. 1. Взять лупу и рассмотреть муравья.    Обобщение: Муравьи живут в муравейнике одной большой и дружной семьей. В одном муравейнике муравьев столько, сколько людей в большом городе. Правит в муравейнике муравьиная царица. В молодости у нее были небольшие крылышки, и она любила порезвиться и полетать. Но, потом, став почтенной матерью большого муравьиного семейства, муравьиха отгрызает себе крылья и с этих пор живет в муравейнике. Она откладывает яички, из которых позже появятся личинки. О личинках будут заботиться рабочие муравьи: кормить и ухаживать за ними. Муравьи, появившись на свет, не растут. Какими родились, такими и пригодились. У муравья утолщенное брюшко, грудь, голова, три пары маленьких ножек. У муравья сильные челюсти. Как у всех насекомых, у муравьев есть усики - антенны, с помощью которых муравей получает информацию о запахе, вкусе и сообщает о ней своим собратьям.    Муравьи умеют ходить по гладким или наклонным поверхностям. Ведь на каждой лапке у муравья два коготка, между ними подушечка, выделяющая клейкую жидкость, которая и позволяет муравью не падать.    Муравьи больше всего любят лакомиться пядью – так называется вещество, выделяемое тлями. А еще едят муравьи других насекомых, особенно любят кузнечиков. Даже поговорка есть про это: «Лучший подарок муравью – ножка кузнечика». Еще едят грибы, сок и семена растений.    Муравьи — хищники, они уничтожают множество вредных насекомых, поэтому их называют «санитарами леса». Некоторые птицы специально прилетают за помощью к муравьям, которые очищают птицу от многочисленных паразитов, смазывают ей перья муравьиной кислотой. Есть у муравьев и враги. Муравьями питаются многие птицы, земноводные и пресмыкающиеся, а также барсуки, лисы, медведи и другие звери. Гнезда рыжих лесных муравьев используются как места зимних ночевок кабанами. 2. Засыпать дорожку сахарным песком, посмотреть, как муравьи будут его собирать.    Результат: сначала муравьи будут просто суетиться и беспорядочно бегать в разных направлениях. Затем они успокоятся, и ты увидишь одну или несколько длинных муравьиных цепочек, движущихся к угощению и обратно.    Объяснение: Муравьи воспринимают сложную систему информации, используя специальные химические вещества - феромоны, выделяемые их телами. Стоит одному муравью найти пищу, в нашем случае сахар, как он начинает оставлять за собой феромоновый след, по которому за ним идут другие муравьи. Чем больше муравьев идут по следу, тем сильнее становится сигнал. Интересно наблюдать, как муравьи в точности повторяют след самого первого муравья, даже если он выбирает длинную дорогу, например, обползает камешек. Поиски еды - это только одна из многих функций феромонов. Феромоны передают сложную химическую информацию. Если ты напугаешь муравья, он сразу подаст другим муравьям сигнал, предупреждающий об опасности. При этом муравьи, находящиеся близко, по этому сигналу будут убегать, а муравьи-солдаты, находящиеся дальше, наоборот, приготовятся к нападению. Наблюдения. Знакомство со звуками в природе, прослушивание аудиозаписи со звуками природы, экскурсии по экологической тропе. Цель: учить детей определять звуки в природе, закреплять умение наблюдать, сравнивать, анализировать, делать выводы об объектах природы.  </vt:lpstr>
      <vt:lpstr>Слайд 11</vt:lpstr>
      <vt:lpstr>Изобразительная деятельность. Задачи: продолжать формировать представления детей о живой природе; уточнить знания об охране  природы; познакомить с пословицами, потешками, чистоговорками, пословицами о природе; воспиты-вать любовь к природе; воспитывать сохранять правильную осанку во всех видах деятельности.</vt:lpstr>
      <vt:lpstr>Заучивание стихотворения (отрывок) Т.Коваль.»Про ёжика» Нашли в саду мы ёжика И принесли домой. Он прятался от дождика Под старою ольхой. Сперва боялся ёжик нас И под столом сидел, Но только в доме свет погас, Наш ёжик осмелел. Всю ночь он топал и шуршал, Пыхтел как паровоз, А утром наш колючий гость Нас рассмешил до слёз. К себе под стол он натаскал Три груши, десять яблок, Газету, носовой платок И даже папин тапок. Смеётся солнце за окном, Не плачет больше дождик, Жалеем только об одном - Пора прощаться, ёжик. Тебе в дорогу соберём Мы яблоки и груши, А хочешь, тапок забирай, Раз так тебе он нужен.</vt:lpstr>
      <vt:lpstr>Художественная литература</vt:lpstr>
      <vt:lpstr>3-й этап- заключительный</vt:lpstr>
      <vt:lpstr>Слайд 16</vt:lpstr>
      <vt:lpstr>Слайд 17</vt:lpstr>
      <vt:lpstr>Берегите природу!</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Lenovo</dc:creator>
  <cp:lastModifiedBy>Пользователь Windows</cp:lastModifiedBy>
  <cp:revision>39</cp:revision>
  <dcterms:created xsi:type="dcterms:W3CDTF">2016-05-12T12:47:24Z</dcterms:created>
  <dcterms:modified xsi:type="dcterms:W3CDTF">2022-01-17T19:42:55Z</dcterms:modified>
</cp:coreProperties>
</file>