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84" r:id="rId2"/>
    <p:sldId id="270" r:id="rId3"/>
    <p:sldId id="271" r:id="rId4"/>
    <p:sldId id="299" r:id="rId5"/>
    <p:sldId id="301" r:id="rId6"/>
    <p:sldId id="272" r:id="rId7"/>
    <p:sldId id="273" r:id="rId8"/>
    <p:sldId id="316" r:id="rId9"/>
    <p:sldId id="318" r:id="rId10"/>
    <p:sldId id="274" r:id="rId11"/>
    <p:sldId id="275" r:id="rId12"/>
    <p:sldId id="319" r:id="rId13"/>
    <p:sldId id="320" r:id="rId14"/>
    <p:sldId id="276" r:id="rId15"/>
    <p:sldId id="277" r:id="rId16"/>
    <p:sldId id="321" r:id="rId17"/>
    <p:sldId id="278" r:id="rId18"/>
    <p:sldId id="279" r:id="rId19"/>
    <p:sldId id="322" r:id="rId20"/>
    <p:sldId id="280" r:id="rId21"/>
    <p:sldId id="281" r:id="rId22"/>
    <p:sldId id="282" r:id="rId23"/>
    <p:sldId id="283" r:id="rId24"/>
  </p:sldIdLst>
  <p:sldSz cx="9144000" cy="6858000" type="screen4x3"/>
  <p:notesSz cx="6858000" cy="9144000"/>
  <p:custDataLst>
    <p:tags r:id="rId2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4" d="100"/>
          <a:sy n="74" d="100"/>
        </p:scale>
        <p:origin x="-486" y="-90"/>
      </p:cViewPr>
      <p:guideLst>
        <p:guide orient="horz" pos="215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tags" Target="tags/tag1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2A04-817E-4860-B1B0-260BD4F3FAAE}" type="datetimeFigureOut">
              <a:rPr lang="ru-RU" smtClean="0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9B934-9A3A-4A3B-969C-367223E1B0EB}" type="slidenum">
              <a:rPr lang="ru-RU" smtClean="0"/>
              <a:t/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E2A04-817E-4860-B1B0-260BD4F3FAAE}" type="datetimeFigureOut">
              <a:rPr lang="ru-RU" smtClean="0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9B934-9A3A-4A3B-969C-367223E1B0EB}" type="slidenum">
              <a:rPr lang="ru-RU" smtClean="0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0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image" Target="../media/image19.jpeg" /><Relationship Id="rId7" Type="http://schemas.openxmlformats.org/officeDocument/2006/relationships/image" Target="../media/image20.jpeg" /><Relationship Id="rId8" Type="http://schemas.openxmlformats.org/officeDocument/2006/relationships/image" Target="../media/image2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Relationship Id="rId5" Type="http://schemas.openxmlformats.org/officeDocument/2006/relationships/image" Target="../media/image2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2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Relationship Id="rId6" Type="http://schemas.openxmlformats.org/officeDocument/2006/relationships/image" Target="../media/image29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hyperlink" Target="https://vfokuse.mail.ru/article/tysyacheletniy-grad-interesnye-fakty-o-suzdale-62163987/" TargetMode="External" /><Relationship Id="rId4" Type="http://schemas.openxmlformats.org/officeDocument/2006/relationships/image" Target="../media/image30.jpeg" /><Relationship Id="rId5" Type="http://schemas.openxmlformats.org/officeDocument/2006/relationships/image" Target="../media/image31.jpeg" /><Relationship Id="rId6" Type="http://schemas.openxmlformats.org/officeDocument/2006/relationships/image" Target="../media/image3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3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5.jpeg" /><Relationship Id="rId4" Type="http://schemas.openxmlformats.org/officeDocument/2006/relationships/image" Target="../media/image36.jpeg" /><Relationship Id="rId5" Type="http://schemas.openxmlformats.org/officeDocument/2006/relationships/image" Target="../media/image37.jpeg" /><Relationship Id="rId6" Type="http://schemas.openxmlformats.org/officeDocument/2006/relationships/image" Target="../media/image38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41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2.jpeg" /><Relationship Id="rId4" Type="http://schemas.openxmlformats.org/officeDocument/2006/relationships/image" Target="../media/image43.jpeg" /><Relationship Id="rId5" Type="http://schemas.openxmlformats.org/officeDocument/2006/relationships/image" Target="../media/image44.jpeg" /><Relationship Id="rId6" Type="http://schemas.openxmlformats.org/officeDocument/2006/relationships/image" Target="../media/image45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6.jpeg" /><Relationship Id="rId4" Type="http://schemas.openxmlformats.org/officeDocument/2006/relationships/image" Target="../media/image47.jpeg" /><Relationship Id="rId5" Type="http://schemas.openxmlformats.org/officeDocument/2006/relationships/image" Target="../media/image48.jpeg" /><Relationship Id="rId6" Type="http://schemas.openxmlformats.org/officeDocument/2006/relationships/image" Target="../media/image4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5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1.jpeg" /><Relationship Id="rId4" Type="http://schemas.openxmlformats.org/officeDocument/2006/relationships/image" Target="../media/image52.jpeg" /><Relationship Id="rId5" Type="http://schemas.openxmlformats.org/officeDocument/2006/relationships/image" Target="../media/image53.jpeg" /><Relationship Id="rId6" Type="http://schemas.openxmlformats.org/officeDocument/2006/relationships/image" Target="../media/image54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5.jpeg" /><Relationship Id="rId4" Type="http://schemas.openxmlformats.org/officeDocument/2006/relationships/image" Target="../media/image56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7.jpeg" /><Relationship Id="rId4" Type="http://schemas.openxmlformats.org/officeDocument/2006/relationships/image" Target="../media/image58.jpeg" /><Relationship Id="rId5" Type="http://schemas.openxmlformats.org/officeDocument/2006/relationships/image" Target="../media/image59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 l="23047" t="17187" r="10156"/>
          <a:stretch>
            <a:fillRect/>
          </a:stretch>
        </p:blipFill>
        <p:spPr bwMode="auto">
          <a:xfrm>
            <a:off x="4211955" y="836930"/>
            <a:ext cx="4914900" cy="4570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9357" y="404478"/>
            <a:ext cx="4143404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сижу я на завалинке,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 по миру я брожу.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различные губернии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 их людей гляжу.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всегда запоминаю.,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короб собираю...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Сяду рядышком, на травке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Вами посижу,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 область я Владимирскую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 сегодня расспрошу!</a:t>
            </a:r>
            <a:endParaRPr lang="ru-RU" sz="24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ssolv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339336" y="1484610"/>
            <a:ext cx="4857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сейчас задам вопрос:</a:t>
            </a:r>
            <a:endParaRPr lang="ru-RU" sz="32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Скажите-ка, ребята,</a:t>
            </a:r>
            <a:endParaRPr lang="ru-RU" sz="32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находятся вот эти</a:t>
            </a:r>
            <a:endParaRPr lang="ru-RU" sz="32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Чудные палаты?</a:t>
            </a:r>
            <a:endParaRPr lang="ru-RU" sz="32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Изображение 1"/>
          <p:cNvPicPr/>
          <p:nvPr/>
        </p:nvPicPr>
        <p:blipFill>
          <a:blip r:embed="rId3"/>
          <a:stretch>
            <a:fillRect/>
          </a:stretch>
        </p:blipFill>
        <p:spPr>
          <a:xfrm>
            <a:off x="1641475" y="1231900"/>
            <a:ext cx="5967730" cy="40449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56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1979295" y="-171450"/>
            <a:ext cx="523113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ru-RU" altLang="en-US" sz="7200" b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Владимир</a:t>
            </a:r>
            <a:endParaRPr lang="ru-RU" altLang="en-US" sz="7200" b="1">
              <a:ln w="6600">
                <a:solidFill>
                  <a:schemeClr val="accent2"/>
                </a:solidFill>
                <a:prstDash val="solid"/>
              </a:ln>
              <a:solidFill>
                <a:schemeClr val="tx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eorgia" charset="0"/>
              <a:cs typeface="Georgia" panose="02040502050405020303" charset="0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15" y="1052830"/>
            <a:ext cx="3284220" cy="207264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335" y="1052830"/>
            <a:ext cx="3684905" cy="3437255"/>
          </a:xfrm>
          <a:prstGeom prst="rect">
            <a:avLst/>
          </a:prstGeom>
        </p:spPr>
      </p:pic>
      <p:sp>
        <p:nvSpPr>
          <p:cNvPr id="10" name="Текстовое поле 9"/>
          <p:cNvSpPr txBox="1"/>
          <p:nvPr/>
        </p:nvSpPr>
        <p:spPr>
          <a:xfrm>
            <a:off x="140335" y="3213735"/>
            <a:ext cx="5080000" cy="127635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444500">
              <a:lnSpc>
                <a:spcPct val="107000"/>
              </a:lnSpc>
            </a:pPr>
            <a:r>
              <a:rPr lang="zh-CN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Во Владимире сохранилось три памятника архитектуры, построенных до монголо-татарского завоевания: Золотые ворота, Успенский и Дмитриевский соборы.</a:t>
            </a:r>
            <a:endParaRPr lang="zh-CN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107315" y="4997450"/>
            <a:ext cx="5080000" cy="169799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444500">
              <a:lnSpc>
                <a:spcPct val="107000"/>
              </a:lnSpc>
            </a:pPr>
            <a:r>
              <a:rPr lang="zh-CN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Успенский кафедральный собор – один из немногих храмов в России, где сохранилась роспись работы Андрея Рублева. В честь выдающегося иконописца во Владимире установлен бронзовый памятник.</a:t>
            </a:r>
            <a:endParaRPr lang="zh-CN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 defTabSz="444500">
              <a:lnSpc>
                <a:spcPct val="107000"/>
              </a:lnSpc>
            </a:pPr>
            <a:endParaRPr lang="zh-CN" sz="1600">
              <a:solidFill>
                <a:srgbClr val="000000"/>
              </a:solidFill>
              <a:ea typeface="Calibri"/>
            </a:endParaRPr>
          </a:p>
          <a:p>
            <a:pPr defTabSz="444500">
              <a:lnSpc>
                <a:spcPct val="107000"/>
              </a:lnSpc>
            </a:pPr>
            <a:endParaRPr lang="zh-CN" sz="1600">
              <a:solidFill>
                <a:srgbClr val="000000"/>
              </a:solidFill>
              <a:ea typeface="Calibri" panose="020f0502020204030204"/>
            </a:endParaRP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4697730" y="4973320"/>
            <a:ext cx="4391025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/>
            <a:r>
              <a:rPr b="0" i="0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Знаменитые Золотые ворота во Владимире – единственный сохранившийся вход в город из семи существовавших. Ворота выполняли не только защитную функцию, но и являлись триумфальной аркой, богато украшенной позолоченной медью.</a:t>
            </a:r>
            <a:endParaRPr b="0" i="0">
              <a:solidFill>
                <a:schemeClr val="bg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14" name="Текстовое поле 13"/>
          <p:cNvSpPr txBox="1"/>
          <p:nvPr/>
        </p:nvSpPr>
        <p:spPr>
          <a:xfrm>
            <a:off x="5369560" y="119697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Успенский собор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822960" y="102743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Дмитриевский собор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Изображение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8490" y="3573145"/>
            <a:ext cx="1861820" cy="139573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3" name="Текстовое поле 2"/>
          <p:cNvSpPr txBox="1"/>
          <p:nvPr/>
        </p:nvSpPr>
        <p:spPr>
          <a:xfrm>
            <a:off x="107315" y="188595"/>
            <a:ext cx="4818380" cy="64623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/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+mn-ea"/>
              </a:rPr>
              <a:t> </a:t>
            </a:r>
            <a:r>
              <a:rPr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+mn-ea"/>
              </a:rPr>
              <a:t> Существует легенда, согласно которой императрица Екатерина II во время одного из визитов во Владимир не смогла попасть в город через Золотые ворота – то ли государыня побоялась проезжать под аркой, находившейся в плачевном состоянии, то ли пятиметровой ширины ворот оказалось недостаточно для ее кареты. Императрица повелела отреставрировать знаменитую арку и срыть части крепостного вала, подходившие вплотную к Золотым воротам, чтобы впредь любой мог без проблем попасть во Владимир.</a:t>
            </a:r>
            <a:endParaRPr b="0" i="0">
              <a:solidFill>
                <a:schemeClr val="bg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0" indent="0" algn="l"/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+mn-ea"/>
              </a:rPr>
              <a:t>         </a:t>
            </a:r>
            <a:r>
              <a:rPr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+mn-ea"/>
              </a:rPr>
              <a:t> Первоначальные створы Золотых ворот (которые действительно были покрыты золотом) сняли и увезли в неизвестном направлении монголо-татарские захватчики. По одной из версий, ворота были утоплены в реке Клязьме, и с тех пор предпринимались десятки неудачных попыток найти это сокровище. Японские специалисты предлагали за свой счет очистить дно реки, но с условием, что все находки достанутся им. Советские власти ответили на это предложение отказом.</a:t>
            </a:r>
            <a:endParaRPr lang="ru-RU" altLang="en-US">
              <a:solidFill>
                <a:schemeClr val="bg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859655" y="116840"/>
            <a:ext cx="4135120" cy="3842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530" y="5074920"/>
            <a:ext cx="2881630" cy="1621155"/>
          </a:xfrm>
          <a:prstGeom prst="rect">
            <a:avLst/>
          </a:prstGeom>
        </p:spPr>
      </p:pic>
      <p:pic>
        <p:nvPicPr>
          <p:cNvPr id="8" name="Изображение 7"/>
          <p:cNvPicPr/>
          <p:nvPr/>
        </p:nvPicPr>
        <p:blipFill>
          <a:blip r:embed="rId5"/>
          <a:stretch>
            <a:fillRect/>
          </a:stretch>
        </p:blipFill>
        <p:spPr>
          <a:xfrm>
            <a:off x="5003800" y="4149090"/>
            <a:ext cx="1720850" cy="13423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7" name="Текстовое поле 6"/>
          <p:cNvSpPr txBox="1"/>
          <p:nvPr/>
        </p:nvSpPr>
        <p:spPr>
          <a:xfrm>
            <a:off x="274320" y="260985"/>
            <a:ext cx="8595360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/>
            <a:r>
              <a:rPr lang="ru-RU" b="0" i="0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    </a:t>
            </a:r>
            <a:endParaRPr b="0" i="0">
              <a:solidFill>
                <a:schemeClr val="bg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993775" y="5013325"/>
            <a:ext cx="7273925" cy="1599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 годы В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еликой Отечественной войны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во Владимир были эвакуированы 18 госпиталей, что сделало его одним из важнейших городов в тылу. Владимирцы сдали для спасения раненых бойцов около 40 тысяч литров крови.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0" indent="0" algn="just"/>
            <a:r>
              <a:rPr b="0" i="0">
                <a:solidFill>
                  <a:schemeClr val="bg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endParaRPr b="0" i="0">
              <a:solidFill>
                <a:schemeClr val="bg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pic>
        <p:nvPicPr>
          <p:cNvPr id="3" name="Изображение 2"/>
          <p:cNvPicPr/>
          <p:nvPr/>
        </p:nvPicPr>
        <p:blipFill>
          <a:blip r:embed="rId3"/>
          <a:stretch>
            <a:fillRect/>
          </a:stretch>
        </p:blipFill>
        <p:spPr>
          <a:xfrm>
            <a:off x="1223010" y="260985"/>
            <a:ext cx="6801485" cy="433260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57158" y="4143380"/>
            <a:ext cx="3119438" cy="2339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286248" y="571480"/>
            <a:ext cx="4143404" cy="2958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городе живут</a:t>
            </a:r>
            <a:endParaRPr lang="ru-RU" sz="32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Стеклодувы славные.</a:t>
            </a:r>
            <a:endParaRPr lang="ru-RU" sz="32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заводе производят вазочки хрустальные.</a:t>
            </a:r>
            <a:endParaRPr lang="ru-RU" sz="32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071934" y="357166"/>
            <a:ext cx="4500576" cy="600076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03582" y="1629070"/>
            <a:ext cx="207170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331595" y="1668145"/>
            <a:ext cx="1651635" cy="2192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083935" y="1577975"/>
            <a:ext cx="2764155" cy="51104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682943" y="44450"/>
            <a:ext cx="803211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ru-RU" altLang="en-US" sz="72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Гусь-Хрустальный</a:t>
            </a:r>
            <a:endParaRPr lang="ru-RU" altLang="en-US" sz="7200" b="1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1331595" y="4940935"/>
            <a:ext cx="5080000" cy="16300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В 1756 году купцы Мальцовы начали строительство стекольной мануфактуры на реке Гусь, что дало начало известному имени — Гусевской хрустальный завод и название городу «Гусь-Хрустальный»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.</a:t>
            </a:r>
            <a:endParaRPr lang="ru-RU" sz="20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51460" y="3717607"/>
            <a:ext cx="5080000" cy="7067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Символ города — хрустальный гусь, которым горожане гордятся. 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217805" y="1124585"/>
            <a:ext cx="8573770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Гусь-Хрустальный включён в состав 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малого 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Золотого Кольца России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3850" y="2348865"/>
            <a:ext cx="2123440" cy="1929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1460" y="4580890"/>
            <a:ext cx="2745105" cy="2058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548890" y="1386840"/>
            <a:ext cx="4318635" cy="32391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Текстовое поле 8"/>
          <p:cNvSpPr txBox="1"/>
          <p:nvPr/>
        </p:nvSpPr>
        <p:spPr>
          <a:xfrm>
            <a:off x="3383280" y="4869180"/>
            <a:ext cx="547687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/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Главная достопримечательность города — музей хрусталя, который находится в бывшем Георгиевском соборе, построенном в конце XIX века.</a:t>
            </a:r>
            <a:endParaRPr sz="24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8035" y="116840"/>
            <a:ext cx="3077210" cy="1923415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705" y="116840"/>
            <a:ext cx="2797810" cy="1842135"/>
          </a:xfrm>
          <a:prstGeom prst="rect">
            <a:avLst/>
          </a:prstGeom>
        </p:spPr>
      </p:pic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7665" y="2858770"/>
            <a:ext cx="2227580" cy="14801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05" y="219075"/>
            <a:ext cx="5147945" cy="343662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35" y="219075"/>
            <a:ext cx="3336290" cy="3322955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539750" y="5013325"/>
            <a:ext cx="815911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Главное природное сокровище 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вблизи Гусь-Хрустального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— это национальный парк Мещёра с хвойными и широколиственными лесами, тихими озёрами, звенящими болотами и богатой фауной.</a:t>
            </a:r>
            <a:endParaRPr sz="24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5"/>
          <a:srcRect t="15111" b="16844"/>
          <a:stretch>
            <a:fillRect/>
          </a:stretch>
        </p:blipFill>
        <p:spPr>
          <a:xfrm>
            <a:off x="3204210" y="3140710"/>
            <a:ext cx="2857500" cy="194437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57158" y="4143380"/>
            <a:ext cx="3119438" cy="2339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500562" y="3071810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трудная загадка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не отгадаете…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Град на Каменке стоит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Неужели знаете?</a:t>
            </a:r>
            <a:endParaRPr lang="ru-RU" sz="24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4"/>
          <a:srcRect b="9999"/>
          <a:stretch>
            <a:fillRect/>
          </a:stretch>
        </p:blipFill>
        <p:spPr bwMode="auto">
          <a:xfrm>
            <a:off x="3779832" y="2637467"/>
            <a:ext cx="5076825" cy="3429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 t="9696"/>
          <a:stretch>
            <a:fillRect/>
          </a:stretch>
        </p:blipFill>
        <p:spPr bwMode="auto">
          <a:xfrm>
            <a:off x="971550" y="2741295"/>
            <a:ext cx="6075045" cy="4003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/>
          <a:srcRect t="19101"/>
          <a:stretch>
            <a:fillRect/>
          </a:stretch>
        </p:blipFill>
        <p:spPr bwMode="auto">
          <a:xfrm>
            <a:off x="9611995" y="5517515"/>
            <a:ext cx="2367280" cy="1436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/>
          <a:srcRect b="10799"/>
          <a:stretch>
            <a:fillRect/>
          </a:stretch>
        </p:blipFill>
        <p:spPr bwMode="auto">
          <a:xfrm>
            <a:off x="179705" y="1052830"/>
            <a:ext cx="3175000" cy="1886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9396730" y="2939415"/>
            <a:ext cx="1762125" cy="235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овое поле 1"/>
          <p:cNvSpPr txBox="1"/>
          <p:nvPr/>
        </p:nvSpPr>
        <p:spPr>
          <a:xfrm>
            <a:off x="107315" y="5421948"/>
            <a:ext cx="5080000" cy="132207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l"/>
            <a:r>
              <a:rPr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В городе нет многоэтажных зданий</a:t>
            </a:r>
            <a:r>
              <a:rPr 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.</a:t>
            </a:r>
            <a:endParaRPr sz="200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  <a:p>
            <a:pPr marL="0" indent="0" algn="l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Самые высокие постройки занимают всего три этажа, так как в Суздале официально запрещено высотное строительство.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1505" y="-99060"/>
            <a:ext cx="3889375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ru-RU" altLang="en-US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Суздаль</a:t>
            </a:r>
            <a:endParaRPr lang="ru-RU" altLang="en-US" sz="7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3923665" y="1196975"/>
            <a:ext cx="5080000" cy="16300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l"/>
            <a:r>
              <a:rPr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Суздальский кремль признан объектом всемирного культурного наследия ЮНЕСКО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. Он впервые был возведён ещё в X веке, но каменные стены построили позднее, в XIII веке.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4572000" y="332740"/>
            <a:ext cx="4295140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/>
            <a:r>
              <a:rPr sz="24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В 2024 году Суздалю исполнилось 1000 лет</a:t>
            </a:r>
            <a:endParaRPr sz="240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  <a:p>
            <a:pPr marL="0" indent="0" algn="ctr"/>
            <a:r>
              <a:rPr sz="1600" b="0" i="0">
                <a:solidFill>
                  <a:srgbClr val="333333"/>
                </a:solidFill>
                <a:latin typeface="YS Text"/>
                <a:ea typeface="YS Text"/>
              </a:rPr>
              <a:t>. </a:t>
            </a:r>
            <a:endParaRPr sz="1600" b="0" i="0">
              <a:solidFill>
                <a:srgbClr val="333333"/>
              </a:solidFill>
              <a:latin typeface="YS Text"/>
              <a:ea typeface="YS Text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3" name="Текстовое поле 2"/>
          <p:cNvSpPr txBox="1"/>
          <p:nvPr/>
        </p:nvSpPr>
        <p:spPr>
          <a:xfrm>
            <a:off x="406400" y="4653280"/>
            <a:ext cx="8384540" cy="240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ct val="0"/>
              </a:spcBef>
              <a:spcAft>
                <a:spcPts val="400"/>
              </a:spcAft>
              <a:buNone/>
            </a:pP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  <a:ea typeface="var(--depot-font-size-text-m-paragraph) var(--depot-font-text)"/>
                <a:cs typeface="Times New Roman" panose="02020603050405020304" pitchFamily="18" charset="0"/>
                <a:sym typeface="+mn-ea"/>
              </a:rPr>
              <a:t>       </a:t>
            </a:r>
            <a:r>
              <a:rPr sz="2400">
                <a:solidFill>
                  <a:schemeClr val="bg1"/>
                </a:solidFill>
                <a:latin typeface="Times New Roman" panose="02020603050405020304" pitchFamily="18" charset="0"/>
                <a:ea typeface="var(--depot-font-size-text-m-paragraph) var(--depot-font-text)"/>
                <a:cs typeface="Times New Roman" panose="02020603050405020304" pitchFamily="18" charset="0"/>
                <a:sym typeface="+mn-ea"/>
              </a:rPr>
              <a:t>Суздаль — огуречная столица России. В советское время именно в этом городе выращивалась большая часть культуры</a:t>
            </a:r>
            <a:endParaRPr sz="2400">
              <a:solidFill>
                <a:schemeClr val="bg1"/>
              </a:solidFill>
              <a:latin typeface="Times New Roman" panose="02020603050405020304" pitchFamily="18" charset="0"/>
              <a:ea typeface="var(--depot-font-size-text-m-paragraph) var(--depot-font-text)"/>
              <a:cs typeface="Times New Roman" panose="02020603050405020304" pitchFamily="18" charset="0"/>
              <a:sym typeface="+mn-ea"/>
            </a:endParaRPr>
          </a:p>
          <a:p>
            <a:pPr marL="0" indent="0" algn="just">
              <a:spcBef>
                <a:spcPct val="0"/>
              </a:spcBef>
              <a:spcAft>
                <a:spcPts val="400"/>
              </a:spcAft>
              <a:buNone/>
            </a:pP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var(--depot-font-size-text-m-paragraph) var(--depot-font-text)"/>
                <a:cs typeface="Times New Roman" panose="02020603050405020304" pitchFamily="18" charset="0"/>
              </a:rPr>
              <a:t>       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var(--depot-font-size-text-m-paragraph) var(--depot-font-text)"/>
                <a:cs typeface="Times New Roman" panose="02020603050405020304" pitchFamily="18" charset="0"/>
              </a:rPr>
              <a:t>В честь «культового» овоща с 2001 года в каждую вторую субботу июля жители Суздаля традиционно отмечают Праздник огурца. </a:t>
            </a:r>
            <a:endParaRPr sz="2400" b="0" i="0">
              <a:solidFill>
                <a:schemeClr val="bg1"/>
              </a:solidFill>
              <a:latin typeface="Times New Roman" panose="02020603050405020304" pitchFamily="18" charset="0"/>
              <a:ea typeface="var(--depot-font-size-text-s-paragraph) var(--depot-font-text)"/>
              <a:cs typeface="Times New Roman" panose="02020603050405020304" pitchFamily="18" charset="0"/>
              <a:hlinkClick r:id="rId3"/>
            </a:endParaRPr>
          </a:p>
          <a:p>
            <a:pPr marL="0" indent="0" algn="just">
              <a:spcBef>
                <a:spcPct val="0"/>
              </a:spcBef>
              <a:spcAft>
                <a:spcPts val="400"/>
              </a:spcAft>
              <a:buNone/>
            </a:pPr>
            <a:endParaRPr sz="2400" b="0" i="0">
              <a:solidFill>
                <a:schemeClr val="bg1"/>
              </a:solidFill>
              <a:latin typeface="Times New Roman" panose="02020603050405020304" pitchFamily="18" charset="0"/>
              <a:ea typeface="var(--depot-font-size-text-m-paragraph) var(--depot-font-text)"/>
              <a:cs typeface="Times New Roman" panose="02020603050405020304" pitchFamily="18" charset="0"/>
            </a:endParaRPr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070" y="260985"/>
            <a:ext cx="4110990" cy="274066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6160" y="260985"/>
            <a:ext cx="4149090" cy="2757805"/>
          </a:xfrm>
          <a:prstGeom prst="rect">
            <a:avLst/>
          </a:prstGeom>
        </p:spPr>
      </p:pic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1820" y="2571750"/>
            <a:ext cx="2976245" cy="193802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" name="Текстовое поле 1"/>
          <p:cNvSpPr txBox="1"/>
          <p:nvPr/>
        </p:nvSpPr>
        <p:spPr>
          <a:xfrm>
            <a:off x="323215" y="188595"/>
            <a:ext cx="85217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 Герб Суздаля почти не менялся со времен Анны Иоанновны, когда правительница пожаловала эмблему в виде сокола для суздальского пехотного полка. Через полвека этот символ утвердила Екатерина II, дав городу особый статус. Даже в советское время сокол (он в геральдике символизирует храбрость, ум, благородство и красоту) оставался неизменным. </a:t>
            </a:r>
            <a:endParaRPr sz="24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575" y="2780665"/>
            <a:ext cx="2985770" cy="370078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57158" y="4143380"/>
            <a:ext cx="3119438" cy="2339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500562" y="500042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скажите-ка, ребята,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Чей портрет достала я?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за город он прославил?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Отвечайте-ка, друзья!</a:t>
            </a:r>
            <a:endParaRPr lang="ru-RU" sz="24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72317" y="404473"/>
            <a:ext cx="3876675" cy="6191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-27305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2195830" y="116840"/>
            <a:ext cx="4403090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ru-RU" altLang="en-US" sz="72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Вязники</a:t>
            </a:r>
            <a:endParaRPr lang="ru-RU" altLang="en-US" sz="7200" b="1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4368800" y="5150485"/>
            <a:ext cx="4707255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В вязниковском историко-художественном музее находится уникальный экспонат — единственная в России паровая машина Джеймса Уатта в 10 лошадиных сил, сделанная в Англии.</a:t>
            </a:r>
            <a:endParaRPr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25035"/>
            <a:ext cx="3821430" cy="2050415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485" y="4149090"/>
            <a:ext cx="1757045" cy="2343150"/>
          </a:xfrm>
          <a:prstGeom prst="rect">
            <a:avLst/>
          </a:prstGeom>
        </p:spPr>
      </p:pic>
      <p:sp>
        <p:nvSpPr>
          <p:cNvPr id="12" name="Текстовое поле 11"/>
          <p:cNvSpPr txBox="1"/>
          <p:nvPr/>
        </p:nvSpPr>
        <p:spPr>
          <a:xfrm>
            <a:off x="2491740" y="3034665"/>
            <a:ext cx="462026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В Вязниках родился участник Великой Отечественной войны, известный поэт Алексей Иванович Фатьянов.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13" name="Изображение 12"/>
          <p:cNvPicPr/>
          <p:nvPr/>
        </p:nvPicPr>
        <p:blipFill>
          <a:blip r:embed="rId5"/>
          <a:stretch>
            <a:fillRect/>
          </a:stretch>
        </p:blipFill>
        <p:spPr>
          <a:xfrm>
            <a:off x="6804660" y="260985"/>
            <a:ext cx="2082800" cy="3935730"/>
          </a:xfrm>
          <a:prstGeom prst="rect">
            <a:avLst/>
          </a:prstGeom>
        </p:spPr>
      </p:pic>
      <p:pic>
        <p:nvPicPr>
          <p:cNvPr id="14" name="Изображение 13"/>
          <p:cNvPicPr/>
          <p:nvPr/>
        </p:nvPicPr>
        <p:blipFill>
          <a:blip r:embed="rId6"/>
          <a:stretch>
            <a:fillRect/>
          </a:stretch>
        </p:blipFill>
        <p:spPr>
          <a:xfrm>
            <a:off x="179705" y="188595"/>
            <a:ext cx="2123440" cy="2745740"/>
          </a:xfrm>
          <a:prstGeom prst="rect">
            <a:avLst/>
          </a:prstGeom>
        </p:spPr>
      </p:pic>
      <p:sp>
        <p:nvSpPr>
          <p:cNvPr id="15" name="Текстовое поле 14"/>
          <p:cNvSpPr txBox="1"/>
          <p:nvPr/>
        </p:nvSpPr>
        <p:spPr>
          <a:xfrm>
            <a:off x="179705" y="2637155"/>
            <a:ext cx="21228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1600">
                <a:solidFill>
                  <a:schemeClr val="bg1"/>
                </a:solidFill>
              </a:rPr>
              <a:t>Вязы Екатерининских времен</a:t>
            </a:r>
            <a:endParaRPr lang="ru-RU" altLang="en-US" sz="1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560" y="-27305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3" name="Текстовое поле 2"/>
          <p:cNvSpPr txBox="1"/>
          <p:nvPr/>
        </p:nvSpPr>
        <p:spPr>
          <a:xfrm>
            <a:off x="1541145" y="4364990"/>
            <a:ext cx="619950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В годы Великой Отечественной войны в Вязниках находилась школа пилотов, где было подготовлено около 16 500 летчиков-истребителей, которые сражались на фронтах войны</a:t>
            </a:r>
            <a:endParaRPr sz="24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" y="260985"/>
            <a:ext cx="3552825" cy="3133725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3370" y="332740"/>
            <a:ext cx="4787265" cy="3086100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2700020" y="3418840"/>
            <a:ext cx="37312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Сталинские «соколы</a:t>
            </a:r>
            <a:r>
              <a:rPr lang="ru-RU" altLang="en-US">
                <a:solidFill>
                  <a:schemeClr val="bg1"/>
                </a:solidFill>
              </a:rPr>
              <a:t>»</a:t>
            </a:r>
            <a:endParaRPr lang="ru-RU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57158" y="4143380"/>
            <a:ext cx="3119438" cy="2339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286248" y="500042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Ах, прихожие ребята,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чего же вы умны,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на это посмотрите,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за город вспомним мы?</a:t>
            </a:r>
            <a:endParaRPr lang="ru-RU" sz="24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65" y="260985"/>
            <a:ext cx="5332730" cy="40043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540879" y="44435"/>
            <a:ext cx="2285996" cy="16725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0908358" y="2204718"/>
            <a:ext cx="1928826" cy="2740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0595" y="836930"/>
            <a:ext cx="5134610" cy="279082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051368" y="-99060"/>
            <a:ext cx="541591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ru-RU" altLang="en-US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Александров</a:t>
            </a:r>
            <a:endParaRPr lang="ru-RU" altLang="en-US" sz="7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251460" y="3573145"/>
            <a:ext cx="8700135" cy="163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Александровская слобода 17 лет была столицей Русского государства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.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 Таковой ее сделал Иван Грозный в XVI веке, покинув Москву и уехав с двором в свое родовое гнездо. Именно из Александрова он правил опричниной и здесь, как считают историки, в порыве ярости убил собственного сына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620" y="4869180"/>
            <a:ext cx="2137410" cy="190436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3" name="Текстовое поле 2"/>
          <p:cNvSpPr txBox="1"/>
          <p:nvPr/>
        </p:nvSpPr>
        <p:spPr>
          <a:xfrm>
            <a:off x="3302635" y="4534535"/>
            <a:ext cx="562927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М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узей рукотворного камня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возник на базе научно-исследовательского института синтеза минерального сырья. 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Здесь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выращива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ют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алмаз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ы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, рубин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ы</a:t>
            </a:r>
            <a:r>
              <a:rPr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и сапфир</a:t>
            </a:r>
            <a:r>
              <a:rPr lang="ru-RU" sz="24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ы</a:t>
            </a:r>
            <a:endParaRPr lang="ru-RU" sz="24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4437380"/>
            <a:ext cx="2842895" cy="2132330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5976620" y="1917065"/>
            <a:ext cx="3004820" cy="163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manrope"/>
                <a:cs typeface="Times New Roman" panose="02020603050405020304" pitchFamily="18" charset="0"/>
              </a:rPr>
              <a:t>Кенигсон, Варшавский, Николаевский... 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manrope"/>
              <a:cs typeface="Times New Roman" panose="02020603050405020304" pitchFamily="18" charset="0"/>
            </a:endParaRPr>
          </a:p>
          <a:p>
            <a:pPr marL="0" indent="0" algn="just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manrope"/>
                <a:cs typeface="Times New Roman" panose="02020603050405020304" pitchFamily="18" charset="0"/>
              </a:rPr>
              <a:t>Модель КВН-49 названа по первым буквам фамилий конструкторов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manrope"/>
                <a:cs typeface="Times New Roman" panose="02020603050405020304" pitchFamily="18" charset="0"/>
              </a:rPr>
              <a:t>.</a:t>
            </a:r>
            <a:endParaRPr lang="ru-RU" sz="2000" b="0" i="0">
              <a:solidFill>
                <a:schemeClr val="bg1"/>
              </a:solidFill>
              <a:latin typeface="Times New Roman" panose="02020603050405020304" pitchFamily="18" charset="0"/>
              <a:ea typeface="manrope"/>
              <a:cs typeface="Times New Roman" panose="02020603050405020304" pitchFamily="18" charset="0"/>
            </a:endParaRPr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830" y="188595"/>
            <a:ext cx="3779520" cy="282829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080" y="332740"/>
            <a:ext cx="1859915" cy="1565275"/>
          </a:xfrm>
          <a:prstGeom prst="rect">
            <a:avLst/>
          </a:prstGeom>
        </p:spPr>
      </p:pic>
      <p:pic>
        <p:nvPicPr>
          <p:cNvPr id="13" name="Изображение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040" y="476885"/>
            <a:ext cx="1731010" cy="1383665"/>
          </a:xfrm>
          <a:prstGeom prst="rect">
            <a:avLst/>
          </a:prstGeom>
        </p:spPr>
      </p:pic>
      <p:sp>
        <p:nvSpPr>
          <p:cNvPr id="14" name="Текстовое поле 13"/>
          <p:cNvSpPr txBox="1"/>
          <p:nvPr/>
        </p:nvSpPr>
        <p:spPr>
          <a:xfrm>
            <a:off x="-324485" y="1898015"/>
            <a:ext cx="3048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10000000 -ый</a:t>
            </a:r>
            <a:endParaRPr lang="ru-RU" alt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«Рекорд»</a:t>
            </a:r>
            <a:endParaRPr lang="ru-RU" alt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2196465" y="3136900"/>
            <a:ext cx="375475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ct val="0"/>
              </a:spcBef>
              <a:spcAft>
                <a:spcPts val="2400"/>
              </a:spcAft>
            </a:pPr>
            <a:r>
              <a:rPr i="0">
                <a:solidFill>
                  <a:srgbClr val="FFFFFF"/>
                </a:solidFill>
                <a:latin typeface="Times New Roman" panose="02020603050405020304" pitchFamily="18" charset="0"/>
                <a:ea typeface="Montserrat"/>
                <a:cs typeface="Times New Roman" panose="02020603050405020304" pitchFamily="18" charset="0"/>
              </a:rPr>
              <a:t>Александровский радиозавод — ветеран советской радиопромышленности</a:t>
            </a:r>
            <a:endParaRPr i="0">
              <a:solidFill>
                <a:srgbClr val="FFFFFF"/>
              </a:solidFill>
              <a:latin typeface="Times New Roman" panose="02020603050405020304" pitchFamily="18" charset="0"/>
              <a:ea typeface="Montserra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57158" y="4143380"/>
            <a:ext cx="3119438" cy="2339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429124" y="571480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хочу услышать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ответ разумный Ваш.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чего-то подзабыла</a:t>
            </a:r>
            <a:endParaRPr lang="ru-RU" sz="2400" b="1" i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же славен Муром наш?</a:t>
            </a:r>
            <a:endParaRPr lang="ru-RU" sz="24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720" y="260985"/>
            <a:ext cx="5478780" cy="82067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8" name="Текстовое поле 7"/>
          <p:cNvSpPr txBox="1"/>
          <p:nvPr/>
        </p:nvSpPr>
        <p:spPr>
          <a:xfrm>
            <a:off x="251460" y="2420620"/>
            <a:ext cx="861123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/>
            <a:r>
              <a:rPr sz="1600" i="0">
                <a:solidFill>
                  <a:schemeClr val="bg1"/>
                </a:solidFill>
                <a:latin typeface="YS Text"/>
                <a:ea typeface="YS Text"/>
              </a:rPr>
              <a:t>По</a:t>
            </a:r>
            <a:r>
              <a:rPr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ход Ивана Грозного на Казанское ханство через Муром состоялся 19 июля 1552 года</a:t>
            </a:r>
            <a:r>
              <a:rPr 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. </a:t>
            </a:r>
            <a:r>
              <a:rPr lang="en-US" altLang="en-US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Храм</a:t>
            </a:r>
            <a:r>
              <a:rPr lang="en-US" alt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, </a:t>
            </a:r>
            <a:r>
              <a:rPr lang="en-US" altLang="en-US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построенный</a:t>
            </a:r>
            <a:r>
              <a:rPr lang="en-US" alt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 </a:t>
            </a:r>
            <a:r>
              <a:rPr lang="en-US" altLang="en-US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Иваном</a:t>
            </a:r>
            <a:r>
              <a:rPr lang="en-US" alt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 </a:t>
            </a:r>
            <a:r>
              <a:rPr lang="en-US" altLang="en-US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Грозным</a:t>
            </a:r>
            <a:r>
              <a:rPr lang="en-US" alt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 </a:t>
            </a:r>
            <a:r>
              <a:rPr lang="ru-RU" altLang="en-US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Церковь Косьмы и Дамиана</a:t>
            </a:r>
            <a:endParaRPr lang="ru-RU" altLang="en-US" sz="200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pic>
        <p:nvPicPr>
          <p:cNvPr id="9" name="Изображение 8"/>
          <p:cNvPicPr/>
          <p:nvPr/>
        </p:nvPicPr>
        <p:blipFill>
          <a:blip r:embed="rId3"/>
          <a:stretch>
            <a:fillRect/>
          </a:stretch>
        </p:blipFill>
        <p:spPr>
          <a:xfrm>
            <a:off x="5451475" y="226060"/>
            <a:ext cx="2219960" cy="2145030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95" y="226060"/>
            <a:ext cx="3608070" cy="2150745"/>
          </a:xfrm>
          <a:prstGeom prst="rect">
            <a:avLst/>
          </a:prstGeom>
        </p:spPr>
      </p:pic>
      <p:sp>
        <p:nvSpPr>
          <p:cNvPr id="11" name="Текстовое поле 10"/>
          <p:cNvSpPr txBox="1"/>
          <p:nvPr/>
        </p:nvSpPr>
        <p:spPr>
          <a:xfrm>
            <a:off x="715645" y="5517515"/>
            <a:ext cx="771271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/>
            <a:r>
              <a:rPr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Мощи святых Петра и Февронии в Муроме хранятся в Свято-Троицком женском монастыре</a:t>
            </a:r>
            <a:r>
              <a:rPr lang="ru-RU" sz="200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.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YS Text"/>
                <a:cs typeface="Times New Roman" panose="02020603050405020304" pitchFamily="18" charset="0"/>
              </a:rPr>
              <a:t> Они почитаются в России как покровители семьи и брака.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YS Text"/>
              <a:cs typeface="Times New Roman" panose="02020603050405020304" pitchFamily="18" charset="0"/>
            </a:endParaRPr>
          </a:p>
        </p:txBody>
      </p:sp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605" y="3127375"/>
            <a:ext cx="3529965" cy="2347595"/>
          </a:xfrm>
          <a:prstGeom prst="rect">
            <a:avLst/>
          </a:prstGeom>
        </p:spPr>
      </p:pic>
      <p:pic>
        <p:nvPicPr>
          <p:cNvPr id="13" name="Изображение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1475" y="3187065"/>
            <a:ext cx="3041650" cy="22167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" name="Текстовое поле 1"/>
          <p:cNvSpPr txBox="1"/>
          <p:nvPr/>
        </p:nvSpPr>
        <p:spPr>
          <a:xfrm>
            <a:off x="755650" y="2637155"/>
            <a:ext cx="770255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Ещё полтысячи лет назад Муром прославился знаменитыми муромскими калачами, которые делались по новой на тот момент технологии.  А на гербе Мурома до сих пор красуется три калача.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88595"/>
            <a:ext cx="3761105" cy="2507615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3845" y="3933190"/>
            <a:ext cx="3328035" cy="24961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40" y="188595"/>
            <a:ext cx="4922520" cy="3230880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380" y="404495"/>
            <a:ext cx="3252470" cy="184023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6100" y="3717290"/>
            <a:ext cx="4516120" cy="2768600"/>
          </a:xfrm>
          <a:prstGeom prst="rect">
            <a:avLst/>
          </a:prstGeom>
        </p:spPr>
      </p:pic>
      <p:sp>
        <p:nvSpPr>
          <p:cNvPr id="10" name="Текстовое поле 9"/>
          <p:cNvSpPr txBox="1"/>
          <p:nvPr/>
        </p:nvSpPr>
        <p:spPr>
          <a:xfrm>
            <a:off x="179705" y="3788728"/>
            <a:ext cx="5080000" cy="28613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В 2013 году в России было проведено интернет-голосование с целью выявить самый красивый мост в стране. Победителем был признан мост через Оку, соединявший два соседних города — Муром Владимирской области и Навашино Нижегородской. Мост был открыт 1 октября 2009 года, его пропускная способность — 5 тысяч автомобилей в сутки.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229860" y="2420620"/>
            <a:ext cx="3699510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/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Город Муром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,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как и Рим</a:t>
            </a:r>
            <a:r>
              <a:rPr lang="ru-RU"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,</a:t>
            </a:r>
            <a:r>
              <a:rPr sz="2000" b="0" i="0">
                <a:solidFill>
                  <a:schemeClr val="bg1"/>
                </a:solidFill>
                <a:latin typeface="Times New Roman" panose="02020603050405020304" pitchFamily="18" charset="0"/>
                <a:ea typeface="-apple-system"/>
                <a:cs typeface="Times New Roman" panose="02020603050405020304" pitchFamily="18" charset="0"/>
              </a:rPr>
              <a:t> был построен на 7 холмах.</a:t>
            </a:r>
            <a:endParaRPr sz="2000" b="0" i="0">
              <a:solidFill>
                <a:schemeClr val="bg1"/>
              </a:solidFill>
              <a:latin typeface="Times New Roman" panose="02020603050405020304" pitchFamily="18" charset="0"/>
              <a:ea typeface="-apple-system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Microsoft</Company>
  <PresentationFormat>On-screen Show (4:3)</PresentationFormat>
  <Paragraphs>78</Paragraphs>
  <Slides>23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34">
      <vt:lpstr>Arial</vt:lpstr>
      <vt:lpstr>Calibri</vt:lpstr>
      <vt:lpstr>Times New Roman</vt:lpstr>
      <vt:lpstr>Georgia</vt:lpstr>
      <vt:lpstr>YS Text</vt:lpstr>
      <vt:lpstr>var(--depot-font-size-text-m-paragraph) var(--depot-font-text)</vt:lpstr>
      <vt:lpstr>var(--depot-font-size-text-s-paragraph) var(--depot-font-text)</vt:lpstr>
      <vt:lpstr>-apple-system</vt:lpstr>
      <vt:lpstr>manrope</vt:lpstr>
      <vt:lpstr>Montserrat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Admin</dc:creator>
  <cp:lastModifiedBy>Оксана Балашова</cp:lastModifiedBy>
  <cp:revision>9</cp:revision>
  <dcterms:created xsi:type="dcterms:W3CDTF">2013-01-09T19:50:00Z</dcterms:created>
  <dcterms:modified xsi:type="dcterms:W3CDTF">2025-10-13T19:31:10Z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4D13345169694900A26DC8FB1ED7D748_12</vt:lpwstr>
  </property>
  <property fmtid="{D5CDD505-2E9C-101B-9397-08002B2CF9AE}" pid="3" name="KSOProductBuildVer">
    <vt:lpwstr>1049-12.2.0.19307</vt:lpwstr>
  </property>
</Properties>
</file>