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6"/>
  </p:notesMasterIdLst>
  <p:sldIdLst>
    <p:sldId id="256" r:id="rId2"/>
    <p:sldId id="329" r:id="rId3"/>
    <p:sldId id="257" r:id="rId4"/>
    <p:sldId id="261" r:id="rId5"/>
    <p:sldId id="264" r:id="rId6"/>
    <p:sldId id="265" r:id="rId7"/>
    <p:sldId id="266" r:id="rId8"/>
    <p:sldId id="326" r:id="rId9"/>
    <p:sldId id="325" r:id="rId10"/>
    <p:sldId id="324" r:id="rId11"/>
    <p:sldId id="323" r:id="rId12"/>
    <p:sldId id="267" r:id="rId13"/>
    <p:sldId id="270" r:id="rId14"/>
    <p:sldId id="288" r:id="rId15"/>
    <p:sldId id="287" r:id="rId16"/>
    <p:sldId id="290" r:id="rId17"/>
    <p:sldId id="291" r:id="rId18"/>
    <p:sldId id="277" r:id="rId19"/>
    <p:sldId id="274" r:id="rId20"/>
    <p:sldId id="292" r:id="rId21"/>
    <p:sldId id="276" r:id="rId22"/>
    <p:sldId id="293" r:id="rId23"/>
    <p:sldId id="273" r:id="rId24"/>
    <p:sldId id="275" r:id="rId25"/>
    <p:sldId id="272" r:id="rId26"/>
    <p:sldId id="297" r:id="rId27"/>
    <p:sldId id="307" r:id="rId28"/>
    <p:sldId id="301" r:id="rId29"/>
    <p:sldId id="302" r:id="rId30"/>
    <p:sldId id="304" r:id="rId31"/>
    <p:sldId id="300" r:id="rId32"/>
    <p:sldId id="305" r:id="rId33"/>
    <p:sldId id="299" r:id="rId34"/>
    <p:sldId id="306" r:id="rId35"/>
    <p:sldId id="298" r:id="rId36"/>
    <p:sldId id="269" r:id="rId37"/>
    <p:sldId id="286" r:id="rId38"/>
    <p:sldId id="310" r:id="rId39"/>
    <p:sldId id="309" r:id="rId40"/>
    <p:sldId id="308" r:id="rId41"/>
    <p:sldId id="281" r:id="rId42"/>
    <p:sldId id="285" r:id="rId43"/>
    <p:sldId id="312" r:id="rId44"/>
    <p:sldId id="280" r:id="rId45"/>
    <p:sldId id="284" r:id="rId46"/>
    <p:sldId id="328" r:id="rId47"/>
    <p:sldId id="279" r:id="rId48"/>
    <p:sldId id="313" r:id="rId49"/>
    <p:sldId id="283" r:id="rId50"/>
    <p:sldId id="315" r:id="rId51"/>
    <p:sldId id="314" r:id="rId52"/>
    <p:sldId id="278" r:id="rId53"/>
    <p:sldId id="263" r:id="rId54"/>
    <p:sldId id="327" r:id="rId5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21578" autoAdjust="0"/>
    <p:restoredTop sz="94713" autoAdjust="0"/>
  </p:normalViewPr>
  <p:slideViewPr>
    <p:cSldViewPr>
      <p:cViewPr varScale="1">
        <p:scale>
          <a:sx n="81" d="100"/>
          <a:sy n="81" d="100"/>
        </p:scale>
        <p:origin x="1122" y="84"/>
      </p:cViewPr>
      <p:guideLst>
        <p:guide orient="horz" pos="2160"/>
        <p:guide pos="2880"/>
      </p:guideLst>
    </p:cSldViewPr>
  </p:slideViewPr>
  <p:outlineViewPr>
    <p:cViewPr>
      <p:scale>
        <a:sx n="33" d="100"/>
        <a:sy n="33" d="100"/>
      </p:scale>
      <p:origin x="0" y="2118"/>
    </p:cViewPr>
    <p:sldLst>
      <p:sld r:id="rId1" collapse="1"/>
      <p:sld r:id="rId2" collapse="1"/>
      <p:sld r:id="rId3" collapse="1"/>
      <p:sld r:id="rId4" collapse="1"/>
      <p:sld r:id="rId5" collapse="1"/>
      <p:sld r:id="rId6" collapse="1"/>
      <p:sld r:id="rId7" collapse="1"/>
      <p:sld r:id="rId8" collapse="1"/>
      <p:sld r:id="rId9" collapse="1"/>
    </p:sldLst>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_rels/viewProps.xml.rels><?xml version="1.0" encoding="UTF-8" standalone="yes"?>
<Relationships xmlns="http://schemas.openxmlformats.org/package/2006/relationships"><Relationship Id="rId8" Type="http://schemas.openxmlformats.org/officeDocument/2006/relationships/slide" Target="slides/slide35.xml"/><Relationship Id="rId3" Type="http://schemas.openxmlformats.org/officeDocument/2006/relationships/slide" Target="slides/slide27.xml"/><Relationship Id="rId7" Type="http://schemas.openxmlformats.org/officeDocument/2006/relationships/slide" Target="slides/slide33.xml"/><Relationship Id="rId2" Type="http://schemas.openxmlformats.org/officeDocument/2006/relationships/slide" Target="slides/slide26.xml"/><Relationship Id="rId1" Type="http://schemas.openxmlformats.org/officeDocument/2006/relationships/slide" Target="slides/slide25.xml"/><Relationship Id="rId6" Type="http://schemas.openxmlformats.org/officeDocument/2006/relationships/slide" Target="slides/slide31.xml"/><Relationship Id="rId5" Type="http://schemas.openxmlformats.org/officeDocument/2006/relationships/slide" Target="slides/slide29.xml"/><Relationship Id="rId4" Type="http://schemas.openxmlformats.org/officeDocument/2006/relationships/slide" Target="slides/slide28.xml"/><Relationship Id="rId9"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BA75E0-084A-48B6-90AA-1B3675C882E7}" type="datetimeFigureOut">
              <a:rPr lang="ru-RU" smtClean="0"/>
              <a:pPr/>
              <a:t>17.02.2022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22FE0C3-F81E-462C-8A1C-A5EC75B0EA1D}"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22FE0C3-F81E-462C-8A1C-A5EC75B0EA1D}" type="slidenum">
              <a:rPr lang="ru-RU" smtClean="0"/>
              <a:pPr/>
              <a:t>2</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22FE0C3-F81E-462C-8A1C-A5EC75B0EA1D}" type="slidenum">
              <a:rPr lang="ru-RU" smtClean="0"/>
              <a:pPr/>
              <a:t>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a:t>Образец заголовка</a:t>
            </a:r>
            <a:endParaRPr kumimoji="0" lang="en-US"/>
          </a:p>
        </p:txBody>
      </p:sp>
      <p:cxnSp>
        <p:nvCxnSpPr>
          <p:cNvPr id="8" name="Прямая соединительная линия 7"/>
          <p:cNvCxnSpPr/>
          <p:nvPr/>
        </p:nvCxnSpPr>
        <p:spPr>
          <a:xfrm>
            <a:off x="1463627" y="3550128"/>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5" y="3550128"/>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dirty="0"/>
          </a:p>
        </p:txBody>
      </p:sp>
      <p:sp>
        <p:nvSpPr>
          <p:cNvPr id="15" name="Дата 14"/>
          <p:cNvSpPr>
            <a:spLocks noGrp="1"/>
          </p:cNvSpPr>
          <p:nvPr>
            <p:ph type="dt" sz="half" idx="10"/>
          </p:nvPr>
        </p:nvSpPr>
        <p:spPr/>
        <p:txBody>
          <a:bodyPr/>
          <a:lstStyle/>
          <a:p>
            <a:fld id="{5B106E36-FD25-4E2D-B0AA-010F637433A0}" type="datetimeFigureOut">
              <a:rPr lang="ru-RU" smtClean="0"/>
              <a:pPr/>
              <a:t>17.02.2022</a:t>
            </a:fld>
            <a:endParaRPr lang="ru-RU" dirty="0"/>
          </a:p>
        </p:txBody>
      </p:sp>
      <p:sp>
        <p:nvSpPr>
          <p:cNvPr id="16" name="Номер слайда 15"/>
          <p:cNvSpPr>
            <a:spLocks noGrp="1"/>
          </p:cNvSpPr>
          <p:nvPr>
            <p:ph type="sldNum" sz="quarter" idx="11"/>
          </p:nvPr>
        </p:nvSpPr>
        <p:spPr/>
        <p:txBody>
          <a:bodyPr/>
          <a:lstStyle/>
          <a:p>
            <a:fld id="{725C68B6-61C2-468F-89AB-4B9F7531AA68}" type="slidenum">
              <a:rPr lang="ru-RU" smtClean="0"/>
              <a:pPr/>
              <a:t>‹#›</a:t>
            </a:fld>
            <a:endParaRPr lang="ru-RU" dirty="0"/>
          </a:p>
        </p:txBody>
      </p:sp>
      <p:sp>
        <p:nvSpPr>
          <p:cNvPr id="17" name="Нижний колонтитул 16"/>
          <p:cNvSpPr>
            <a:spLocks noGrp="1"/>
          </p:cNvSpPr>
          <p:nvPr>
            <p:ph type="ftr" sz="quarter" idx="12"/>
          </p:nvPr>
        </p:nvSpPr>
        <p:spPr/>
        <p:txBody>
          <a:bodyPr/>
          <a:lstStyle/>
          <a:p>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4" name="Дата 13"/>
          <p:cNvSpPr>
            <a:spLocks noGrp="1"/>
          </p:cNvSpPr>
          <p:nvPr>
            <p:ph type="dt" sz="half" idx="14"/>
          </p:nvPr>
        </p:nvSpPr>
        <p:spPr/>
        <p:txBody>
          <a:bodyPr/>
          <a:lstStyle/>
          <a:p>
            <a:fld id="{5B106E36-FD25-4E2D-B0AA-010F637433A0}" type="datetimeFigureOut">
              <a:rPr lang="ru-RU" smtClean="0"/>
              <a:pPr/>
              <a:t>17.02.2022</a:t>
            </a:fld>
            <a:endParaRPr lang="ru-RU" dirty="0"/>
          </a:p>
        </p:txBody>
      </p:sp>
      <p:sp>
        <p:nvSpPr>
          <p:cNvPr id="15" name="Номер слайда 14"/>
          <p:cNvSpPr>
            <a:spLocks noGrp="1"/>
          </p:cNvSpPr>
          <p:nvPr>
            <p:ph type="sldNum" sz="quarter" idx="15"/>
          </p:nvPr>
        </p:nvSpPr>
        <p:spPr/>
        <p:txBody>
          <a:bodyPr/>
          <a:lstStyle>
            <a:lvl1pPr algn="ctr">
              <a:defRPr/>
            </a:lvl1pPr>
          </a:lstStyle>
          <a:p>
            <a:fld id="{725C68B6-61C2-468F-89AB-4B9F7531AA68}" type="slidenum">
              <a:rPr lang="ru-RU" smtClean="0"/>
              <a:pPr/>
              <a:t>‹#›</a:t>
            </a:fld>
            <a:endParaRPr lang="ru-RU" dirty="0"/>
          </a:p>
        </p:txBody>
      </p:sp>
      <p:sp>
        <p:nvSpPr>
          <p:cNvPr id="16" name="Нижний колонтитул 15"/>
          <p:cNvSpPr>
            <a:spLocks noGrp="1"/>
          </p:cNvSpPr>
          <p:nvPr>
            <p:ph type="ftr" sz="quarter" idx="16"/>
          </p:nvPr>
        </p:nvSpPr>
        <p:spPr/>
        <p:txBody>
          <a:bodyPr/>
          <a:lstStyle/>
          <a:p>
            <a:endParaRPr lang="ru-RU" dirty="0"/>
          </a:p>
        </p:txBody>
      </p:sp>
      <p:sp>
        <p:nvSpPr>
          <p:cNvPr id="17" name="Заголовок 16"/>
          <p:cNvSpPr>
            <a:spLocks noGrp="1"/>
          </p:cNvSpPr>
          <p:nvPr>
            <p:ph type="title"/>
          </p:nvPr>
        </p:nvSpPr>
        <p:spPr/>
        <p:txBody>
          <a:bodyPr rtlCol="0" anchor="b" anchorCtr="0"/>
          <a:lstStyle/>
          <a:p>
            <a:r>
              <a:rPr kumimoji="0" lang="ru-RU"/>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5B106E36-FD25-4E2D-B0AA-010F637433A0}" type="datetimeFigureOut">
              <a:rPr lang="ru-RU" smtClean="0"/>
              <a:pPr/>
              <a:t>17.02.2022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a:t>Образец заголовка</a:t>
            </a:r>
            <a:endParaRPr kumimoji="0" lang="en-US"/>
          </a:p>
        </p:txBody>
      </p:sp>
      <p:sp>
        <p:nvSpPr>
          <p:cNvPr id="3" name="Текст 2"/>
          <p:cNvSpPr>
            <a:spLocks noGrp="1"/>
          </p:cNvSpPr>
          <p:nvPr>
            <p:ph type="body" idx="1"/>
          </p:nvPr>
        </p:nvSpPr>
        <p:spPr>
          <a:xfrm>
            <a:off x="685800" y="4958865"/>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cxnSp>
        <p:nvCxnSpPr>
          <p:cNvPr id="7" name="Прямая соединительная линия 6"/>
          <p:cNvCxnSpPr/>
          <p:nvPr/>
        </p:nvCxnSpPr>
        <p:spPr>
          <a:xfrm>
            <a:off x="685800" y="4916994"/>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5B106E36-FD25-4E2D-B0AA-010F637433A0}" type="datetimeFigureOut">
              <a:rPr lang="ru-RU" smtClean="0"/>
              <a:pPr/>
              <a:t>17.02.2022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7" name="Дата 6"/>
          <p:cNvSpPr>
            <a:spLocks noGrp="1"/>
          </p:cNvSpPr>
          <p:nvPr>
            <p:ph type="dt" sz="half" idx="10"/>
          </p:nvPr>
        </p:nvSpPr>
        <p:spPr/>
        <p:txBody>
          <a:bodyPr/>
          <a:lstStyle/>
          <a:p>
            <a:fld id="{5B106E36-FD25-4E2D-B0AA-010F637433A0}" type="datetimeFigureOut">
              <a:rPr lang="ru-RU" smtClean="0"/>
              <a:pPr/>
              <a:t>17.02.2022</a:t>
            </a:fld>
            <a:endParaRPr lang="ru-RU" dirty="0"/>
          </a:p>
        </p:txBody>
      </p:sp>
      <p:sp>
        <p:nvSpPr>
          <p:cNvPr id="3" name="Текст 2"/>
          <p:cNvSpPr>
            <a:spLocks noGrp="1"/>
          </p:cNvSpPr>
          <p:nvPr>
            <p:ph type="body" idx="1"/>
          </p:nvPr>
        </p:nvSpPr>
        <p:spPr>
          <a:xfrm>
            <a:off x="457202"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a:t>Образец заголовка</a:t>
            </a:r>
            <a:endParaRPr kumimoji="0" lang="en-US"/>
          </a:p>
        </p:txBody>
      </p:sp>
      <p:sp>
        <p:nvSpPr>
          <p:cNvPr id="12" name="Текст 11"/>
          <p:cNvSpPr>
            <a:spLocks noGrp="1"/>
          </p:cNvSpPr>
          <p:nvPr>
            <p:ph type="body" idx="3"/>
          </p:nvPr>
        </p:nvSpPr>
        <p:spPr>
          <a:xfrm>
            <a:off x="4648202"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cxnSp>
        <p:nvCxnSpPr>
          <p:cNvPr id="10" name="Прямая соединительная линия 9"/>
          <p:cNvCxnSpPr/>
          <p:nvPr/>
        </p:nvCxnSpPr>
        <p:spPr>
          <a:xfrm>
            <a:off x="562945" y="2180220"/>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20"/>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5B106E36-FD25-4E2D-B0AA-010F637433A0}" type="datetimeFigureOut">
              <a:rPr lang="ru-RU" smtClean="0"/>
              <a:pPr/>
              <a:t>17.02.2022</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dirty="0"/>
          </a:p>
        </p:txBody>
      </p:sp>
      <p:sp>
        <p:nvSpPr>
          <p:cNvPr id="2" name="Заголовок 1"/>
          <p:cNvSpPr>
            <a:spLocks noGrp="1"/>
          </p:cNvSpPr>
          <p:nvPr>
            <p:ph type="title"/>
          </p:nvPr>
        </p:nvSpPr>
        <p:spPr/>
        <p:txBody>
          <a:bodyPr/>
          <a:lstStyle/>
          <a:p>
            <a:r>
              <a:rPr kumimoji="0" lang="ru-RU"/>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17.02.2022</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a:t>Образец заголовка</a:t>
            </a:r>
            <a:endParaRPr kumimoji="0" lang="en-US"/>
          </a:p>
        </p:txBody>
      </p:sp>
      <p:sp>
        <p:nvSpPr>
          <p:cNvPr id="8" name="Дата 7"/>
          <p:cNvSpPr>
            <a:spLocks noGrp="1"/>
          </p:cNvSpPr>
          <p:nvPr>
            <p:ph type="dt" sz="half" idx="14"/>
          </p:nvPr>
        </p:nvSpPr>
        <p:spPr/>
        <p:txBody>
          <a:bodyPr/>
          <a:lstStyle/>
          <a:p>
            <a:fld id="{5B106E36-FD25-4E2D-B0AA-010F637433A0}" type="datetimeFigureOut">
              <a:rPr lang="ru-RU" smtClean="0"/>
              <a:pPr/>
              <a:t>17.02.2022</a:t>
            </a:fld>
            <a:endParaRPr lang="ru-RU" dirty="0"/>
          </a:p>
        </p:txBody>
      </p:sp>
      <p:sp>
        <p:nvSpPr>
          <p:cNvPr id="9" name="Номер слайда 8"/>
          <p:cNvSpPr>
            <a:spLocks noGrp="1"/>
          </p:cNvSpPr>
          <p:nvPr>
            <p:ph type="sldNum" sz="quarter" idx="15"/>
          </p:nvPr>
        </p:nvSpPr>
        <p:spPr/>
        <p:txBody>
          <a:bodyPr/>
          <a:lstStyle/>
          <a:p>
            <a:fld id="{725C68B6-61C2-468F-89AB-4B9F7531AA68}" type="slidenum">
              <a:rPr lang="ru-RU" smtClean="0"/>
              <a:pPr/>
              <a:t>‹#›</a:t>
            </a:fld>
            <a:endParaRPr lang="ru-RU" dirty="0"/>
          </a:p>
        </p:txBody>
      </p:sp>
      <p:sp>
        <p:nvSpPr>
          <p:cNvPr id="10" name="Нижний колонтитул 9"/>
          <p:cNvSpPr>
            <a:spLocks noGrp="1"/>
          </p:cNvSpPr>
          <p:nvPr>
            <p:ph type="ftr" sz="quarter" idx="16"/>
          </p:nvPr>
        </p:nvSpPr>
        <p:spPr/>
        <p:txBody>
          <a:bodyPr/>
          <a:lstStyle/>
          <a:p>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dirty="0"/>
              <a:t>Вставка рисунка</a:t>
            </a:r>
            <a:endParaRPr kumimoji="0" lang="en-US" dirty="0"/>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8" name="Дата 7"/>
          <p:cNvSpPr>
            <a:spLocks noGrp="1"/>
          </p:cNvSpPr>
          <p:nvPr>
            <p:ph type="dt" sz="half" idx="10"/>
          </p:nvPr>
        </p:nvSpPr>
        <p:spPr/>
        <p:txBody>
          <a:bodyPr/>
          <a:lstStyle/>
          <a:p>
            <a:fld id="{5B106E36-FD25-4E2D-B0AA-010F637433A0}" type="datetimeFigureOut">
              <a:rPr lang="ru-RU" smtClean="0"/>
              <a:pPr/>
              <a:t>17.02.2022</a:t>
            </a:fld>
            <a:endParaRPr lang="ru-RU" dirty="0"/>
          </a:p>
        </p:txBody>
      </p:sp>
      <p:sp>
        <p:nvSpPr>
          <p:cNvPr id="9" name="Номер слайда 8"/>
          <p:cNvSpPr>
            <a:spLocks noGrp="1"/>
          </p:cNvSpPr>
          <p:nvPr>
            <p:ph type="sldNum" sz="quarter" idx="11"/>
          </p:nvPr>
        </p:nvSpPr>
        <p:spPr/>
        <p:txBody>
          <a:bodyPr/>
          <a:lstStyle/>
          <a:p>
            <a:fld id="{725C68B6-61C2-468F-89AB-4B9F7531AA68}" type="slidenum">
              <a:rPr lang="ru-RU" smtClean="0"/>
              <a:pPr/>
              <a:t>‹#›</a:t>
            </a:fld>
            <a:endParaRPr lang="ru-RU" dirty="0"/>
          </a:p>
        </p:txBody>
      </p:sp>
      <p:sp>
        <p:nvSpPr>
          <p:cNvPr id="10" name="Нижний колонтитул 9"/>
          <p:cNvSpPr>
            <a:spLocks noGrp="1"/>
          </p:cNvSpPr>
          <p:nvPr>
            <p:ph type="ftr" sz="quarter" idx="12"/>
          </p:nvPr>
        </p:nvSpPr>
        <p:spPr/>
        <p:txBody>
          <a:bodyPr/>
          <a:lstStyle/>
          <a:p>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17.02.2022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0"/>
            <a:ext cx="20574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274640"/>
            <a:ext cx="60198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17.02.2022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2"/>
            <a:ext cx="8229600" cy="4678363"/>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5B106E36-FD25-4E2D-B0AA-010F637433A0}" type="datetimeFigureOut">
              <a:rPr lang="ru-RU" smtClean="0"/>
              <a:pPr/>
              <a:t>17.02.2022</a:t>
            </a:fld>
            <a:endParaRPr lang="ru-RU" dirty="0"/>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dirty="0"/>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725C68B6-61C2-468F-89AB-4B9F7531AA68}" type="slidenum">
              <a:rPr lang="ru-RU" smtClean="0"/>
              <a:pPr/>
              <a:t>‹#›</a:t>
            </a:fld>
            <a:endParaRPr lang="ru-RU" dirty="0"/>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slide" Target="slide25.xml"/><Relationship Id="rId18" Type="http://schemas.openxmlformats.org/officeDocument/2006/relationships/image" Target="../media/image20.jpeg"/><Relationship Id="rId3" Type="http://schemas.openxmlformats.org/officeDocument/2006/relationships/image" Target="../media/image12.png"/><Relationship Id="rId21" Type="http://schemas.openxmlformats.org/officeDocument/2006/relationships/slide" Target="slide45.xml"/><Relationship Id="rId7" Type="http://schemas.openxmlformats.org/officeDocument/2006/relationships/slide" Target="slide7.xml"/><Relationship Id="rId12" Type="http://schemas.openxmlformats.org/officeDocument/2006/relationships/image" Target="../media/image17.jpeg"/><Relationship Id="rId17" Type="http://schemas.openxmlformats.org/officeDocument/2006/relationships/slide" Target="slide37.xml"/><Relationship Id="rId2" Type="http://schemas.openxmlformats.org/officeDocument/2006/relationships/image" Target="../media/image10.jpeg"/><Relationship Id="rId16" Type="http://schemas.openxmlformats.org/officeDocument/2006/relationships/image" Target="../media/image19.jpeg"/><Relationship Id="rId20"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slide" Target="slide19.xml"/><Relationship Id="rId24" Type="http://schemas.openxmlformats.org/officeDocument/2006/relationships/image" Target="../media/image23.png"/><Relationship Id="rId5" Type="http://schemas.openxmlformats.org/officeDocument/2006/relationships/slide" Target="slide5.xml"/><Relationship Id="rId15" Type="http://schemas.openxmlformats.org/officeDocument/2006/relationships/slide" Target="slide42.xml"/><Relationship Id="rId23" Type="http://schemas.openxmlformats.org/officeDocument/2006/relationships/slide" Target="slide49.xml"/><Relationship Id="rId10" Type="http://schemas.openxmlformats.org/officeDocument/2006/relationships/image" Target="../media/image16.jpeg"/><Relationship Id="rId19" Type="http://schemas.openxmlformats.org/officeDocument/2006/relationships/slide" Target="slide22.xml"/><Relationship Id="rId4" Type="http://schemas.openxmlformats.org/officeDocument/2006/relationships/image" Target="../media/image13.jpeg"/><Relationship Id="rId9" Type="http://schemas.openxmlformats.org/officeDocument/2006/relationships/slide" Target="slide13.xml"/><Relationship Id="rId14" Type="http://schemas.openxmlformats.org/officeDocument/2006/relationships/image" Target="../media/image18.jpeg"/><Relationship Id="rId22" Type="http://schemas.openxmlformats.org/officeDocument/2006/relationships/image" Target="../media/image22.jpeg"/></Relationships>
</file>

<file path=ppt/slides/_rels/slide5.xml.rels><?xml version="1.0" encoding="UTF-8" standalone="yes"?>
<Relationships xmlns="http://schemas.openxmlformats.org/package/2006/relationships"><Relationship Id="rId8" Type="http://schemas.openxmlformats.org/officeDocument/2006/relationships/hyperlink" Target="&#1042;&#1080;&#1088;&#1090;&#1091;&#1072;&#1083;&#1100;&#1085;&#1099;&#1077;%20&#1101;&#1082;&#1089;&#1082;&#1091;&#1088;&#1089;&#1080;&#1080;/&#1042;&#1080;&#1088;&#1090;&#1091;&#1072;&#1083;&#1100;&#1085;&#1072;&#1103;%20&#1101;&#1082;&#1089;&#1082;&#1091;&#1088;&#1089;&#1080;&#1103;%20&#1087;&#1086;%20&#1040;&#1083;&#1077;&#1082;&#1089;&#1077;&#1077;&#1074;&#1082;&#1077;.pptx" TargetMode="External"/><Relationship Id="rId3" Type="http://schemas.openxmlformats.org/officeDocument/2006/relationships/image" Target="../media/image24.jpeg"/><Relationship Id="rId7"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slide" Target="slide6.xml"/><Relationship Id="rId5" Type="http://schemas.openxmlformats.org/officeDocument/2006/relationships/image" Target="../media/image25.jpeg"/><Relationship Id="rId4" Type="http://schemas.openxmlformats.org/officeDocument/2006/relationships/slide" Target="slide4.xml"/><Relationship Id="rId9" Type="http://schemas.openxmlformats.org/officeDocument/2006/relationships/image" Target="../media/image27.jpeg"/></Relationships>
</file>

<file path=ppt/slides/_rels/slide6.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slide" Target="slide5.xml"/><Relationship Id="rId7" Type="http://schemas.openxmlformats.org/officeDocument/2006/relationships/image" Target="../media/image31.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30.jpeg"/><Relationship Id="rId11" Type="http://schemas.openxmlformats.org/officeDocument/2006/relationships/image" Target="../media/image35.jpeg"/><Relationship Id="rId5" Type="http://schemas.openxmlformats.org/officeDocument/2006/relationships/image" Target="../media/image29.jpeg"/><Relationship Id="rId10" Type="http://schemas.openxmlformats.org/officeDocument/2006/relationships/image" Target="../media/image34.jpeg"/><Relationship Id="rId4" Type="http://schemas.openxmlformats.org/officeDocument/2006/relationships/image" Target="../media/image28.jpeg"/><Relationship Id="rId9" Type="http://schemas.openxmlformats.org/officeDocument/2006/relationships/image" Target="../media/image33.jpeg"/></Relationships>
</file>

<file path=ppt/slides/_rels/slide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11" Type="http://schemas.openxmlformats.org/officeDocument/2006/relationships/image" Target="../media/image37.jpeg"/><Relationship Id="rId5" Type="http://schemas.openxmlformats.org/officeDocument/2006/relationships/slide" Target="slide12.xml"/><Relationship Id="rId10" Type="http://schemas.openxmlformats.org/officeDocument/2006/relationships/image" Target="../media/image36.jpeg"/><Relationship Id="rId4" Type="http://schemas.openxmlformats.org/officeDocument/2006/relationships/image" Target="../media/image25.jpeg"/><Relationship Id="rId9" Type="http://schemas.openxmlformats.org/officeDocument/2006/relationships/slide" Target="slide8.xml"/></Relationships>
</file>

<file path=ppt/slides/_rels/slide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slide" Target="slide9.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11"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 Id="rId5" Type="http://schemas.openxmlformats.org/officeDocument/2006/relationships/slide" Target="slide12.xml"/><Relationship Id="rId10" Type="http://schemas.openxmlformats.org/officeDocument/2006/relationships/image" Target="../media/image39.jpeg"/><Relationship Id="rId4" Type="http://schemas.openxmlformats.org/officeDocument/2006/relationships/image" Target="../media/image25.jpeg"/><Relationship Id="rId9" Type="http://schemas.openxmlformats.org/officeDocument/2006/relationships/image" Target="../media/image38.jpeg"/></Relationships>
</file>

<file path=ppt/slides/_rels/slide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slide" Target="slide10.xml"/><Relationship Id="rId7" Type="http://schemas.openxmlformats.org/officeDocument/2006/relationships/slide" Target="slide4.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41.jpeg"/><Relationship Id="rId11"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 Id="rId5" Type="http://schemas.openxmlformats.org/officeDocument/2006/relationships/image" Target="../media/image40.jpeg"/><Relationship Id="rId10" Type="http://schemas.openxmlformats.org/officeDocument/2006/relationships/image" Target="../media/image26.jpeg"/><Relationship Id="rId4" Type="http://schemas.openxmlformats.org/officeDocument/2006/relationships/image" Target="../media/image27.jpeg"/><Relationship Id="rId9" Type="http://schemas.openxmlformats.org/officeDocument/2006/relationships/slide" Target="slide12.xml"/></Relationships>
</file>

<file path=ppt/slides/_rels/slide10.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42.jpeg"/><Relationship Id="rId7" Type="http://schemas.openxmlformats.org/officeDocument/2006/relationships/slide" Target="slide4.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7.jpeg"/><Relationship Id="rId11"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 Id="rId5" Type="http://schemas.openxmlformats.org/officeDocument/2006/relationships/slide" Target="slide11.xml"/><Relationship Id="rId10" Type="http://schemas.openxmlformats.org/officeDocument/2006/relationships/image" Target="../media/image26.jpeg"/><Relationship Id="rId4" Type="http://schemas.openxmlformats.org/officeDocument/2006/relationships/image" Target="../media/image43.jpeg"/><Relationship Id="rId9" Type="http://schemas.openxmlformats.org/officeDocument/2006/relationships/slide" Target="slide12.xml"/></Relationships>
</file>

<file path=ppt/slides/_rels/slide1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44.jpeg"/><Relationship Id="rId7" Type="http://schemas.openxmlformats.org/officeDocument/2006/relationships/slide" Target="slide12.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10" Type="http://schemas.openxmlformats.org/officeDocument/2006/relationships/image" Target="../media/image27.jpeg"/><Relationship Id="rId4" Type="http://schemas.openxmlformats.org/officeDocument/2006/relationships/image" Target="../media/image45.jpeg"/><Relationship Id="rId9"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6.jpeg"/><Relationship Id="rId7" Type="http://schemas.openxmlformats.org/officeDocument/2006/relationships/image" Target="../media/image48.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47.jpeg"/><Relationship Id="rId11" Type="http://schemas.openxmlformats.org/officeDocument/2006/relationships/image" Target="../media/image52.jpeg"/><Relationship Id="rId5" Type="http://schemas.openxmlformats.org/officeDocument/2006/relationships/image" Target="../media/image28.jpeg"/><Relationship Id="rId10" Type="http://schemas.openxmlformats.org/officeDocument/2006/relationships/image" Target="../media/image51.jpeg"/><Relationship Id="rId4" Type="http://schemas.openxmlformats.org/officeDocument/2006/relationships/slide" Target="slide7.xml"/><Relationship Id="rId9" Type="http://schemas.openxmlformats.org/officeDocument/2006/relationships/image" Target="../media/image50.jpeg"/></Relationships>
</file>

<file path=ppt/slides/_rels/slide1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slide" Target="slide14.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18.xml"/><Relationship Id="rId4" Type="http://schemas.openxmlformats.org/officeDocument/2006/relationships/image" Target="../media/image25.jpeg"/><Relationship Id="rId9"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s>
</file>

<file path=ppt/slides/_rels/slide14.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slide" Target="slide15.xml"/><Relationship Id="rId7"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image" Target="../media/image53.jpeg"/><Relationship Id="rId10"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 Id="rId4" Type="http://schemas.openxmlformats.org/officeDocument/2006/relationships/image" Target="../media/image27.jpeg"/><Relationship Id="rId9" Type="http://schemas.openxmlformats.org/officeDocument/2006/relationships/image" Target="../media/image26.jpeg"/></Relationships>
</file>

<file path=ppt/slides/_rels/slide1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 Target="slide16.xml"/><Relationship Id="rId7" Type="http://schemas.openxmlformats.org/officeDocument/2006/relationships/slide" Target="slide18.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4" Type="http://schemas.openxmlformats.org/officeDocument/2006/relationships/image" Target="../media/image27.jpeg"/><Relationship Id="rId9"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 Target="slide17.xml"/><Relationship Id="rId7" Type="http://schemas.openxmlformats.org/officeDocument/2006/relationships/slide" Target="slide18.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4" Type="http://schemas.openxmlformats.org/officeDocument/2006/relationships/image" Target="../media/image27.jpeg"/><Relationship Id="rId9"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87;&#1086;%20&#1046;&#1091;&#1082;&#1086;&#1074;&#1089;&#1082;&#1086;&#1081;%20&#1090;&#1077;&#1088;&#1088;&#1080;&#1090;&#1086;&#1088;&#1080;&#1072;&#1083;&#1100;&#1085;&#1086;&#1081;%20&#1072;&#1076;&#1084;&#1080;&#1085;&#1080;&#1089;&#1090;&#1088;&#1072;&#1094;&#1080;&#1080;.pptx"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18.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slide" Target="slide13.xml"/><Relationship Id="rId7" Type="http://schemas.openxmlformats.org/officeDocument/2006/relationships/image" Target="../media/image57.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eg"/><Relationship Id="rId10" Type="http://schemas.openxmlformats.org/officeDocument/2006/relationships/image" Target="../media/image60.jpeg"/><Relationship Id="rId4" Type="http://schemas.openxmlformats.org/officeDocument/2006/relationships/image" Target="../media/image54.jpeg"/><Relationship Id="rId9" Type="http://schemas.openxmlformats.org/officeDocument/2006/relationships/image" Target="../media/image59.jpeg"/></Relationships>
</file>

<file path=ppt/slides/_rels/slide19.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87;&#1086;%20&#1050;&#1088;&#1072;&#1089;&#1085;&#1077;&#1085;&#1089;&#1082;&#1086;&#1081;%20&#1090;&#1077;&#1088;&#1080;&#1090;&#1086;&#1088;&#1080;&#1072;&#1083;&#1100;&#1085;&#1086;&#1081;%20&#1072;&#1076;&#1084;&#1080;&#1085;&#1080;&#1089;&#1090;&#1088;&#1072;&#1094;&#1080;&#1080;.ppt"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21.xml"/><Relationship Id="rId4" Type="http://schemas.openxmlformats.org/officeDocument/2006/relationships/image" Target="../media/image25.jpeg"/><Relationship Id="rId9" Type="http://schemas.openxmlformats.org/officeDocument/2006/relationships/slide" Target="slide20.xml"/></Relationships>
</file>

<file path=ppt/slides/_rels/slide2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87;&#1086;%20&#1050;&#1088;&#1072;&#1089;&#1085;&#1077;&#1085;&#1089;&#1082;&#1086;&#1081;%20&#1090;&#1077;&#1088;&#1080;&#1090;&#1086;&#1088;&#1080;&#1072;&#1083;&#1100;&#1085;&#1086;&#1081;%20&#1072;&#1076;&#1084;&#1080;&#1085;&#1080;&#1089;&#1090;&#1088;&#1072;&#1094;&#1080;&#1080;.ppt"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21.xml"/><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8" Type="http://schemas.openxmlformats.org/officeDocument/2006/relationships/slide" Target="slide19.xml"/><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 Id="rId9" Type="http://schemas.openxmlformats.org/officeDocument/2006/relationships/image" Target="../media/image28.jpeg"/></Relationships>
</file>

<file path=ppt/slides/_rels/slide2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87;&#1086;%20&#1050;&#1088;&#1072;&#1089;&#1085;&#1077;&#1085;&#1089;&#1082;&#1086;&#1081;%20&#1090;&#1077;&#1088;&#1080;&#1090;&#1086;&#1088;&#1080;&#1072;&#1083;&#1100;&#1085;&#1086;&#1081;%20&#1072;&#1076;&#1084;&#1080;&#1085;&#1080;&#1089;&#1090;&#1088;&#1072;&#1094;&#1080;&#1080;.ppt"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24.xml"/><Relationship Id="rId4" Type="http://schemas.openxmlformats.org/officeDocument/2006/relationships/image" Target="../media/image25.jpeg"/><Relationship Id="rId9" Type="http://schemas.openxmlformats.org/officeDocument/2006/relationships/slide" Target="slide23.xml"/></Relationships>
</file>

<file path=ppt/slides/_rels/slide2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87;&#1086;%20&#1050;&#1088;&#1072;&#1089;&#1085;&#1077;&#1085;&#1089;&#1082;&#1086;&#1081;%20&#1090;&#1077;&#1088;&#1080;&#1090;&#1086;&#1088;&#1080;&#1072;&#1083;&#1100;&#1085;&#1086;&#1081;%20&#1072;&#1076;&#1084;&#1080;&#1085;&#1080;&#1089;&#1090;&#1088;&#1072;&#1094;&#1080;&#1080;.ppt"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24.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slide" Target="slide22.xml"/><Relationship Id="rId7" Type="http://schemas.openxmlformats.org/officeDocument/2006/relationships/image" Target="../media/image68.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36.xml"/><Relationship Id="rId10" Type="http://schemas.openxmlformats.org/officeDocument/2006/relationships/slide" Target="slide26.xml"/><Relationship Id="rId4" Type="http://schemas.openxmlformats.org/officeDocument/2006/relationships/image" Target="../media/image25.jpeg"/><Relationship Id="rId9" Type="http://schemas.openxmlformats.org/officeDocument/2006/relationships/image" Target="../media/image69.jpeg"/></Relationships>
</file>

<file path=ppt/slides/_rels/slide2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7.jpeg"/><Relationship Id="rId7" Type="http://schemas.openxmlformats.org/officeDocument/2006/relationships/slide" Target="slide36.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4" Type="http://schemas.openxmlformats.org/officeDocument/2006/relationships/image" Target="../media/image70.jpeg"/><Relationship Id="rId9"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s>
</file>

<file path=ppt/slides/_rels/slide27.xml.rels><?xml version="1.0" encoding="UTF-8" standalone="yes"?>
<Relationships xmlns="http://schemas.openxmlformats.org/package/2006/relationships"><Relationship Id="rId8" Type="http://schemas.openxmlformats.org/officeDocument/2006/relationships/slide" Target="slide36.xml"/><Relationship Id="rId3" Type="http://schemas.openxmlformats.org/officeDocument/2006/relationships/slide" Target="slide28.xml"/><Relationship Id="rId7"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image" Target="../media/image71.jpeg"/><Relationship Id="rId10"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 Id="rId4" Type="http://schemas.openxmlformats.org/officeDocument/2006/relationships/image" Target="../media/image27.jpeg"/><Relationship Id="rId9" Type="http://schemas.openxmlformats.org/officeDocument/2006/relationships/image" Target="../media/image26.jpeg"/></Relationships>
</file>

<file path=ppt/slides/_rels/slide2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 Target="slide29.xml"/><Relationship Id="rId7" Type="http://schemas.openxmlformats.org/officeDocument/2006/relationships/slide" Target="slide36.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4" Type="http://schemas.openxmlformats.org/officeDocument/2006/relationships/image" Target="../media/image27.jpeg"/><Relationship Id="rId9"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10" Type="http://schemas.openxmlformats.org/officeDocument/2006/relationships/image" Target="../media/image72.jpeg"/><Relationship Id="rId4" Type="http://schemas.openxmlformats.org/officeDocument/2006/relationships/image" Target="../media/image27.jpeg"/><Relationship Id="rId9"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s>
</file>

<file path=ppt/slides/_rels/slide30.xml.rels><?xml version="1.0" encoding="UTF-8" standalone="yes"?>
<Relationships xmlns="http://schemas.openxmlformats.org/package/2006/relationships"><Relationship Id="rId8" Type="http://schemas.openxmlformats.org/officeDocument/2006/relationships/image" Target="../media/image78.jpeg"/><Relationship Id="rId13" Type="http://schemas.openxmlformats.org/officeDocument/2006/relationships/slide" Target="slide36.xml"/><Relationship Id="rId3" Type="http://schemas.openxmlformats.org/officeDocument/2006/relationships/image" Target="../media/image73.jpeg"/><Relationship Id="rId7" Type="http://schemas.openxmlformats.org/officeDocument/2006/relationships/image" Target="../media/image77.jpeg"/><Relationship Id="rId12"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76.jpeg"/><Relationship Id="rId11" Type="http://schemas.openxmlformats.org/officeDocument/2006/relationships/slide" Target="slide4.xml"/><Relationship Id="rId5" Type="http://schemas.openxmlformats.org/officeDocument/2006/relationships/image" Target="../media/image75.jpeg"/><Relationship Id="rId15"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 Id="rId10" Type="http://schemas.openxmlformats.org/officeDocument/2006/relationships/image" Target="../media/image27.jpeg"/><Relationship Id="rId4" Type="http://schemas.openxmlformats.org/officeDocument/2006/relationships/image" Target="../media/image74.jpeg"/><Relationship Id="rId9" Type="http://schemas.openxmlformats.org/officeDocument/2006/relationships/slide" Target="slide31.xml"/><Relationship Id="rId14" Type="http://schemas.openxmlformats.org/officeDocument/2006/relationships/image" Target="../media/image26.jpeg"/></Relationships>
</file>

<file path=ppt/slides/_rels/slide31.xml.rels><?xml version="1.0" encoding="UTF-8" standalone="yes"?>
<Relationships xmlns="http://schemas.openxmlformats.org/package/2006/relationships"><Relationship Id="rId8"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 Id="rId3" Type="http://schemas.openxmlformats.org/officeDocument/2006/relationships/image" Target="../media/image27.jpeg"/><Relationship Id="rId7" Type="http://schemas.openxmlformats.org/officeDocument/2006/relationships/image" Target="../media/image26.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slide" Target="slide36.xml"/><Relationship Id="rId5" Type="http://schemas.openxmlformats.org/officeDocument/2006/relationships/image" Target="../media/image25.jpeg"/><Relationship Id="rId4" Type="http://schemas.openxmlformats.org/officeDocument/2006/relationships/slide" Target="slide4.xml"/></Relationships>
</file>

<file path=ppt/slides/_rels/slide32.xml.rels><?xml version="1.0" encoding="UTF-8" standalone="yes"?>
<Relationships xmlns="http://schemas.openxmlformats.org/package/2006/relationships"><Relationship Id="rId8" Type="http://schemas.openxmlformats.org/officeDocument/2006/relationships/slide" Target="slide36.xml"/><Relationship Id="rId3" Type="http://schemas.openxmlformats.org/officeDocument/2006/relationships/image" Target="../media/image79.jpeg"/><Relationship Id="rId7"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image" Target="../media/image27.jpeg"/><Relationship Id="rId10"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 Id="rId4" Type="http://schemas.openxmlformats.org/officeDocument/2006/relationships/image" Target="../media/image80.jpeg"/><Relationship Id="rId9" Type="http://schemas.openxmlformats.org/officeDocument/2006/relationships/image" Target="../media/image26.jpeg"/></Relationships>
</file>

<file path=ppt/slides/_rels/slide33.xml.rels><?xml version="1.0" encoding="UTF-8" standalone="yes"?>
<Relationships xmlns="http://schemas.openxmlformats.org/package/2006/relationships"><Relationship Id="rId8"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 Id="rId3" Type="http://schemas.openxmlformats.org/officeDocument/2006/relationships/image" Target="../media/image27.jpeg"/><Relationship Id="rId7" Type="http://schemas.openxmlformats.org/officeDocument/2006/relationships/image" Target="../media/image26.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slide" Target="slide36.xml"/><Relationship Id="rId5" Type="http://schemas.openxmlformats.org/officeDocument/2006/relationships/image" Target="../media/image25.jpeg"/><Relationship Id="rId4" Type="http://schemas.openxmlformats.org/officeDocument/2006/relationships/slide" Target="slide4.xml"/></Relationships>
</file>

<file path=ppt/slides/_rels/slide34.xml.rels><?xml version="1.0" encoding="UTF-8" standalone="yes"?>
<Relationships xmlns="http://schemas.openxmlformats.org/package/2006/relationships"><Relationship Id="rId8" Type="http://schemas.openxmlformats.org/officeDocument/2006/relationships/image" Target="../media/image86.jpeg"/><Relationship Id="rId13" Type="http://schemas.openxmlformats.org/officeDocument/2006/relationships/slide" Target="slide36.xml"/><Relationship Id="rId3" Type="http://schemas.openxmlformats.org/officeDocument/2006/relationships/image" Target="../media/image81.jpeg"/><Relationship Id="rId7" Type="http://schemas.openxmlformats.org/officeDocument/2006/relationships/image" Target="../media/image85.jpeg"/><Relationship Id="rId12"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84.jpeg"/><Relationship Id="rId11" Type="http://schemas.openxmlformats.org/officeDocument/2006/relationships/slide" Target="slide4.xml"/><Relationship Id="rId5" Type="http://schemas.openxmlformats.org/officeDocument/2006/relationships/image" Target="../media/image83.jpeg"/><Relationship Id="rId15"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 Id="rId10" Type="http://schemas.openxmlformats.org/officeDocument/2006/relationships/image" Target="../media/image27.jpeg"/><Relationship Id="rId4" Type="http://schemas.openxmlformats.org/officeDocument/2006/relationships/image" Target="../media/image82.jpeg"/><Relationship Id="rId9" Type="http://schemas.openxmlformats.org/officeDocument/2006/relationships/image" Target="../media/image87.jpeg"/><Relationship Id="rId14" Type="http://schemas.openxmlformats.org/officeDocument/2006/relationships/image" Target="../media/image26.jpeg"/></Relationships>
</file>

<file path=ppt/slides/_rels/slide3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87;&#1086;%20&#1040;&#1083;&#1077;&#1081;&#1085;&#1080;&#1082;&#1086;&#1074;&#1089;&#1082;&#1086;&#1081;%20&#1090;&#1077;&#1088;&#1088;&#1080;&#1090;&#1080;&#1072;&#1083;&#1100;&#1085;&#1086;&#1081;%20&#1072;&#1076;&#1084;&#1080;&#1085;&#1080;&#1089;&#1090;&#1088;&#1072;&#1094;&#1080;&#1080;.pptx"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36.xml"/><Relationship Id="rId4" Type="http://schemas.openxmlformats.org/officeDocument/2006/relationships/image" Target="../media/image25.jpeg"/></Relationships>
</file>

<file path=ppt/slides/_rels/slide36.xml.rels><?xml version="1.0" encoding="UTF-8" standalone="yes"?>
<Relationships xmlns="http://schemas.openxmlformats.org/package/2006/relationships"><Relationship Id="rId8" Type="http://schemas.openxmlformats.org/officeDocument/2006/relationships/image" Target="../media/image91.jpeg"/><Relationship Id="rId3" Type="http://schemas.openxmlformats.org/officeDocument/2006/relationships/slide" Target="slide25.xml"/><Relationship Id="rId7" Type="http://schemas.openxmlformats.org/officeDocument/2006/relationships/image" Target="../media/image90.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89.jpeg"/><Relationship Id="rId5" Type="http://schemas.openxmlformats.org/officeDocument/2006/relationships/image" Target="../media/image88.jpeg"/><Relationship Id="rId4" Type="http://schemas.openxmlformats.org/officeDocument/2006/relationships/image" Target="../media/image28.jpeg"/></Relationships>
</file>

<file path=ppt/slides/_rels/slide3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50;&#1088;&#1072;&#1089;&#1086;&#1090;&#1072;%20&#1088;&#1086;&#1076;&#1085;&#1086;&#1075;&#1086;%20&#1082;&#1088;&#1072;&#1103;%20&#1087;&#1086;%20&#1051;&#1091;&#1094;&#1077;&#1085;&#1082;&#1086;&#1074;&#1089;&#1082;&#1086;&#1081;%20&#1090;&#1077;&#1088;&#1088;&#1080;&#1090;&#1086;&#1088;&#1080;&#1072;&#1083;&#1100;&#1085;&#1086;&#1081;%20&#1072;&#1076;&#1084;&#1080;&#1085;&#1080;&#1089;&#1090;&#1088;&#1072;&#1094;&#1080;&#1080;.pptx"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41.xml"/><Relationship Id="rId4" Type="http://schemas.openxmlformats.org/officeDocument/2006/relationships/image" Target="../media/image25.jpeg"/><Relationship Id="rId9" Type="http://schemas.openxmlformats.org/officeDocument/2006/relationships/slide" Target="slide38.xml"/></Relationships>
</file>

<file path=ppt/slides/_rels/slide3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 Target="slide39.xml"/><Relationship Id="rId7" Type="http://schemas.openxmlformats.org/officeDocument/2006/relationships/slide" Target="slide41.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10" Type="http://schemas.openxmlformats.org/officeDocument/2006/relationships/image" Target="../media/image92.jpeg"/><Relationship Id="rId4" Type="http://schemas.openxmlformats.org/officeDocument/2006/relationships/image" Target="../media/image27.jpeg"/><Relationship Id="rId9" Type="http://schemas.openxmlformats.org/officeDocument/2006/relationships/hyperlink" Target="&#1042;&#1080;&#1088;&#1090;&#1091;&#1072;&#1083;&#1100;&#1085;&#1099;&#1077;%20&#1101;&#1082;&#1089;&#1082;&#1091;&#1088;&#1089;&#1080;&#1080;/&#1042;&#1080;&#1088;&#1090;&#1091;&#1072;&#1083;&#1100;&#1085;&#1072;&#1103;%20&#1101;&#1082;&#1089;&#1082;&#1091;&#1088;&#1089;&#1080;&#1103;%20&#1050;&#1088;&#1072;&#1089;&#1086;&#1090;&#1072;%20&#1088;&#1086;&#1076;&#1085;&#1086;&#1075;&#1086;%20&#1082;&#1088;&#1072;&#1103;%20&#1087;&#1086;%20&#1051;&#1091;&#1094;&#1077;&#1085;&#1082;&#1086;&#1074;&#1089;&#1082;&#1086;&#1081;%20&#1090;&#1077;&#1088;&#1088;&#1080;&#1090;&#1086;&#1088;&#1080;&#1072;&#1083;&#1100;&#1085;&#1086;&#1081;%20&#1072;&#1076;&#1084;&#1080;&#1085;&#1080;&#1089;&#1090;&#1088;&#1072;&#1094;&#1080;&#1080;.pptx"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 Target="slide40.xml"/><Relationship Id="rId7" Type="http://schemas.openxmlformats.org/officeDocument/2006/relationships/slide" Target="slide41.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4" Type="http://schemas.openxmlformats.org/officeDocument/2006/relationships/image" Target="../media/image27.jpeg"/><Relationship Id="rId9" Type="http://schemas.openxmlformats.org/officeDocument/2006/relationships/hyperlink" Target="&#1042;&#1080;&#1088;&#1090;&#1091;&#1072;&#1083;&#1100;&#1085;&#1099;&#1077;%20&#1101;&#1082;&#1089;&#1082;&#1091;&#1088;&#1089;&#1080;&#1080;/&#1042;&#1080;&#1088;&#1090;&#1091;&#1072;&#1083;&#1100;&#1085;&#1072;&#1103;%20&#1101;&#1082;&#1089;&#1082;&#1091;&#1088;&#1089;&#1080;&#1103;%20&#1050;&#1088;&#1072;&#1089;&#1086;&#1090;&#1072;%20&#1088;&#1086;&#1076;&#1085;&#1086;&#1075;&#1086;%20&#1082;&#1088;&#1072;&#1103;%20&#1087;&#1086;%20&#1051;&#1091;&#1094;&#1077;&#1085;&#1082;&#1086;&#1074;&#1089;&#1082;&#1086;&#1081;%20&#1090;&#1077;&#1088;&#1088;&#1080;&#1090;&#1086;&#1088;&#1080;&#1072;&#1083;&#1100;&#1085;&#1086;&#1081;%20&#1072;&#1076;&#1084;&#1080;&#1085;&#1080;&#1089;&#1090;&#1088;&#1072;&#1094;&#1080;&#1080;.pptx" TargetMode="External"/></Relationships>
</file>

<file path=ppt/slides/_rels/slide4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50;&#1088;&#1072;&#1089;&#1086;&#1090;&#1072;%20&#1088;&#1086;&#1076;&#1085;&#1086;&#1075;&#1086;%20&#1082;&#1088;&#1072;&#1103;%20&#1087;&#1086;%20&#1051;&#1091;&#1094;&#1077;&#1085;&#1082;&#1086;&#1074;&#1089;&#1082;&#1086;&#1081;%20&#1090;&#1077;&#1088;&#1088;&#1080;&#1090;&#1086;&#1088;&#1080;&#1072;&#1083;&#1100;&#1085;&#1086;&#1081;%20&#1072;&#1076;&#1084;&#1080;&#1085;&#1080;&#1089;&#1090;&#1088;&#1072;&#1094;&#1080;&#1080;.pptx"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41.xml"/><Relationship Id="rId4" Type="http://schemas.openxmlformats.org/officeDocument/2006/relationships/image" Target="../media/image25.jpeg"/><Relationship Id="rId9" Type="http://schemas.openxmlformats.org/officeDocument/2006/relationships/image" Target="../media/image93.jpeg"/></Relationships>
</file>

<file path=ppt/slides/_rels/slide41.xml.rels><?xml version="1.0" encoding="UTF-8" standalone="yes"?>
<Relationships xmlns="http://schemas.openxmlformats.org/package/2006/relationships"><Relationship Id="rId8" Type="http://schemas.openxmlformats.org/officeDocument/2006/relationships/image" Target="../media/image97.jpeg"/><Relationship Id="rId3" Type="http://schemas.openxmlformats.org/officeDocument/2006/relationships/slide" Target="slide37.xml"/><Relationship Id="rId7" Type="http://schemas.openxmlformats.org/officeDocument/2006/relationships/image" Target="../media/image96.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95.jpeg"/><Relationship Id="rId5" Type="http://schemas.openxmlformats.org/officeDocument/2006/relationships/image" Target="../media/image94.jpeg"/><Relationship Id="rId10" Type="http://schemas.openxmlformats.org/officeDocument/2006/relationships/image" Target="../media/image99.jpeg"/><Relationship Id="rId4" Type="http://schemas.openxmlformats.org/officeDocument/2006/relationships/image" Target="../media/image28.jpeg"/><Relationship Id="rId9" Type="http://schemas.openxmlformats.org/officeDocument/2006/relationships/image" Target="../media/image98.jpeg"/></Relationships>
</file>

<file path=ppt/slides/_rels/slide42.xml.rels><?xml version="1.0" encoding="UTF-8" standalone="yes"?>
<Relationships xmlns="http://schemas.openxmlformats.org/package/2006/relationships"><Relationship Id="rId8" Type="http://schemas.openxmlformats.org/officeDocument/2006/relationships/image" Target="../media/image27.jpeg"/><Relationship Id="rId13" Type="http://schemas.openxmlformats.org/officeDocument/2006/relationships/image" Target="../media/image103.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42;&#1080;&#1088;&#1090;&#1091;&#1072;&#1083;&#1100;&#1085;&#1072;&#1103;%20&#1101;&#1082;&#1089;&#1082;&#1091;&#1088;&#1089;&#1080;&#1103;%20&#1050;&#1088;&#1072;&#1089;&#1086;&#1090;&#1072;%20&#1088;&#1086;&#1076;&#1085;&#1086;&#1075;&#1086;%20&#1082;&#1088;&#1072;&#1103;%20&#1087;&#1086;%20&#1051;&#1091;&#1094;&#1077;&#1085;&#1082;&#1086;&#1074;&#1089;&#1082;&#1086;&#1081;%20&#1090;&#1077;&#1088;&#1088;&#1080;&#1090;&#1086;&#1088;&#1080;&#1072;&#1083;&#1100;&#1085;&#1086;&#1081;%20&#1072;&#1076;&#1084;&#1080;&#1085;&#1080;&#1089;&#1090;&#1088;&#1072;&#1094;&#1080;&#1080;.pptx" TargetMode="External"/><Relationship Id="rId12" Type="http://schemas.openxmlformats.org/officeDocument/2006/relationships/image" Target="../media/image102.jpeg"/><Relationship Id="rId17" Type="http://schemas.openxmlformats.org/officeDocument/2006/relationships/image" Target="../media/image107.jpeg"/><Relationship Id="rId2" Type="http://schemas.openxmlformats.org/officeDocument/2006/relationships/image" Target="../media/image24.jpeg"/><Relationship Id="rId16" Type="http://schemas.openxmlformats.org/officeDocument/2006/relationships/image" Target="../media/image106.jpeg"/><Relationship Id="rId1" Type="http://schemas.openxmlformats.org/officeDocument/2006/relationships/slideLayout" Target="../slideLayouts/slideLayout2.xml"/><Relationship Id="rId6" Type="http://schemas.openxmlformats.org/officeDocument/2006/relationships/image" Target="../media/image26.jpeg"/><Relationship Id="rId11" Type="http://schemas.openxmlformats.org/officeDocument/2006/relationships/image" Target="../media/image101.jpeg"/><Relationship Id="rId5" Type="http://schemas.openxmlformats.org/officeDocument/2006/relationships/slide" Target="slide44.xml"/><Relationship Id="rId15" Type="http://schemas.openxmlformats.org/officeDocument/2006/relationships/image" Target="../media/image105.jpeg"/><Relationship Id="rId10" Type="http://schemas.openxmlformats.org/officeDocument/2006/relationships/image" Target="../media/image100.jpeg"/><Relationship Id="rId4" Type="http://schemas.openxmlformats.org/officeDocument/2006/relationships/image" Target="../media/image25.jpeg"/><Relationship Id="rId9" Type="http://schemas.openxmlformats.org/officeDocument/2006/relationships/slide" Target="slide43.xml"/><Relationship Id="rId14" Type="http://schemas.openxmlformats.org/officeDocument/2006/relationships/image" Target="../media/image104.jpeg"/></Relationships>
</file>

<file path=ppt/slides/_rels/slide43.xml.rels><?xml version="1.0" encoding="UTF-8" standalone="yes"?>
<Relationships xmlns="http://schemas.openxmlformats.org/package/2006/relationships"><Relationship Id="rId8" Type="http://schemas.openxmlformats.org/officeDocument/2006/relationships/hyperlink" Target="&#1042;&#1080;&#1088;&#1090;&#1091;&#1072;&#1083;&#1100;&#1085;&#1099;&#1077;%20&#1101;&#1082;&#1089;&#1082;&#1091;&#1088;&#1089;&#1080;&#1080;/&#1042;&#1080;&#1088;&#1090;&#1091;&#1072;&#1083;&#1100;&#1085;&#1072;&#1103;%20&#1101;&#1082;&#1089;&#1082;&#1091;&#1088;&#1089;&#1080;&#1103;%20&#1050;&#1088;&#1072;&#1089;&#1086;&#1090;&#1072;%20&#1088;&#1086;&#1076;&#1085;&#1086;&#1075;&#1086;%20&#1082;&#1088;&#1072;&#1103;%20&#1087;&#1086;%20&#1051;&#1091;&#1094;&#1077;&#1085;&#1082;&#1086;&#1074;&#1089;&#1082;&#1086;&#1081;%20&#1090;&#1077;&#1088;&#1088;&#1080;&#1090;&#1086;&#1088;&#1080;&#1072;&#1083;&#1100;&#1085;&#1086;&#1081;%20&#1072;&#1076;&#1084;&#1080;&#1085;&#1080;&#1089;&#1090;&#1088;&#1072;&#1094;&#1080;&#1080;.pptx" TargetMode="External"/><Relationship Id="rId3" Type="http://schemas.openxmlformats.org/officeDocument/2006/relationships/image" Target="../media/image108.gif"/><Relationship Id="rId7" Type="http://schemas.openxmlformats.org/officeDocument/2006/relationships/image" Target="../media/image26.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slide" Target="slide44.xml"/><Relationship Id="rId5" Type="http://schemas.openxmlformats.org/officeDocument/2006/relationships/image" Target="../media/image25.jpeg"/><Relationship Id="rId4" Type="http://schemas.openxmlformats.org/officeDocument/2006/relationships/slide" Target="slide4.xml"/><Relationship Id="rId9" Type="http://schemas.openxmlformats.org/officeDocument/2006/relationships/image" Target="../media/image27.jpeg"/></Relationships>
</file>

<file path=ppt/slides/_rels/slide44.xml.rels><?xml version="1.0" encoding="UTF-8" standalone="yes"?>
<Relationships xmlns="http://schemas.openxmlformats.org/package/2006/relationships"><Relationship Id="rId8" Type="http://schemas.openxmlformats.org/officeDocument/2006/relationships/image" Target="../media/image112.jpeg"/><Relationship Id="rId3" Type="http://schemas.openxmlformats.org/officeDocument/2006/relationships/slide" Target="slide42.xml"/><Relationship Id="rId7" Type="http://schemas.openxmlformats.org/officeDocument/2006/relationships/image" Target="../media/image111.jpeg"/><Relationship Id="rId12" Type="http://schemas.openxmlformats.org/officeDocument/2006/relationships/image" Target="../media/image116.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110.jpeg"/><Relationship Id="rId11" Type="http://schemas.openxmlformats.org/officeDocument/2006/relationships/image" Target="../media/image115.jpeg"/><Relationship Id="rId5" Type="http://schemas.openxmlformats.org/officeDocument/2006/relationships/image" Target="../media/image109.jpeg"/><Relationship Id="rId10" Type="http://schemas.openxmlformats.org/officeDocument/2006/relationships/image" Target="../media/image114.jpeg"/><Relationship Id="rId4" Type="http://schemas.openxmlformats.org/officeDocument/2006/relationships/image" Target="../media/image28.jpeg"/><Relationship Id="rId9" Type="http://schemas.openxmlformats.org/officeDocument/2006/relationships/image" Target="../media/image113.jpeg"/></Relationships>
</file>

<file path=ppt/slides/_rels/slide45.xml.rels><?xml version="1.0" encoding="UTF-8" standalone="yes"?>
<Relationships xmlns="http://schemas.openxmlformats.org/package/2006/relationships"><Relationship Id="rId8" Type="http://schemas.openxmlformats.org/officeDocument/2006/relationships/image" Target="../media/image27.jpeg"/><Relationship Id="rId13" Type="http://schemas.openxmlformats.org/officeDocument/2006/relationships/image" Target="../media/image120.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58;&#1072;&#1084;%20&#1086;&#1090;%20&#1079;&#1074;&#1077;&#1079;&#1076;%20&#1090;&#1072;&#1082;&#1072;&#1103;%20&#1090;&#1080;&#1096;&#1080;&#1085;&#1072;....pptx" TargetMode="External"/><Relationship Id="rId12" Type="http://schemas.openxmlformats.org/officeDocument/2006/relationships/image" Target="../media/image119.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11" Type="http://schemas.openxmlformats.org/officeDocument/2006/relationships/image" Target="../media/image118.jpeg"/><Relationship Id="rId5" Type="http://schemas.openxmlformats.org/officeDocument/2006/relationships/slide" Target="slide48.xml"/><Relationship Id="rId10" Type="http://schemas.openxmlformats.org/officeDocument/2006/relationships/image" Target="../media/image117.jpeg"/><Relationship Id="rId4" Type="http://schemas.openxmlformats.org/officeDocument/2006/relationships/image" Target="../media/image25.jpeg"/><Relationship Id="rId9" Type="http://schemas.openxmlformats.org/officeDocument/2006/relationships/slide" Target="slide46.xml"/><Relationship Id="rId14" Type="http://schemas.openxmlformats.org/officeDocument/2006/relationships/image" Target="../media/image121.jpeg"/></Relationships>
</file>

<file path=ppt/slides/_rels/slide4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 Target="slide47.xml"/><Relationship Id="rId7" Type="http://schemas.openxmlformats.org/officeDocument/2006/relationships/slide" Target="slide48.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4" Type="http://schemas.openxmlformats.org/officeDocument/2006/relationships/image" Target="../media/image27.jpeg"/><Relationship Id="rId9" Type="http://schemas.openxmlformats.org/officeDocument/2006/relationships/hyperlink" Target="&#1042;&#1080;&#1088;&#1090;&#1091;&#1072;&#1083;&#1100;&#1085;&#1099;&#1077;%20&#1101;&#1082;&#1089;&#1082;&#1091;&#1088;&#1089;&#1080;&#1080;/&#1058;&#1072;&#1084;%20&#1086;&#1090;%20&#1079;&#1074;&#1077;&#1079;&#1076;%20&#1090;&#1072;&#1082;&#1072;&#1103;%20&#1090;&#1080;&#1096;&#1080;&#1085;&#1072;....pptx" TargetMode="External"/></Relationships>
</file>

<file path=ppt/slides/_rels/slide4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22.jpeg"/><Relationship Id="rId7" Type="http://schemas.openxmlformats.org/officeDocument/2006/relationships/slide" Target="slide48.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slide" Target="slide4.xml"/><Relationship Id="rId10" Type="http://schemas.openxmlformats.org/officeDocument/2006/relationships/image" Target="../media/image27.jpeg"/><Relationship Id="rId4" Type="http://schemas.openxmlformats.org/officeDocument/2006/relationships/image" Target="../media/image123.jpeg"/><Relationship Id="rId9" Type="http://schemas.openxmlformats.org/officeDocument/2006/relationships/hyperlink" Target="&#1042;&#1080;&#1088;&#1090;&#1091;&#1072;&#1083;&#1100;&#1085;&#1099;&#1077;%20&#1101;&#1082;&#1089;&#1082;&#1091;&#1088;&#1089;&#1080;&#1080;/&#1058;&#1072;&#1084;%20&#1086;&#1090;%20&#1079;&#1074;&#1077;&#1079;&#1076;%20&#1090;&#1072;&#1082;&#1072;&#1103;%20&#1090;&#1080;&#1096;&#1080;&#1085;&#1072;....pptx" TargetMode="External"/></Relationships>
</file>

<file path=ppt/slides/_rels/slide48.xml.rels><?xml version="1.0" encoding="UTF-8" standalone="yes"?>
<Relationships xmlns="http://schemas.openxmlformats.org/package/2006/relationships"><Relationship Id="rId8" Type="http://schemas.openxmlformats.org/officeDocument/2006/relationships/image" Target="../media/image127.jpeg"/><Relationship Id="rId3" Type="http://schemas.openxmlformats.org/officeDocument/2006/relationships/slide" Target="slide45.xml"/><Relationship Id="rId7" Type="http://schemas.openxmlformats.org/officeDocument/2006/relationships/image" Target="../media/image126.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125.jpeg"/><Relationship Id="rId5" Type="http://schemas.openxmlformats.org/officeDocument/2006/relationships/image" Target="../media/image124.jpeg"/><Relationship Id="rId4" Type="http://schemas.openxmlformats.org/officeDocument/2006/relationships/image" Target="../media/image28.jpeg"/></Relationships>
</file>

<file path=ppt/slides/_rels/slide49.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57;&#1090;&#1077;&#1087;&#1100;%20&#8211;%20&#1091;&#1085;&#1080;&#1082;&#1072;&#1083;&#1100;&#1085;&#1086;&#1077;%20&#1087;&#1088;&#1080;&#1088;&#1086;&#1076;&#1085;&#1086;-&#1080;&#1089;&#1090;&#1086;&#1088;&#1080;&#1095;&#1077;&#1089;&#1082;&#1086;&#1077;%20&#1085;&#1072;&#1089;&#1083;&#1077;&#1076;&#1080;&#1077;.pptx"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52.xml"/><Relationship Id="rId10" Type="http://schemas.openxmlformats.org/officeDocument/2006/relationships/image" Target="../media/image128.jpeg"/><Relationship Id="rId4" Type="http://schemas.openxmlformats.org/officeDocument/2006/relationships/image" Target="../media/image25.jpeg"/><Relationship Id="rId9" Type="http://schemas.openxmlformats.org/officeDocument/2006/relationships/slide" Target="slide50.xml"/></Relationships>
</file>

<file path=ppt/slides/_rels/slide5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57;&#1090;&#1077;&#1087;&#1100;%20&#8211;%20&#1091;&#1085;&#1080;&#1082;&#1072;&#1083;&#1100;&#1085;&#1086;&#1077;%20&#1087;&#1088;&#1080;&#1088;&#1086;&#1076;&#1085;&#1086;-&#1080;&#1089;&#1090;&#1086;&#1088;&#1080;&#1095;&#1077;&#1089;&#1082;&#1086;&#1077;%20&#1085;&#1072;&#1089;&#1083;&#1077;&#1076;&#1080;&#1077;.pptx"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52.xml"/><Relationship Id="rId10" Type="http://schemas.openxmlformats.org/officeDocument/2006/relationships/image" Target="../media/image129.gif"/><Relationship Id="rId4" Type="http://schemas.openxmlformats.org/officeDocument/2006/relationships/image" Target="../media/image25.jpeg"/><Relationship Id="rId9" Type="http://schemas.openxmlformats.org/officeDocument/2006/relationships/slide" Target="slide51.xml"/></Relationships>
</file>

<file path=ppt/slides/_rels/slide51.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slide" Target="slide4.xml"/><Relationship Id="rId7" Type="http://schemas.openxmlformats.org/officeDocument/2006/relationships/hyperlink" Target="&#1042;&#1080;&#1088;&#1090;&#1091;&#1072;&#1083;&#1100;&#1085;&#1099;&#1077;%20&#1101;&#1082;&#1089;&#1082;&#1091;&#1088;&#1089;&#1080;&#1080;/&#1057;&#1090;&#1077;&#1087;&#1100;%20&#8211;%20&#1091;&#1085;&#1080;&#1082;&#1072;&#1083;&#1100;&#1085;&#1086;&#1077;%20&#1087;&#1088;&#1080;&#1088;&#1086;&#1076;&#1085;&#1086;-&#1080;&#1089;&#1090;&#1086;&#1088;&#1080;&#1095;&#1077;&#1089;&#1082;&#1086;&#1077;%20&#1085;&#1072;&#1089;&#1083;&#1077;&#1076;&#1080;&#1077;.pptx"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slide" Target="slide52.xml"/><Relationship Id="rId4" Type="http://schemas.openxmlformats.org/officeDocument/2006/relationships/image" Target="../media/image25.jpeg"/><Relationship Id="rId9" Type="http://schemas.openxmlformats.org/officeDocument/2006/relationships/image" Target="../media/image130.jpeg"/></Relationships>
</file>

<file path=ppt/slides/_rels/slide52.xml.rels><?xml version="1.0" encoding="UTF-8" standalone="yes"?>
<Relationships xmlns="http://schemas.openxmlformats.org/package/2006/relationships"><Relationship Id="rId8" Type="http://schemas.openxmlformats.org/officeDocument/2006/relationships/slide" Target="slide49.xml"/><Relationship Id="rId3" Type="http://schemas.openxmlformats.org/officeDocument/2006/relationships/image" Target="../media/image131.png"/><Relationship Id="rId7" Type="http://schemas.openxmlformats.org/officeDocument/2006/relationships/image" Target="../media/image135.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134.jpeg"/><Relationship Id="rId5" Type="http://schemas.openxmlformats.org/officeDocument/2006/relationships/image" Target="../media/image133.jpeg"/><Relationship Id="rId4" Type="http://schemas.openxmlformats.org/officeDocument/2006/relationships/image" Target="../media/image132.png"/><Relationship Id="rId9" Type="http://schemas.openxmlformats.org/officeDocument/2006/relationships/image" Target="../media/image28.jpeg"/></Relationships>
</file>

<file path=ppt/slides/_rels/slide53.xml.rels><?xml version="1.0" encoding="UTF-8" standalone="yes"?>
<Relationships xmlns="http://schemas.openxmlformats.org/package/2006/relationships"><Relationship Id="rId8" Type="http://schemas.openxmlformats.org/officeDocument/2006/relationships/hyperlink" Target="&#1048;&#1085;&#1090;&#1077;&#1088;&#1088;&#1072;&#1082;&#1090;&#1080;&#1074;&#1085;&#1099;&#1077;%20&#1080;&#1075;&#1088;&#1099;/&#1052;&#1080;&#1088;%20&#1078;&#1080;&#1074;&#1086;&#1081;%20&#1087;&#1088;&#1080;&#1088;&#1086;&#1076;&#1099;.ppt" TargetMode="External"/><Relationship Id="rId3" Type="http://schemas.openxmlformats.org/officeDocument/2006/relationships/slide" Target="slide4.xml"/><Relationship Id="rId7" Type="http://schemas.openxmlformats.org/officeDocument/2006/relationships/hyperlink" Target="&#1048;&#1085;&#1090;&#1077;&#1088;&#1088;&#1072;&#1082;&#1090;&#1080;&#1074;&#1085;&#1099;&#1077;%20&#1080;&#1075;&#1088;&#1099;/&#1051;&#1102;&#1073;&#1080;&#1090;&#1077;&#1083;&#1080;%20&#1087;&#1088;&#1080;&#1088;&#1086;&#1076;&#1099;.pptx" TargetMode="External"/><Relationship Id="rId2" Type="http://schemas.openxmlformats.org/officeDocument/2006/relationships/image" Target="../media/image136.jpeg"/><Relationship Id="rId1" Type="http://schemas.openxmlformats.org/officeDocument/2006/relationships/slideLayout" Target="../slideLayouts/slideLayout2.xml"/><Relationship Id="rId6" Type="http://schemas.openxmlformats.org/officeDocument/2006/relationships/hyperlink" Target="&#1048;&#1085;&#1090;&#1077;&#1088;&#1088;&#1072;&#1082;&#1090;&#1080;&#1074;&#1085;&#1099;&#1077;%20&#1080;&#1075;&#1088;&#1099;/&#1069;&#1082;&#1086;&#1083;&#1086;&#1075;&#1080;&#1095;&#1077;&#1089;&#1082;&#1080;&#1081;%20&#1082;&#1072;&#1083;&#1077;&#1081;&#1076;&#1086;&#1089;&#1082;&#1086;&#1087;/&#1048;&#1043;&#1056;&#1040;/&#1048;&#1075;&#1088;&#1072;.pptx" TargetMode="External"/><Relationship Id="rId5" Type="http://schemas.openxmlformats.org/officeDocument/2006/relationships/image" Target="../media/image138.jpeg"/><Relationship Id="rId10" Type="http://schemas.openxmlformats.org/officeDocument/2006/relationships/hyperlink" Target="&#1048;&#1085;&#1090;&#1077;&#1088;&#1088;&#1072;&#1082;&#1090;&#1080;&#1074;&#1085;&#1099;&#1077;%20&#1080;&#1075;&#1088;&#1099;/&#1069;&#1082;&#1086;&#1083;&#1086;&#1075;&#1080;&#1095;&#1077;&#1089;&#1082;&#1072;&#1103;%20&#1080;&#1075;&#1088;&#1072;%20&#171;&#1042;&#1086;&#1081;&#1076;&#1080;%20&#1074;%20&#1087;&#1088;&#1080;&#1088;&#1086;&#1076;&#1091;%20&#1076;&#1088;&#1091;&#1075;&#1086;&#1084;&#187;.ppt" TargetMode="External"/><Relationship Id="rId4" Type="http://schemas.openxmlformats.org/officeDocument/2006/relationships/image" Target="../media/image137.jpeg"/><Relationship Id="rId9" Type="http://schemas.openxmlformats.org/officeDocument/2006/relationships/hyperlink" Target="&#1048;&#1085;&#1090;&#1077;&#1088;&#1088;&#1072;&#1082;&#1090;&#1080;&#1074;&#1085;&#1099;&#1077;%20&#1080;&#1075;&#1088;&#1099;/&#1047;&#1085;&#1072;&#1090;&#1086;&#1082;&#1080;%20&#1087;&#1088;&#1080;&#1088;&#1086;&#1076;&#1099;.pptx"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0000"/>
            <a:lum/>
            <a:extLst>
              <a:ext uri="{28A0092B-C50C-407E-A947-70E740481C1C}">
                <a14:useLocalDpi xmlns:a14="http://schemas.microsoft.com/office/drawing/2010/main"/>
              </a:ext>
            </a:extLst>
          </a:blip>
          <a:srcRect/>
          <a:stretch>
            <a:fillRect l="-25000" r="-25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0" y="3717033"/>
            <a:ext cx="9144000" cy="360040"/>
          </a:xfrm>
          <a:prstGeom prst="rect">
            <a:avLst/>
          </a:prstGeom>
          <a:solidFill>
            <a:schemeClr val="accent5">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a:sp3d>
          </a:bodyPr>
          <a:lstStyle/>
          <a:p>
            <a:pPr algn="ctr"/>
            <a:endParaRPr lang="ru-RU" dirty="0"/>
          </a:p>
        </p:txBody>
      </p:sp>
      <p:pic>
        <p:nvPicPr>
          <p:cNvPr id="1027" name="Picture 3" descr="C:\Users\СЮН\Desktop\26520301.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0528" y="2691667"/>
            <a:ext cx="9459261" cy="3617653"/>
          </a:xfrm>
          <a:prstGeom prst="rect">
            <a:avLst/>
          </a:prstGeom>
          <a:noFill/>
        </p:spPr>
      </p:pic>
      <p:sp>
        <p:nvSpPr>
          <p:cNvPr id="2" name="Заголовок 1"/>
          <p:cNvSpPr>
            <a:spLocks noGrp="1"/>
          </p:cNvSpPr>
          <p:nvPr>
            <p:ph type="ctrTitle"/>
          </p:nvPr>
        </p:nvSpPr>
        <p:spPr>
          <a:xfrm>
            <a:off x="0" y="2852936"/>
            <a:ext cx="9144000" cy="677937"/>
          </a:xfrm>
          <a:effectLst>
            <a:glow rad="228600">
              <a:schemeClr val="accent6">
                <a:satMod val="175000"/>
                <a:alpha val="40000"/>
              </a:schemeClr>
            </a:glow>
          </a:effectLst>
        </p:spPr>
        <p:txBody>
          <a:bodyPr/>
          <a:lstStyle/>
          <a:p>
            <a:r>
              <a:rPr lang="ru-RU" sz="4200" b="1" dirty="0">
                <a:effectLst>
                  <a:glow rad="228600">
                    <a:schemeClr val="accent6">
                      <a:satMod val="175000"/>
                      <a:alpha val="40000"/>
                    </a:schemeClr>
                  </a:glow>
                  <a:innerShdw blurRad="50800" dist="25400" dir="13500000">
                    <a:srgbClr val="000000">
                      <a:alpha val="70000"/>
                    </a:srgbClr>
                  </a:innerShdw>
                  <a:reflection blurRad="6350" stA="60000" endA="900" endPos="58000" dir="5400000" sy="-100000" algn="bl" rotWithShape="0"/>
                </a:effectLst>
              </a:rPr>
              <a:t>Виртуальная экологическая тропа</a:t>
            </a:r>
          </a:p>
        </p:txBody>
      </p:sp>
      <p:sp>
        <p:nvSpPr>
          <p:cNvPr id="3" name="Подзаголовок 2"/>
          <p:cNvSpPr>
            <a:spLocks noGrp="1"/>
          </p:cNvSpPr>
          <p:nvPr>
            <p:ph type="subTitle" idx="1"/>
          </p:nvPr>
        </p:nvSpPr>
        <p:spPr>
          <a:xfrm>
            <a:off x="1187624" y="3573016"/>
            <a:ext cx="6400800" cy="528464"/>
          </a:xfrm>
          <a:effectLst>
            <a:glow rad="228600">
              <a:schemeClr val="accent6">
                <a:satMod val="175000"/>
                <a:alpha val="40000"/>
              </a:schemeClr>
            </a:glow>
          </a:effectLst>
        </p:spPr>
        <p:txBody>
          <a:bodyPr/>
          <a:lstStyle/>
          <a:p>
            <a:r>
              <a:rPr lang="ru-RU" sz="2800" b="1" spc="0" dirty="0">
                <a:solidFill>
                  <a:schemeClr val="tx1"/>
                </a:solidFill>
                <a:effectLst>
                  <a:outerShdw blurRad="38100" dist="38100" dir="2700000" algn="tl">
                    <a:srgbClr val="000000">
                      <a:alpha val="43137"/>
                    </a:srgbClr>
                  </a:outerShdw>
                </a:effectLst>
                <a:latin typeface="+mj-lt"/>
                <a:cs typeface="Arial" pitchFamily="34" charset="0"/>
              </a:rPr>
              <a:t> «Тропинками родного края»</a:t>
            </a:r>
          </a:p>
        </p:txBody>
      </p:sp>
      <p:sp>
        <p:nvSpPr>
          <p:cNvPr id="8" name="TextBox 7"/>
          <p:cNvSpPr txBox="1"/>
          <p:nvPr/>
        </p:nvSpPr>
        <p:spPr>
          <a:xfrm>
            <a:off x="386596" y="44624"/>
            <a:ext cx="8497454" cy="369332"/>
          </a:xfrm>
          <a:prstGeom prst="rect">
            <a:avLst/>
          </a:prstGeom>
          <a:noFill/>
        </p:spPr>
        <p:txBody>
          <a:bodyPr wrap="none" rtlCol="0">
            <a:spAutoFit/>
          </a:bodyPr>
          <a:lstStyle/>
          <a:p>
            <a:pPr algn="ctr"/>
            <a:r>
              <a:rPr lang="ru-RU" b="1" dirty="0">
                <a:effectLst>
                  <a:glow rad="63500">
                    <a:schemeClr val="accent2">
                      <a:satMod val="175000"/>
                      <a:alpha val="40000"/>
                    </a:schemeClr>
                  </a:glow>
                  <a:outerShdw blurRad="38100" dist="38100" dir="2700000" algn="tl">
                    <a:srgbClr val="000000">
                      <a:alpha val="43137"/>
                    </a:srgbClr>
                  </a:outerShdw>
                </a:effectLst>
              </a:rPr>
              <a:t>МБУ ДО «Станция юных натуралистов» Алексеевского городского округа</a:t>
            </a:r>
          </a:p>
        </p:txBody>
      </p:sp>
      <p:sp>
        <p:nvSpPr>
          <p:cNvPr id="9" name="TextBox 8"/>
          <p:cNvSpPr txBox="1"/>
          <p:nvPr/>
        </p:nvSpPr>
        <p:spPr>
          <a:xfrm>
            <a:off x="-10585" y="5666264"/>
            <a:ext cx="4824536" cy="1200329"/>
          </a:xfrm>
          <a:prstGeom prst="rect">
            <a:avLst/>
          </a:prstGeom>
          <a:noFill/>
        </p:spPr>
        <p:txBody>
          <a:bodyPr wrap="square" rtlCol="0">
            <a:spAutoFit/>
          </a:bodyPr>
          <a:lstStyle/>
          <a:p>
            <a:pPr algn="ctr"/>
            <a:r>
              <a:rPr lang="ru-RU" b="1" dirty="0">
                <a:effectLst>
                  <a:glow rad="63500">
                    <a:schemeClr val="accent2">
                      <a:satMod val="175000"/>
                      <a:alpha val="40000"/>
                    </a:schemeClr>
                  </a:glow>
                </a:effectLst>
              </a:rPr>
              <a:t>Ткач Анна Петровна, </a:t>
            </a:r>
          </a:p>
          <a:p>
            <a:pPr algn="ctr"/>
            <a:r>
              <a:rPr lang="ru-RU" b="1" dirty="0">
                <a:effectLst>
                  <a:glow rad="63500">
                    <a:schemeClr val="accent2">
                      <a:satMod val="175000"/>
                      <a:alpha val="40000"/>
                    </a:schemeClr>
                  </a:glow>
                </a:effectLst>
              </a:rPr>
              <a:t>педагог дополнительного образования</a:t>
            </a:r>
          </a:p>
          <a:p>
            <a:pPr algn="ctr"/>
            <a:r>
              <a:rPr lang="ru-RU" b="1" dirty="0">
                <a:effectLst>
                  <a:glow rad="63500">
                    <a:schemeClr val="accent2">
                      <a:satMod val="175000"/>
                      <a:alpha val="40000"/>
                    </a:schemeClr>
                  </a:glow>
                </a:effectLst>
              </a:rPr>
              <a:t>Саввина Светлана Дмитриевна</a:t>
            </a:r>
            <a:r>
              <a:rPr lang="ru-RU" b="1">
                <a:effectLst>
                  <a:glow rad="63500">
                    <a:schemeClr val="accent2">
                      <a:satMod val="175000"/>
                      <a:alpha val="40000"/>
                    </a:schemeClr>
                  </a:glow>
                </a:effectLst>
              </a:rPr>
              <a:t>, </a:t>
            </a:r>
          </a:p>
          <a:p>
            <a:pPr algn="ctr"/>
            <a:r>
              <a:rPr lang="ru-RU" b="1">
                <a:effectLst>
                  <a:glow rad="63500">
                    <a:schemeClr val="accent2">
                      <a:satMod val="175000"/>
                      <a:alpha val="40000"/>
                    </a:schemeClr>
                  </a:glow>
                </a:effectLst>
              </a:rPr>
              <a:t>педагог </a:t>
            </a:r>
            <a:r>
              <a:rPr lang="ru-RU" b="1" dirty="0">
                <a:effectLst>
                  <a:glow rad="63500">
                    <a:schemeClr val="accent2">
                      <a:satMod val="175000"/>
                      <a:alpha val="40000"/>
                    </a:schemeClr>
                  </a:glow>
                </a:effectLst>
              </a:rPr>
              <a:t>дополнительного образования</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87000"/>
            <a:lum/>
            <a:extLst>
              <a:ext uri="{28A0092B-C50C-407E-A947-70E740481C1C}">
                <a14:useLocalDpi xmlns:a14="http://schemas.microsoft.com/office/drawing/2010/main"/>
              </a:ext>
            </a:extLst>
          </a:blip>
          <a:srcRect/>
          <a:stretch>
            <a:fillRect l="-12000" r="-12000"/>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2051720" y="0"/>
            <a:ext cx="6624736" cy="6858000"/>
          </a:xfrm>
          <a:prstGeom prst="rect">
            <a:avLst/>
          </a:prstGeom>
          <a:solidFill>
            <a:schemeClr val="accent6">
              <a:lumMod val="40000"/>
              <a:lumOff val="60000"/>
              <a:alpha val="53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pic>
        <p:nvPicPr>
          <p:cNvPr id="4101" name="Picture 5" descr="C:\Users\СЮН\Desktop\0ec974e727779592bf9b85157c6c5acd.jpg"/>
          <p:cNvPicPr>
            <a:picLocks noChangeAspect="1" noChangeArrowheads="1"/>
          </p:cNvPicPr>
          <p:nvPr/>
        </p:nvPicPr>
        <p:blipFill>
          <a:blip r:embed="rId4" cstate="email">
            <a:clrChange>
              <a:clrFrom>
                <a:srgbClr val="F6F6F6"/>
              </a:clrFrom>
              <a:clrTo>
                <a:srgbClr val="F6F6F6">
                  <a:alpha val="0"/>
                </a:srgbClr>
              </a:clrTo>
            </a:clrChange>
            <a:extLst>
              <a:ext uri="{28A0092B-C50C-407E-A947-70E740481C1C}">
                <a14:useLocalDpi xmlns:a14="http://schemas.microsoft.com/office/drawing/2010/main"/>
              </a:ext>
            </a:extLst>
          </a:blip>
          <a:srcRect/>
          <a:stretch>
            <a:fillRect/>
          </a:stretch>
        </p:blipFill>
        <p:spPr bwMode="auto">
          <a:xfrm rot="19118454">
            <a:off x="502017" y="4730500"/>
            <a:ext cx="1755839" cy="2292749"/>
          </a:xfrm>
          <a:prstGeom prst="rect">
            <a:avLst/>
          </a:prstGeom>
          <a:noFill/>
          <a:effectLst>
            <a:glow rad="139700">
              <a:schemeClr val="accent5">
                <a:satMod val="175000"/>
                <a:alpha val="40000"/>
              </a:schemeClr>
            </a:glow>
          </a:effectLst>
        </p:spPr>
      </p:pic>
      <p:pic>
        <p:nvPicPr>
          <p:cNvPr id="10" name="Picture 5" descr="C:\Users\СЮН\Desktop\0ec974e727779592bf9b85157c6c5acd.jpg"/>
          <p:cNvPicPr>
            <a:picLocks noChangeAspect="1" noChangeArrowheads="1"/>
          </p:cNvPicPr>
          <p:nvPr/>
        </p:nvPicPr>
        <p:blipFill>
          <a:blip r:embed="rId4" cstate="email">
            <a:clrChange>
              <a:clrFrom>
                <a:srgbClr val="F6F6F6"/>
              </a:clrFrom>
              <a:clrTo>
                <a:srgbClr val="F6F6F6">
                  <a:alpha val="0"/>
                </a:srgbClr>
              </a:clrTo>
            </a:clrChange>
            <a:extLst>
              <a:ext uri="{28A0092B-C50C-407E-A947-70E740481C1C}">
                <a14:useLocalDpi xmlns:a14="http://schemas.microsoft.com/office/drawing/2010/main"/>
              </a:ext>
            </a:extLst>
          </a:blip>
          <a:srcRect/>
          <a:stretch>
            <a:fillRect/>
          </a:stretch>
        </p:blipFill>
        <p:spPr bwMode="auto">
          <a:xfrm rot="19118454">
            <a:off x="538529" y="4731295"/>
            <a:ext cx="1755839" cy="2292749"/>
          </a:xfrm>
          <a:prstGeom prst="rect">
            <a:avLst/>
          </a:prstGeom>
          <a:noFill/>
          <a:effectLst>
            <a:glow rad="139700">
              <a:schemeClr val="accent5">
                <a:satMod val="175000"/>
                <a:alpha val="40000"/>
              </a:schemeClr>
            </a:glow>
          </a:effectLst>
        </p:spPr>
      </p:pic>
      <p:pic>
        <p:nvPicPr>
          <p:cNvPr id="4102" name="Picture 6" descr="C:\Users\СЮН\Desktop\0ec974e727779592bf9b85157c6c5acd.jpg"/>
          <p:cNvPicPr>
            <a:picLocks noChangeAspect="1" noChangeArrowheads="1"/>
          </p:cNvPicPr>
          <p:nvPr/>
        </p:nvPicPr>
        <p:blipFill>
          <a:blip r:embed="rId5" cstate="email">
            <a:clrChange>
              <a:clrFrom>
                <a:srgbClr val="F6F6F6"/>
              </a:clrFrom>
              <a:clrTo>
                <a:srgbClr val="F6F6F6">
                  <a:alpha val="0"/>
                </a:srgbClr>
              </a:clrTo>
            </a:clrChange>
            <a:extLst>
              <a:ext uri="{28A0092B-C50C-407E-A947-70E740481C1C}">
                <a14:useLocalDpi xmlns:a14="http://schemas.microsoft.com/office/drawing/2010/main"/>
              </a:ext>
            </a:extLst>
          </a:blip>
          <a:srcRect/>
          <a:stretch>
            <a:fillRect/>
          </a:stretch>
        </p:blipFill>
        <p:spPr bwMode="auto">
          <a:xfrm rot="2321090">
            <a:off x="1567169" y="2945701"/>
            <a:ext cx="548028" cy="715606"/>
          </a:xfrm>
          <a:prstGeom prst="rect">
            <a:avLst/>
          </a:prstGeom>
          <a:noFill/>
        </p:spPr>
      </p:pic>
      <p:pic>
        <p:nvPicPr>
          <p:cNvPr id="12" name="Picture 6" descr="C:\Users\СЮН\Desktop\0ec974e727779592bf9b85157c6c5acd.jpg"/>
          <p:cNvPicPr>
            <a:picLocks noChangeAspect="1" noChangeArrowheads="1"/>
          </p:cNvPicPr>
          <p:nvPr/>
        </p:nvPicPr>
        <p:blipFill>
          <a:blip r:embed="rId6" cstate="email">
            <a:clrChange>
              <a:clrFrom>
                <a:srgbClr val="F6F6F6"/>
              </a:clrFrom>
              <a:clrTo>
                <a:srgbClr val="F6F6F6">
                  <a:alpha val="0"/>
                </a:srgbClr>
              </a:clrTo>
            </a:clrChange>
            <a:extLst>
              <a:ext uri="{28A0092B-C50C-407E-A947-70E740481C1C}">
                <a14:useLocalDpi xmlns:a14="http://schemas.microsoft.com/office/drawing/2010/main"/>
              </a:ext>
            </a:extLst>
          </a:blip>
          <a:srcRect r="50600" b="27669"/>
          <a:stretch>
            <a:fillRect/>
          </a:stretch>
        </p:blipFill>
        <p:spPr bwMode="auto">
          <a:xfrm rot="1644302">
            <a:off x="715250" y="3347276"/>
            <a:ext cx="519461" cy="993160"/>
          </a:xfrm>
          <a:prstGeom prst="rect">
            <a:avLst/>
          </a:prstGeom>
          <a:noFill/>
        </p:spPr>
      </p:pic>
      <p:pic>
        <p:nvPicPr>
          <p:cNvPr id="5122" name="Picture 2" descr="https://upload.wikimedia.org/wikipedia/commons/thumb/b/b0/Coat_of_Arms_of_Alekseevka_%28Belgorod_oblast%29.svg/709px-Coat_of_Arms_of_Alekseevka_%28Belgorod_oblast%29.svg.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23528" y="44624"/>
            <a:ext cx="1333144" cy="1647156"/>
          </a:xfrm>
          <a:prstGeom prst="rect">
            <a:avLst/>
          </a:prstGeom>
          <a:noFill/>
        </p:spPr>
      </p:pic>
      <p:sp>
        <p:nvSpPr>
          <p:cNvPr id="1025" name="Rectangle 1"/>
          <p:cNvSpPr>
            <a:spLocks noChangeArrowheads="1"/>
          </p:cNvSpPr>
          <p:nvPr/>
        </p:nvSpPr>
        <p:spPr bwMode="auto">
          <a:xfrm>
            <a:off x="1475656" y="-500987"/>
            <a:ext cx="7416824" cy="7386371"/>
          </a:xfrm>
          <a:prstGeom prst="rect">
            <a:avLst/>
          </a:prstGeom>
          <a:noFill/>
          <a:ln w="9525">
            <a:noFill/>
            <a:miter lim="800000"/>
            <a:headEnd/>
            <a:tailEnd/>
          </a:ln>
          <a:effectLst/>
        </p:spPr>
        <p:txBody>
          <a:bodyPr vert="horz" wrap="square" lIns="647496" tIns="660192" rIns="266616" bIns="177744" numCol="1" anchor="ctr" anchorCtr="0" compatLnSpc="1">
            <a:spAutoFit/>
          </a:bodyPr>
          <a:lstStyle/>
          <a:p>
            <a:pPr marL="0" marR="0" lvl="0" indent="539750" algn="just" defTabSz="914400" rtl="0" eaLnBrk="1" fontAlgn="base" latinLnBrk="0" hangingPunct="1">
              <a:lnSpc>
                <a:spcPct val="100000"/>
              </a:lnSpc>
              <a:spcBef>
                <a:spcPct val="0"/>
              </a:spcBef>
              <a:spcAft>
                <a:spcPct val="0"/>
              </a:spcAft>
              <a:buClrTx/>
              <a:buSzTx/>
              <a:buFontTx/>
              <a:buNone/>
              <a:tabLst>
                <a:tab pos="1268413" algn="l"/>
                <a:tab pos="2657475" algn="l"/>
                <a:tab pos="4164013" algn="l"/>
                <a:tab pos="5281613" algn="l"/>
              </a:tabLst>
            </a:pP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Виртуальная экологическая тропа рассчитана на школьников среднего возраста. Разработанная в рамках виртуальной экологической тропы, экскурсия рассчитана на одно занятие – 2 часа, одновременно включает теоретическую и практическую часть. В рамках виртуальной экскурсии предлагается изучение и сохранение уникальных природных объектов территории Алексеевского городского округа, а также пропаганда природоохранных и краеведческих знаний с целью просвещения и экологического воспитания школьников и жителей района методом разработки и использования виртуальной модели экологической тропы «Тропинками родного края».</a:t>
            </a:r>
            <a:endPar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cs typeface="Arial" pitchFamily="34" charset="0"/>
            </a:endParaRPr>
          </a:p>
          <a:p>
            <a:pPr marL="0" marR="0" lvl="0" indent="539750" algn="just" defTabSz="914400" rtl="0" eaLnBrk="0" fontAlgn="base" latinLnBrk="0" hangingPunct="0">
              <a:lnSpc>
                <a:spcPct val="100000"/>
              </a:lnSpc>
              <a:spcBef>
                <a:spcPct val="0"/>
              </a:spcBef>
              <a:spcAft>
                <a:spcPct val="0"/>
              </a:spcAft>
              <a:buClrTx/>
              <a:buSzTx/>
              <a:buFontTx/>
              <a:buNone/>
              <a:tabLst>
                <a:tab pos="1268413" algn="l"/>
                <a:tab pos="2657475" algn="l"/>
                <a:tab pos="4164013" algn="l"/>
                <a:tab pos="5281613" algn="l"/>
              </a:tabLst>
            </a:pP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В ходе проведенной нами работы на южной территории Алексеевского городского округа были сделаны фотографии и собраны материалы, ставшие основой для создания виртуальной экологической тропы и виртуальных экскурсий к выбранным объектам.</a:t>
            </a:r>
            <a:endPar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cs typeface="Arial" pitchFamily="34" charset="0"/>
            </a:endParaRPr>
          </a:p>
          <a:p>
            <a:pPr marL="0" marR="0" lvl="0" indent="539750" algn="just" defTabSz="914400" rtl="0" eaLnBrk="0" fontAlgn="base" latinLnBrk="0" hangingPunct="0">
              <a:lnSpc>
                <a:spcPct val="100000"/>
              </a:lnSpc>
              <a:spcBef>
                <a:spcPct val="0"/>
              </a:spcBef>
              <a:spcAft>
                <a:spcPct val="0"/>
              </a:spcAft>
              <a:buClrTx/>
              <a:buSzTx/>
              <a:buFontTx/>
              <a:buNone/>
              <a:tabLst>
                <a:tab pos="1268413" algn="l"/>
                <a:tab pos="2657475" algn="l"/>
                <a:tab pos="4164013" algn="l"/>
                <a:tab pos="5281613" algn="l"/>
              </a:tabLst>
            </a:pP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Созданная виртуальная экологическая тропа позволит любому желающему и в любое время посетить уникальные природные объекты южной территории нашего района. Виртуальная экскурсия создана в форме презентации, каждый слайд которой сопровождается пояснительным текстом, и дополнительной информацией, которая уточняет содержание слайда. Рекомендуется виртуальную экскурсию сочетать с выполнением практических работ, что позволит разнообразить подаваемый материал и облегчит запоминание наиболее сложных и ключевых вопросов изучаемой темы.</a:t>
            </a:r>
            <a:endPar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cs typeface="Arial" pitchFamily="34" charset="0"/>
            </a:endParaRPr>
          </a:p>
          <a:p>
            <a:pPr marL="0" marR="0" lvl="0" indent="539750" algn="just" defTabSz="914400" rtl="0" eaLnBrk="0" fontAlgn="base" latinLnBrk="0" hangingPunct="0">
              <a:lnSpc>
                <a:spcPct val="100000"/>
              </a:lnSpc>
              <a:spcBef>
                <a:spcPct val="0"/>
              </a:spcBef>
              <a:spcAft>
                <a:spcPct val="0"/>
              </a:spcAft>
              <a:buClrTx/>
              <a:buSzTx/>
              <a:buFontTx/>
              <a:buNone/>
              <a:tabLst>
                <a:tab pos="1268413" algn="l"/>
                <a:tab pos="2657475" algn="l"/>
                <a:tab pos="4164013" algn="l"/>
                <a:tab pos="5281613" algn="l"/>
              </a:tabLst>
            </a:pP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Особенность данной виртуальной экскурсии в том, что она может использоваться не только в кабинетных условиях, но и в качестве электронного гида. Все объекты, встречающиеся в ходе экскурсии, существуют на реальной местности, точно привязаны к маршруту виртуальной экологической тропы и точкам наблюдения на этом маршруте.</a:t>
            </a:r>
          </a:p>
          <a:p>
            <a:pPr marL="0" marR="0" lvl="0" indent="539750" algn="just" defTabSz="914400" rtl="0" eaLnBrk="0" fontAlgn="base" latinLnBrk="0" hangingPunct="0">
              <a:lnSpc>
                <a:spcPct val="100000"/>
              </a:lnSpc>
              <a:spcBef>
                <a:spcPct val="0"/>
              </a:spcBef>
              <a:spcAft>
                <a:spcPct val="0"/>
              </a:spcAft>
              <a:buClrTx/>
              <a:buSzTx/>
              <a:buFontTx/>
              <a:buNone/>
              <a:tabLst>
                <a:tab pos="1268413" algn="l"/>
                <a:tab pos="2657475" algn="l"/>
                <a:tab pos="4164013" algn="l"/>
                <a:tab pos="5281613" algn="l"/>
              </a:tabLst>
            </a:pPr>
            <a:b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b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               </a:t>
            </a:r>
            <a:r>
              <a:rPr kumimoji="0" lang="ru-RU" sz="1250" i="0" u="sng"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Местонахождение: </a:t>
            </a: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Южная территория Алексеевского городского округа</a:t>
            </a:r>
          </a:p>
          <a:p>
            <a:pPr marL="0" marR="0" lvl="0" indent="539750" algn="just" defTabSz="914400" rtl="0" eaLnBrk="0" fontAlgn="base" latinLnBrk="0" hangingPunct="0">
              <a:lnSpc>
                <a:spcPct val="100000"/>
              </a:lnSpc>
              <a:spcBef>
                <a:spcPct val="0"/>
              </a:spcBef>
              <a:spcAft>
                <a:spcPct val="0"/>
              </a:spcAft>
              <a:buClrTx/>
              <a:buSzTx/>
              <a:buFontTx/>
              <a:buNone/>
              <a:tabLst>
                <a:tab pos="1268413" algn="l"/>
                <a:tab pos="2657475" algn="l"/>
                <a:tab pos="4164013" algn="l"/>
                <a:tab pos="5281613" algn="l"/>
              </a:tabLst>
            </a:pP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 </a:t>
            </a:r>
            <a:r>
              <a:rPr kumimoji="0" lang="ru-RU" sz="1250" i="0" u="sng"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Режим	пользования:</a:t>
            </a: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	познавательные	экскурсии, исследования; круглогодично.</a:t>
            </a:r>
            <a:endPar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cs typeface="Arial" pitchFamily="34" charset="0"/>
            </a:endParaRPr>
          </a:p>
          <a:p>
            <a:pPr marL="0" marR="0" lvl="0" indent="539750" algn="just" defTabSz="914400" rtl="0" eaLnBrk="0" fontAlgn="base" latinLnBrk="0" hangingPunct="0">
              <a:lnSpc>
                <a:spcPct val="100000"/>
              </a:lnSpc>
              <a:spcBef>
                <a:spcPct val="0"/>
              </a:spcBef>
              <a:spcAft>
                <a:spcPct val="0"/>
              </a:spcAft>
              <a:buClrTx/>
              <a:buSzTx/>
              <a:buFontTx/>
              <a:buNone/>
              <a:tabLst>
                <a:tab pos="1268413" algn="l"/>
                <a:tab pos="2657475" algn="l"/>
                <a:tab pos="4164013" algn="l"/>
                <a:tab pos="5281613" algn="l"/>
              </a:tabLst>
            </a:pPr>
            <a:r>
              <a:rPr kumimoji="0" lang="ru-RU" sz="1250" i="0" u="sng"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Назначение виртуальной экологической тропы</a:t>
            </a:r>
            <a:r>
              <a:rPr kumimoji="0" lang="ru-RU" sz="1250" i="0"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 </a:t>
            </a: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изучение и сохранение уникальных природных объектов территории Алексеевского городского округа, а также пропаганда природоохранных и краеведческих знаний с целью просвещения и экологического воспитания школьников и жителей района методом разработки и использования виртуальной модели экологической тропы «Тропинками родного края».</a:t>
            </a:r>
            <a:endPar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cs typeface="Arial" pitchFamily="34" charset="0"/>
            </a:endParaRPr>
          </a:p>
          <a:p>
            <a:pPr marL="0" marR="0" lvl="0" indent="539750" defTabSz="914400" rtl="0" eaLnBrk="0" fontAlgn="base" latinLnBrk="0" hangingPunct="0">
              <a:lnSpc>
                <a:spcPct val="100000"/>
              </a:lnSpc>
              <a:spcBef>
                <a:spcPct val="0"/>
              </a:spcBef>
              <a:spcAft>
                <a:spcPct val="0"/>
              </a:spcAft>
              <a:buClrTx/>
              <a:buSzTx/>
              <a:buFontTx/>
              <a:buNone/>
              <a:tabLst>
                <a:tab pos="1268413" algn="l"/>
                <a:tab pos="2657475" algn="l"/>
                <a:tab pos="4164013" algn="l"/>
                <a:tab pos="5281613" algn="l"/>
              </a:tabLst>
            </a:pPr>
            <a:r>
              <a:rPr kumimoji="0" lang="ru-RU" sz="1250" i="0" u="sng"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Тропа создана</a:t>
            </a: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 2019 год</a:t>
            </a:r>
            <a:endPar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cs typeface="Arial" pitchFamily="34" charset="0"/>
            </a:endParaRPr>
          </a:p>
          <a:p>
            <a:pPr marL="0" marR="0" lvl="0" indent="539750" defTabSz="914400" rtl="0" eaLnBrk="0" fontAlgn="base" latinLnBrk="0" hangingPunct="0">
              <a:lnSpc>
                <a:spcPct val="100000"/>
              </a:lnSpc>
              <a:spcBef>
                <a:spcPct val="0"/>
              </a:spcBef>
              <a:spcAft>
                <a:spcPct val="0"/>
              </a:spcAft>
              <a:buClrTx/>
              <a:buSzTx/>
              <a:buFontTx/>
              <a:buNone/>
              <a:tabLst>
                <a:tab pos="1268413" algn="l"/>
                <a:tab pos="2657475" algn="l"/>
                <a:tab pos="4164013" algn="l"/>
                <a:tab pos="5281613" algn="l"/>
              </a:tabLst>
            </a:pPr>
            <a:r>
              <a:rPr kumimoji="0" lang="ru-RU" sz="1250" i="0" u="sng"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Руководитель: </a:t>
            </a:r>
            <a:r>
              <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ea typeface="Times New Roman" pitchFamily="18" charset="0"/>
                <a:cs typeface="Arial" pitchFamily="34" charset="0"/>
              </a:rPr>
              <a:t>Ткач А.П.</a:t>
            </a:r>
            <a:endParaRPr kumimoji="0" lang="ru-RU" sz="1250" i="0" u="none" strike="noStrike" cap="none" normalizeH="0" baseline="0" dirty="0">
              <a:ln>
                <a:noFill/>
              </a:ln>
              <a:solidFill>
                <a:srgbClr val="663300"/>
              </a:solidFill>
              <a:effectLst>
                <a:glow rad="228600">
                  <a:schemeClr val="accent6">
                    <a:satMod val="175000"/>
                    <a:alpha val="40000"/>
                  </a:schemeClr>
                </a:glow>
              </a:effectLst>
              <a:latin typeface="+mj-lt"/>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l="-22000" r="-22000"/>
          </a:stretch>
        </a:blipFill>
        <a:effectLst/>
      </p:bgPr>
    </p:bg>
    <p:spTree>
      <p:nvGrpSpPr>
        <p:cNvPr id="1" name=""/>
        <p:cNvGrpSpPr/>
        <p:nvPr/>
      </p:nvGrpSpPr>
      <p:grpSpPr>
        <a:xfrm>
          <a:off x="0" y="0"/>
          <a:ext cx="0" cy="0"/>
          <a:chOff x="0" y="0"/>
          <a:chExt cx="0" cy="0"/>
        </a:xfrm>
      </p:grpSpPr>
      <p:pic>
        <p:nvPicPr>
          <p:cNvPr id="56" name="Picture 2" descr="E:\АИС\карта-схема\Карта-схема (2).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051720" y="0"/>
            <a:ext cx="5154915" cy="6885384"/>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l="-22000" r="-22000"/>
          </a:stretch>
        </a:blipFill>
        <a:effectLst/>
      </p:bgPr>
    </p:bg>
    <p:spTree>
      <p:nvGrpSpPr>
        <p:cNvPr id="1" name=""/>
        <p:cNvGrpSpPr/>
        <p:nvPr/>
      </p:nvGrpSpPr>
      <p:grpSpPr>
        <a:xfrm>
          <a:off x="0" y="0"/>
          <a:ext cx="0" cy="0"/>
          <a:chOff x="0" y="0"/>
          <a:chExt cx="0" cy="0"/>
        </a:xfrm>
      </p:grpSpPr>
      <p:pic>
        <p:nvPicPr>
          <p:cNvPr id="6" name="Picture 3" descr="C:\Users\СЮН\Desktop\карта-схема\алексеевский район.png"/>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699792" y="548680"/>
            <a:ext cx="3960440" cy="6257980"/>
          </a:xfrm>
          <a:prstGeom prst="rect">
            <a:avLst/>
          </a:prstGeom>
          <a:noFill/>
          <a:effectLst>
            <a:glow rad="101600">
              <a:schemeClr val="accent3">
                <a:satMod val="175000"/>
                <a:alpha val="40000"/>
              </a:schemeClr>
            </a:glow>
          </a:effectLst>
        </p:spPr>
      </p:pic>
      <p:sp>
        <p:nvSpPr>
          <p:cNvPr id="30" name="Прямоугольник 29"/>
          <p:cNvSpPr/>
          <p:nvPr/>
        </p:nvSpPr>
        <p:spPr>
          <a:xfrm>
            <a:off x="0" y="188640"/>
            <a:ext cx="9144000" cy="476672"/>
          </a:xfrm>
          <a:prstGeom prst="rect">
            <a:avLst/>
          </a:prstGeom>
          <a:solidFill>
            <a:srgbClr val="00B05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TextBox 28"/>
          <p:cNvSpPr txBox="1"/>
          <p:nvPr/>
        </p:nvSpPr>
        <p:spPr>
          <a:xfrm>
            <a:off x="2771800" y="148570"/>
            <a:ext cx="4683013" cy="523220"/>
          </a:xfrm>
          <a:prstGeom prst="rect">
            <a:avLst/>
          </a:prstGeom>
          <a:noFill/>
          <a:effectLst>
            <a:glow rad="101600">
              <a:schemeClr val="accent5">
                <a:lumMod val="75000"/>
                <a:alpha val="60000"/>
              </a:schemeClr>
            </a:glow>
          </a:effectLst>
        </p:spPr>
        <p:txBody>
          <a:bodyPr wrap="none" rtlCol="0">
            <a:spAutoFit/>
          </a:bodyPr>
          <a:lstStyle/>
          <a:p>
            <a:r>
              <a:rPr lang="ru-RU" sz="2800" b="1" dirty="0">
                <a:ln w="3175">
                  <a:noFill/>
                </a:ln>
                <a:effectLst>
                  <a:glow rad="228600">
                    <a:schemeClr val="accent3">
                      <a:lumMod val="50000"/>
                      <a:alpha val="40000"/>
                    </a:schemeClr>
                  </a:glow>
                </a:effectLst>
              </a:rPr>
              <a:t>Навигация и управление </a:t>
            </a:r>
          </a:p>
        </p:txBody>
      </p:sp>
      <p:pic>
        <p:nvPicPr>
          <p:cNvPr id="1028" name="Picture 4" descr="C:\Users\СЮН\Desktop\ПРОДУКТ\разное\pngtree-spring-green-leaves-arrow-png-clipart_622974.jpg"/>
          <p:cNvPicPr>
            <a:picLocks noChangeAspect="1" noChangeArrowheads="1"/>
          </p:cNvPicPr>
          <p:nvPr/>
        </p:nvPicPr>
        <p:blipFill>
          <a:blip r:embed="rId4" cstate="email">
            <a:clrChange>
              <a:clrFrom>
                <a:srgbClr val="F6F6F6"/>
              </a:clrFrom>
              <a:clrTo>
                <a:srgbClr val="F6F6F6">
                  <a:alpha val="0"/>
                </a:srgbClr>
              </a:clrTo>
            </a:clrChange>
            <a:extLst>
              <a:ext uri="{28A0092B-C50C-407E-A947-70E740481C1C}">
                <a14:useLocalDpi xmlns:a14="http://schemas.microsoft.com/office/drawing/2010/main"/>
              </a:ext>
            </a:extLst>
          </a:blip>
          <a:srcRect/>
          <a:stretch>
            <a:fillRect/>
          </a:stretch>
        </p:blipFill>
        <p:spPr bwMode="auto">
          <a:xfrm rot="5641370">
            <a:off x="4127664" y="3056523"/>
            <a:ext cx="1333269" cy="1337371"/>
          </a:xfrm>
          <a:prstGeom prst="rect">
            <a:avLst/>
          </a:prstGeom>
          <a:noFill/>
        </p:spPr>
      </p:pic>
      <p:grpSp>
        <p:nvGrpSpPr>
          <p:cNvPr id="26" name="Группа 25"/>
          <p:cNvGrpSpPr/>
          <p:nvPr/>
        </p:nvGrpSpPr>
        <p:grpSpPr>
          <a:xfrm>
            <a:off x="2051720" y="2780928"/>
            <a:ext cx="1944217" cy="594725"/>
            <a:chOff x="2051720" y="2780928"/>
            <a:chExt cx="1944217" cy="594725"/>
          </a:xfrm>
        </p:grpSpPr>
        <p:sp>
          <p:nvSpPr>
            <p:cNvPr id="16" name="Прямоугольник 15"/>
            <p:cNvSpPr/>
            <p:nvPr/>
          </p:nvSpPr>
          <p:spPr>
            <a:xfrm>
              <a:off x="2051720" y="2924944"/>
              <a:ext cx="1440160" cy="216024"/>
            </a:xfrm>
            <a:prstGeom prst="rect">
              <a:avLst/>
            </a:prstGeom>
            <a:solidFill>
              <a:srgbClr val="00B050"/>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3"/>
            </a:fillRef>
            <a:effectRef idx="1">
              <a:schemeClr val="accent3"/>
            </a:effectRef>
            <a:fontRef idx="minor">
              <a:schemeClr val="lt1"/>
            </a:fontRef>
          </p:style>
          <p:txBody>
            <a:bodyPr rtlCol="0" anchor="ctr"/>
            <a:lstStyle/>
            <a:p>
              <a:pPr algn="ctr"/>
              <a:r>
                <a:rPr lang="ru-RU" sz="1400" dirty="0"/>
                <a:t>Озеро Лебяжье</a:t>
              </a:r>
            </a:p>
          </p:txBody>
        </p:sp>
        <p:pic>
          <p:nvPicPr>
            <p:cNvPr id="1026" name="Picture 2" descr="C:\Users\СЮН\Desktop\ПРОДУКТ\лебяжка\IMG_20190530_095419.jpg">
              <a:hlinkClick r:id="rId5" action="ppaction://hlinksldjump"/>
            </p:cNvPr>
            <p:cNvPicPr>
              <a:picLocks noChangeAspect="1" noChangeArrowheads="1"/>
            </p:cNvPicPr>
            <p:nvPr/>
          </p:nvPicPr>
          <p:blipFill>
            <a:blip r:embed="rId6" cstate="email">
              <a:extLst>
                <a:ext uri="{28A0092B-C50C-407E-A947-70E740481C1C}">
                  <a14:useLocalDpi xmlns:a14="http://schemas.microsoft.com/office/drawing/2010/main"/>
                </a:ext>
              </a:extLst>
            </a:blip>
            <a:srcRect l="5189" r="22164"/>
            <a:stretch>
              <a:fillRect/>
            </a:stretch>
          </p:blipFill>
          <p:spPr bwMode="auto">
            <a:xfrm>
              <a:off x="3419873" y="2780928"/>
              <a:ext cx="576064" cy="594725"/>
            </a:xfrm>
            <a:prstGeom prst="ellipse">
              <a:avLst/>
            </a:prstGeom>
            <a:noFill/>
            <a:ln w="12700">
              <a:solidFill>
                <a:schemeClr val="tx1"/>
              </a:solidFill>
            </a:ln>
          </p:spPr>
        </p:pic>
      </p:grpSp>
      <p:grpSp>
        <p:nvGrpSpPr>
          <p:cNvPr id="27" name="Группа 26"/>
          <p:cNvGrpSpPr/>
          <p:nvPr/>
        </p:nvGrpSpPr>
        <p:grpSpPr>
          <a:xfrm>
            <a:off x="1547664" y="4206734"/>
            <a:ext cx="2304256" cy="590418"/>
            <a:chOff x="1547664" y="4206734"/>
            <a:chExt cx="2304256" cy="590418"/>
          </a:xfrm>
        </p:grpSpPr>
        <p:sp>
          <p:nvSpPr>
            <p:cNvPr id="17" name="Прямоугольник 16"/>
            <p:cNvSpPr/>
            <p:nvPr/>
          </p:nvSpPr>
          <p:spPr>
            <a:xfrm>
              <a:off x="1547664" y="4437112"/>
              <a:ext cx="1872208" cy="2160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rtlCol="0" anchor="ctr"/>
            <a:lstStyle/>
            <a:p>
              <a:pPr algn="ctr"/>
              <a:r>
                <a:rPr lang="ru-RU" sz="1400" dirty="0"/>
                <a:t>Бобровая плотина</a:t>
              </a:r>
            </a:p>
          </p:txBody>
        </p:sp>
        <p:pic>
          <p:nvPicPr>
            <p:cNvPr id="1027" name="Picture 3" descr="C:\Users\СЮН\Desktop\ПРОДУКТ\описание точек\Бобры\1.jpg">
              <a:hlinkClick r:id="rId7" action="ppaction://hlinksldjump"/>
            </p:cNvPr>
            <p:cNvPicPr>
              <a:picLocks noChangeAspect="1" noChangeArrowheads="1"/>
            </p:cNvPicPr>
            <p:nvPr/>
          </p:nvPicPr>
          <p:blipFill>
            <a:blip r:embed="rId8" cstate="email">
              <a:extLst>
                <a:ext uri="{28A0092B-C50C-407E-A947-70E740481C1C}">
                  <a14:useLocalDpi xmlns:a14="http://schemas.microsoft.com/office/drawing/2010/main"/>
                </a:ext>
              </a:extLst>
            </a:blip>
            <a:srcRect l="16525" r="18409"/>
            <a:stretch>
              <a:fillRect/>
            </a:stretch>
          </p:blipFill>
          <p:spPr bwMode="auto">
            <a:xfrm>
              <a:off x="3275856" y="4206734"/>
              <a:ext cx="576064" cy="590418"/>
            </a:xfrm>
            <a:prstGeom prst="ellipse">
              <a:avLst/>
            </a:prstGeom>
            <a:noFill/>
            <a:ln w="12700">
              <a:solidFill>
                <a:schemeClr val="tx1"/>
              </a:solidFill>
            </a:ln>
          </p:spPr>
        </p:pic>
      </p:grpSp>
      <p:grpSp>
        <p:nvGrpSpPr>
          <p:cNvPr id="28" name="Группа 27"/>
          <p:cNvGrpSpPr/>
          <p:nvPr/>
        </p:nvGrpSpPr>
        <p:grpSpPr>
          <a:xfrm>
            <a:off x="2219737" y="4509120"/>
            <a:ext cx="1920215" cy="576064"/>
            <a:chOff x="2219737" y="4509120"/>
            <a:chExt cx="1920215" cy="576064"/>
          </a:xfrm>
        </p:grpSpPr>
        <p:sp>
          <p:nvSpPr>
            <p:cNvPr id="18" name="Прямоугольник 17"/>
            <p:cNvSpPr/>
            <p:nvPr/>
          </p:nvSpPr>
          <p:spPr>
            <a:xfrm>
              <a:off x="2219737" y="4797152"/>
              <a:ext cx="1416159" cy="2160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4"/>
            </a:fillRef>
            <a:effectRef idx="1">
              <a:schemeClr val="accent4"/>
            </a:effectRef>
            <a:fontRef idx="minor">
              <a:schemeClr val="lt1"/>
            </a:fontRef>
          </p:style>
          <p:txBody>
            <a:bodyPr rtlCol="0" anchor="ctr"/>
            <a:lstStyle/>
            <a:p>
              <a:pPr algn="ctr"/>
              <a:r>
                <a:rPr lang="ru-RU" sz="1400" dirty="0"/>
                <a:t>Суслик Байбак</a:t>
              </a:r>
            </a:p>
          </p:txBody>
        </p:sp>
        <p:pic>
          <p:nvPicPr>
            <p:cNvPr id="2" name="Picture 4" descr="C:\Users\СЮН\Desktop\ПРОДУКТ\описание точек\байбак\2.jpg">
              <a:hlinkClick r:id="rId9" action="ppaction://hlinksldjump"/>
            </p:cNvPr>
            <p:cNvPicPr>
              <a:picLocks noChangeAspect="1" noChangeArrowheads="1"/>
            </p:cNvPicPr>
            <p:nvPr/>
          </p:nvPicPr>
          <p:blipFill>
            <a:blip r:embed="rId10" cstate="email">
              <a:extLst>
                <a:ext uri="{28A0092B-C50C-407E-A947-70E740481C1C}">
                  <a14:useLocalDpi xmlns:a14="http://schemas.microsoft.com/office/drawing/2010/main"/>
                </a:ext>
              </a:extLst>
            </a:blip>
            <a:srcRect l="21650" t="17450" r="19288" b="3801"/>
            <a:stretch>
              <a:fillRect/>
            </a:stretch>
          </p:blipFill>
          <p:spPr bwMode="auto">
            <a:xfrm>
              <a:off x="3563888" y="4509120"/>
              <a:ext cx="576064" cy="576064"/>
            </a:xfrm>
            <a:prstGeom prst="ellipse">
              <a:avLst/>
            </a:prstGeom>
            <a:noFill/>
            <a:ln w="12700">
              <a:solidFill>
                <a:schemeClr val="tx1"/>
              </a:solidFill>
            </a:ln>
          </p:spPr>
        </p:pic>
      </p:grpSp>
      <p:grpSp>
        <p:nvGrpSpPr>
          <p:cNvPr id="31" name="Группа 30"/>
          <p:cNvGrpSpPr/>
          <p:nvPr/>
        </p:nvGrpSpPr>
        <p:grpSpPr>
          <a:xfrm>
            <a:off x="3635896" y="5517232"/>
            <a:ext cx="1800200" cy="537882"/>
            <a:chOff x="3635896" y="5517232"/>
            <a:chExt cx="1800200" cy="537882"/>
          </a:xfrm>
        </p:grpSpPr>
        <p:sp>
          <p:nvSpPr>
            <p:cNvPr id="19" name="Прямоугольник 18"/>
            <p:cNvSpPr/>
            <p:nvPr/>
          </p:nvSpPr>
          <p:spPr>
            <a:xfrm>
              <a:off x="3635896" y="5661248"/>
              <a:ext cx="1344150" cy="2160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r>
                <a:rPr lang="ru-RU" sz="1400" dirty="0"/>
                <a:t>Кальцефилы</a:t>
              </a:r>
            </a:p>
          </p:txBody>
        </p:sp>
        <p:pic>
          <p:nvPicPr>
            <p:cNvPr id="1029" name="Picture 5" descr="C:\Users\СЮН\Desktop\ПРОДУКТ\описание точек\кальцефилы\4.jpg">
              <a:hlinkClick r:id="rId11" action="ppaction://hlinksldjump"/>
            </p:cNvPr>
            <p:cNvPicPr>
              <a:picLocks noChangeAspect="1" noChangeArrowheads="1"/>
            </p:cNvPicPr>
            <p:nvPr/>
          </p:nvPicPr>
          <p:blipFill>
            <a:blip r:embed="rId12" cstate="email">
              <a:extLst>
                <a:ext uri="{28A0092B-C50C-407E-A947-70E740481C1C}">
                  <a14:useLocalDpi xmlns:a14="http://schemas.microsoft.com/office/drawing/2010/main"/>
                </a:ext>
              </a:extLst>
            </a:blip>
            <a:srcRect l="12200" r="7476"/>
            <a:stretch>
              <a:fillRect/>
            </a:stretch>
          </p:blipFill>
          <p:spPr bwMode="auto">
            <a:xfrm>
              <a:off x="4860032" y="5517232"/>
              <a:ext cx="576064" cy="537882"/>
            </a:xfrm>
            <a:prstGeom prst="ellipse">
              <a:avLst/>
            </a:prstGeom>
            <a:noFill/>
            <a:ln w="12700">
              <a:solidFill>
                <a:schemeClr val="tx1"/>
              </a:solidFill>
            </a:ln>
          </p:spPr>
        </p:pic>
      </p:grpSp>
      <p:grpSp>
        <p:nvGrpSpPr>
          <p:cNvPr id="33" name="Группа 32"/>
          <p:cNvGrpSpPr/>
          <p:nvPr/>
        </p:nvGrpSpPr>
        <p:grpSpPr>
          <a:xfrm>
            <a:off x="5292080" y="4472757"/>
            <a:ext cx="1944216" cy="540419"/>
            <a:chOff x="5292080" y="4472757"/>
            <a:chExt cx="1944216" cy="540419"/>
          </a:xfrm>
        </p:grpSpPr>
        <p:sp>
          <p:nvSpPr>
            <p:cNvPr id="21" name="Прямоугольник 20"/>
            <p:cNvSpPr/>
            <p:nvPr/>
          </p:nvSpPr>
          <p:spPr>
            <a:xfrm>
              <a:off x="5796136" y="4653136"/>
              <a:ext cx="1440160" cy="2160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rtlCol="0" anchor="ctr"/>
            <a:lstStyle/>
            <a:p>
              <a:pPr algn="ctr"/>
              <a:r>
                <a:rPr lang="ru-RU" sz="1400" dirty="0"/>
                <a:t> Столетний дуб</a:t>
              </a:r>
            </a:p>
          </p:txBody>
        </p:sp>
        <p:pic>
          <p:nvPicPr>
            <p:cNvPr id="1031" name="Picture 7" descr="C:\Users\СЮН\Desktop\ПРОДУКТ\описание точек\дуб\17 дуб .JPG">
              <a:hlinkClick r:id="rId13" action="ppaction://hlinksldjump"/>
            </p:cNvPr>
            <p:cNvPicPr>
              <a:picLocks noChangeAspect="1" noChangeArrowheads="1"/>
            </p:cNvPicPr>
            <p:nvPr/>
          </p:nvPicPr>
          <p:blipFill>
            <a:blip r:embed="rId14" cstate="email">
              <a:extLst>
                <a:ext uri="{28A0092B-C50C-407E-A947-70E740481C1C}">
                  <a14:useLocalDpi xmlns:a14="http://schemas.microsoft.com/office/drawing/2010/main"/>
                </a:ext>
              </a:extLst>
            </a:blip>
            <a:srcRect t="10311" b="22595"/>
            <a:stretch>
              <a:fillRect/>
            </a:stretch>
          </p:blipFill>
          <p:spPr bwMode="auto">
            <a:xfrm>
              <a:off x="5292080" y="4472757"/>
              <a:ext cx="576064" cy="540419"/>
            </a:xfrm>
            <a:prstGeom prst="ellipse">
              <a:avLst/>
            </a:prstGeom>
            <a:noFill/>
            <a:ln w="12700">
              <a:solidFill>
                <a:schemeClr val="tx1"/>
              </a:solidFill>
            </a:ln>
          </p:spPr>
        </p:pic>
      </p:grpSp>
      <p:grpSp>
        <p:nvGrpSpPr>
          <p:cNvPr id="35" name="Группа 34"/>
          <p:cNvGrpSpPr/>
          <p:nvPr/>
        </p:nvGrpSpPr>
        <p:grpSpPr>
          <a:xfrm>
            <a:off x="5724128" y="3646277"/>
            <a:ext cx="2520280" cy="574811"/>
            <a:chOff x="5724128" y="3646277"/>
            <a:chExt cx="2520280" cy="574811"/>
          </a:xfrm>
        </p:grpSpPr>
        <p:sp>
          <p:nvSpPr>
            <p:cNvPr id="23" name="Прямоугольник 22"/>
            <p:cNvSpPr/>
            <p:nvPr/>
          </p:nvSpPr>
          <p:spPr>
            <a:xfrm>
              <a:off x="6228184" y="3861048"/>
              <a:ext cx="2016224" cy="2160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3"/>
            </a:fillRef>
            <a:effectRef idx="1">
              <a:schemeClr val="accent3"/>
            </a:effectRef>
            <a:fontRef idx="minor">
              <a:schemeClr val="lt1"/>
            </a:fontRef>
          </p:style>
          <p:txBody>
            <a:bodyPr rtlCol="0" anchor="ctr"/>
            <a:lstStyle/>
            <a:p>
              <a:pPr algn="ctr"/>
              <a:r>
                <a:rPr lang="ru-RU" sz="1400" dirty="0"/>
                <a:t>Балка – Нижний пруд</a:t>
              </a:r>
            </a:p>
          </p:txBody>
        </p:sp>
        <p:pic>
          <p:nvPicPr>
            <p:cNvPr id="1033" name="Picture 9" descr="C:\Users\СЮН\Desktop\ПРОДУКТ\описание точек\Нижний пруд\Рисунок4.jpg">
              <a:hlinkClick r:id="rId15" action="ppaction://hlinksldjump"/>
            </p:cNvPr>
            <p:cNvPicPr>
              <a:picLocks noChangeAspect="1" noChangeArrowheads="1"/>
            </p:cNvPicPr>
            <p:nvPr/>
          </p:nvPicPr>
          <p:blipFill>
            <a:blip r:embed="rId16" cstate="email">
              <a:extLst>
                <a:ext uri="{28A0092B-C50C-407E-A947-70E740481C1C}">
                  <a14:useLocalDpi xmlns:a14="http://schemas.microsoft.com/office/drawing/2010/main"/>
                </a:ext>
              </a:extLst>
            </a:blip>
            <a:srcRect l="22455"/>
            <a:stretch>
              <a:fillRect/>
            </a:stretch>
          </p:blipFill>
          <p:spPr bwMode="auto">
            <a:xfrm>
              <a:off x="5724128" y="3646277"/>
              <a:ext cx="576064" cy="574811"/>
            </a:xfrm>
            <a:prstGeom prst="ellipse">
              <a:avLst/>
            </a:prstGeom>
            <a:noFill/>
            <a:ln w="12700">
              <a:solidFill>
                <a:schemeClr val="tx1"/>
              </a:solidFill>
            </a:ln>
          </p:spPr>
        </p:pic>
      </p:grpSp>
      <p:grpSp>
        <p:nvGrpSpPr>
          <p:cNvPr id="34" name="Группа 33"/>
          <p:cNvGrpSpPr/>
          <p:nvPr/>
        </p:nvGrpSpPr>
        <p:grpSpPr>
          <a:xfrm>
            <a:off x="5796136" y="4082956"/>
            <a:ext cx="2016224" cy="554402"/>
            <a:chOff x="5796136" y="4082956"/>
            <a:chExt cx="2016224" cy="554402"/>
          </a:xfrm>
        </p:grpSpPr>
        <p:sp>
          <p:nvSpPr>
            <p:cNvPr id="22" name="Прямоугольник 21"/>
            <p:cNvSpPr/>
            <p:nvPr/>
          </p:nvSpPr>
          <p:spPr>
            <a:xfrm>
              <a:off x="6252185" y="4293096"/>
              <a:ext cx="1560175" cy="2160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rtlCol="0" anchor="ctr"/>
            <a:lstStyle/>
            <a:p>
              <a:pPr algn="ctr"/>
              <a:r>
                <a:rPr lang="ru-RU" sz="1400" dirty="0"/>
                <a:t>Урочище Гуяче</a:t>
              </a:r>
            </a:p>
          </p:txBody>
        </p:sp>
        <p:pic>
          <p:nvPicPr>
            <p:cNvPr id="1032" name="Picture 8" descr="C:\Users\СЮН\Desktop\ПРОДУКТ\описание точек\Гуяче\Безымянный.png">
              <a:hlinkClick r:id="rId17" action="ppaction://hlinksldjump"/>
            </p:cNvPr>
            <p:cNvPicPr>
              <a:picLocks noChangeAspect="1" noChangeArrowheads="1"/>
            </p:cNvPicPr>
            <p:nvPr/>
          </p:nvPicPr>
          <p:blipFill>
            <a:blip r:embed="rId18" cstate="email">
              <a:extLst>
                <a:ext uri="{28A0092B-C50C-407E-A947-70E740481C1C}">
                  <a14:useLocalDpi xmlns:a14="http://schemas.microsoft.com/office/drawing/2010/main"/>
                </a:ext>
              </a:extLst>
            </a:blip>
            <a:srcRect b="27091"/>
            <a:stretch>
              <a:fillRect/>
            </a:stretch>
          </p:blipFill>
          <p:spPr bwMode="auto">
            <a:xfrm>
              <a:off x="5796136" y="4082956"/>
              <a:ext cx="576064" cy="554402"/>
            </a:xfrm>
            <a:prstGeom prst="ellipse">
              <a:avLst/>
            </a:prstGeom>
            <a:noFill/>
            <a:ln w="12700">
              <a:solidFill>
                <a:schemeClr val="tx1"/>
              </a:solidFill>
            </a:ln>
          </p:spPr>
        </p:pic>
      </p:grpSp>
      <p:grpSp>
        <p:nvGrpSpPr>
          <p:cNvPr id="32" name="Группа 31"/>
          <p:cNvGrpSpPr/>
          <p:nvPr/>
        </p:nvGrpSpPr>
        <p:grpSpPr>
          <a:xfrm>
            <a:off x="4860032" y="4797152"/>
            <a:ext cx="1800200" cy="540717"/>
            <a:chOff x="4860032" y="4797152"/>
            <a:chExt cx="1800200" cy="540717"/>
          </a:xfrm>
        </p:grpSpPr>
        <p:sp>
          <p:nvSpPr>
            <p:cNvPr id="20" name="Прямоугольник 19"/>
            <p:cNvSpPr/>
            <p:nvPr/>
          </p:nvSpPr>
          <p:spPr>
            <a:xfrm>
              <a:off x="5316082" y="5013176"/>
              <a:ext cx="1344150" cy="2160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6"/>
            </a:fillRef>
            <a:effectRef idx="1">
              <a:schemeClr val="accent6"/>
            </a:effectRef>
            <a:fontRef idx="minor">
              <a:schemeClr val="lt1"/>
            </a:fontRef>
          </p:style>
          <p:txBody>
            <a:bodyPr rtlCol="0" anchor="ctr"/>
            <a:lstStyle/>
            <a:p>
              <a:pPr algn="ctr"/>
              <a:r>
                <a:rPr lang="ru-RU" sz="1400" dirty="0"/>
                <a:t>Ирис низкий</a:t>
              </a:r>
            </a:p>
          </p:txBody>
        </p:sp>
        <p:pic>
          <p:nvPicPr>
            <p:cNvPr id="1030" name="Picture 6" descr="C:\Users\СЮН\Desktop\ПРОДУКТ\описание точек\ирис низкорослый\1.jpg">
              <a:hlinkClick r:id="rId19" action="ppaction://hlinksldjump"/>
            </p:cNvPr>
            <p:cNvPicPr>
              <a:picLocks noChangeAspect="1" noChangeArrowheads="1"/>
            </p:cNvPicPr>
            <p:nvPr/>
          </p:nvPicPr>
          <p:blipFill>
            <a:blip r:embed="rId20" cstate="email">
              <a:extLst>
                <a:ext uri="{28A0092B-C50C-407E-A947-70E740481C1C}">
                  <a14:useLocalDpi xmlns:a14="http://schemas.microsoft.com/office/drawing/2010/main"/>
                </a:ext>
              </a:extLst>
            </a:blip>
            <a:srcRect l="13086" r="17516"/>
            <a:stretch>
              <a:fillRect/>
            </a:stretch>
          </p:blipFill>
          <p:spPr bwMode="auto">
            <a:xfrm>
              <a:off x="4860032" y="4797152"/>
              <a:ext cx="564520" cy="540717"/>
            </a:xfrm>
            <a:prstGeom prst="ellipse">
              <a:avLst/>
            </a:prstGeom>
            <a:noFill/>
            <a:ln w="12700">
              <a:solidFill>
                <a:schemeClr val="tx1"/>
              </a:solidFill>
            </a:ln>
          </p:spPr>
        </p:pic>
      </p:grpSp>
      <p:grpSp>
        <p:nvGrpSpPr>
          <p:cNvPr id="36" name="Группа 35"/>
          <p:cNvGrpSpPr/>
          <p:nvPr/>
        </p:nvGrpSpPr>
        <p:grpSpPr>
          <a:xfrm>
            <a:off x="4860032" y="2276872"/>
            <a:ext cx="1944216" cy="551020"/>
            <a:chOff x="4860032" y="2276872"/>
            <a:chExt cx="1944216" cy="551020"/>
          </a:xfrm>
        </p:grpSpPr>
        <p:sp>
          <p:nvSpPr>
            <p:cNvPr id="24" name="Прямоугольник 23"/>
            <p:cNvSpPr/>
            <p:nvPr/>
          </p:nvSpPr>
          <p:spPr>
            <a:xfrm>
              <a:off x="5292080" y="2420888"/>
              <a:ext cx="1512168" cy="2160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4"/>
            </a:fillRef>
            <a:effectRef idx="1">
              <a:schemeClr val="accent4"/>
            </a:effectRef>
            <a:fontRef idx="minor">
              <a:schemeClr val="lt1"/>
            </a:fontRef>
          </p:style>
          <p:txBody>
            <a:bodyPr rtlCol="0" anchor="ctr"/>
            <a:lstStyle/>
            <a:p>
              <a:pPr algn="ctr"/>
              <a:r>
                <a:rPr lang="ru-RU" sz="1400" dirty="0"/>
                <a:t>Масляная гора</a:t>
              </a:r>
            </a:p>
          </p:txBody>
        </p:sp>
        <p:pic>
          <p:nvPicPr>
            <p:cNvPr id="1034" name="Picture 10" descr="C:\Users\СЮН\Desktop\ПРОДУКТ\описание точек\мавсляная гора\IMG_20170520_132110.jpg">
              <a:hlinkClick r:id="rId21" action="ppaction://hlinksldjump"/>
            </p:cNvPr>
            <p:cNvPicPr>
              <a:picLocks noChangeAspect="1" noChangeArrowheads="1"/>
            </p:cNvPicPr>
            <p:nvPr/>
          </p:nvPicPr>
          <p:blipFill>
            <a:blip r:embed="rId22" cstate="email">
              <a:extLst>
                <a:ext uri="{28A0092B-C50C-407E-A947-70E740481C1C}">
                  <a14:useLocalDpi xmlns:a14="http://schemas.microsoft.com/office/drawing/2010/main"/>
                </a:ext>
              </a:extLst>
            </a:blip>
            <a:srcRect r="22130"/>
            <a:stretch>
              <a:fillRect/>
            </a:stretch>
          </p:blipFill>
          <p:spPr bwMode="auto">
            <a:xfrm>
              <a:off x="4860032" y="2276872"/>
              <a:ext cx="572108" cy="551020"/>
            </a:xfrm>
            <a:prstGeom prst="ellipse">
              <a:avLst/>
            </a:prstGeom>
            <a:noFill/>
            <a:ln w="12700">
              <a:solidFill>
                <a:schemeClr val="tx1"/>
              </a:solidFill>
            </a:ln>
          </p:spPr>
        </p:pic>
      </p:grpSp>
      <p:grpSp>
        <p:nvGrpSpPr>
          <p:cNvPr id="37" name="Группа 36"/>
          <p:cNvGrpSpPr/>
          <p:nvPr/>
        </p:nvGrpSpPr>
        <p:grpSpPr>
          <a:xfrm>
            <a:off x="5076056" y="1772816"/>
            <a:ext cx="2304256" cy="544314"/>
            <a:chOff x="5076056" y="1772816"/>
            <a:chExt cx="2304256" cy="544314"/>
          </a:xfrm>
        </p:grpSpPr>
        <p:sp>
          <p:nvSpPr>
            <p:cNvPr id="25" name="Прямоугольник 24"/>
            <p:cNvSpPr/>
            <p:nvPr/>
          </p:nvSpPr>
          <p:spPr>
            <a:xfrm>
              <a:off x="5508104" y="1916832"/>
              <a:ext cx="1872208" cy="2160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r>
                <a:rPr lang="ru-RU" sz="1400" dirty="0"/>
                <a:t>Перистый ковыль</a:t>
              </a:r>
            </a:p>
          </p:txBody>
        </p:sp>
        <p:pic>
          <p:nvPicPr>
            <p:cNvPr id="1035" name="Picture 11" descr="C:\Users\СЮН\Desktop\ПРОДУКТ\описание точек\Ковыль\Рисунок1.png">
              <a:hlinkClick r:id="rId23" action="ppaction://hlinksldjump"/>
            </p:cNvPr>
            <p:cNvPicPr>
              <a:picLocks noChangeAspect="1" noChangeArrowheads="1"/>
            </p:cNvPicPr>
            <p:nvPr/>
          </p:nvPicPr>
          <p:blipFill>
            <a:blip r:embed="rId24" cstate="email">
              <a:extLst>
                <a:ext uri="{28A0092B-C50C-407E-A947-70E740481C1C}">
                  <a14:useLocalDpi xmlns:a14="http://schemas.microsoft.com/office/drawing/2010/main"/>
                </a:ext>
              </a:extLst>
            </a:blip>
            <a:srcRect l="21792" r="28561" b="38252"/>
            <a:stretch>
              <a:fillRect/>
            </a:stretch>
          </p:blipFill>
          <p:spPr bwMode="auto">
            <a:xfrm>
              <a:off x="5076056" y="1772816"/>
              <a:ext cx="576064" cy="544314"/>
            </a:xfrm>
            <a:prstGeom prst="ellipse">
              <a:avLst/>
            </a:prstGeom>
            <a:noFill/>
            <a:ln w="12700">
              <a:solidFill>
                <a:schemeClr val="tx1"/>
              </a:solidFill>
            </a:ln>
          </p:spPr>
        </p:pic>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1 «Озеро Лебяжье»</a:t>
            </a:r>
          </a:p>
        </p:txBody>
      </p:sp>
      <p:grpSp>
        <p:nvGrpSpPr>
          <p:cNvPr id="19" name="Группа 18"/>
          <p:cNvGrpSpPr/>
          <p:nvPr/>
        </p:nvGrpSpPr>
        <p:grpSpPr>
          <a:xfrm>
            <a:off x="1043608" y="5949280"/>
            <a:ext cx="2016224" cy="908720"/>
            <a:chOff x="539552" y="4149080"/>
            <a:chExt cx="2458205" cy="1008112"/>
          </a:xfrm>
        </p:grpSpPr>
        <p:sp>
          <p:nvSpPr>
            <p:cNvPr id="5" name="Прямоугольник 4">
              <a:hlinkClick r:id="rId4"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51" name="Picture 3" descr="C:\Users\СЮН\Desktop\1013368_353158534809577_1188228603_n.jpg"/>
            <p:cNvPicPr>
              <a:picLocks noChangeAspect="1" noChangeArrowheads="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0" name="Группа 19"/>
          <p:cNvGrpSpPr/>
          <p:nvPr/>
        </p:nvGrpSpPr>
        <p:grpSpPr>
          <a:xfrm>
            <a:off x="3707904" y="5921896"/>
            <a:ext cx="2016224" cy="936104"/>
            <a:chOff x="539552" y="4149080"/>
            <a:chExt cx="2376264" cy="1008112"/>
          </a:xfrm>
        </p:grpSpPr>
        <p:sp>
          <p:nvSpPr>
            <p:cNvPr id="21" name="Прямоугольник 20">
              <a:hlinkClick r:id="rId6"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2" name="Picture 3" descr="C:\Users\СЮН\Desktop\1013368_353158534809577_1188228603_n.jpg"/>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3" name="Группа 22"/>
          <p:cNvGrpSpPr/>
          <p:nvPr/>
        </p:nvGrpSpPr>
        <p:grpSpPr>
          <a:xfrm>
            <a:off x="6372200" y="5904656"/>
            <a:ext cx="2016224" cy="980728"/>
            <a:chOff x="539552" y="4149080"/>
            <a:chExt cx="2376264" cy="1008112"/>
          </a:xfrm>
        </p:grpSpPr>
        <p:sp>
          <p:nvSpPr>
            <p:cNvPr id="24" name="Прямоугольник 23">
              <a:hlinkClick r:id="rId8"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5" name="Picture 3" descr="C:\Users\СЮН\Desktop\1013368_353158534809577_1188228603_n.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52225" name="Rectangle 1"/>
          <p:cNvSpPr>
            <a:spLocks noChangeArrowheads="1"/>
          </p:cNvSpPr>
          <p:nvPr/>
        </p:nvSpPr>
        <p:spPr bwMode="auto">
          <a:xfrm>
            <a:off x="395536" y="872716"/>
            <a:ext cx="8424936" cy="5155257"/>
          </a:xfrm>
          <a:prstGeom prst="rect">
            <a:avLst/>
          </a:prstGeom>
          <a:solidFill>
            <a:srgbClr val="FFFFFF">
              <a:alpha val="70000"/>
            </a:srgbClr>
          </a:solidFill>
          <a:ln w="9525">
            <a:noFill/>
            <a:miter lim="800000"/>
            <a:headEnd/>
            <a:tailEnd/>
          </a:ln>
          <a:effectLst/>
        </p:spPr>
        <p:txBody>
          <a:bodyPr vert="horz" wrap="square" lIns="91440" tIns="45720" rIns="306291" bIns="0" numCol="1" anchor="ctr" anchorCtr="0" compatLnSpc="1">
            <a:prstTxWarp prst="textNoShape">
              <a:avLst/>
            </a:prstTxWarp>
            <a:spAutoFit/>
          </a:bodyPr>
          <a:lstStyle/>
          <a:p>
            <a:pPr marL="0" marR="0" lvl="0" indent="36000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Calibri" pitchFamily="34" charset="0"/>
                <a:cs typeface="Arial" pitchFamily="34" charset="0"/>
              </a:rPr>
              <a:t>Озеро Лебяжье расположено с южной стороны городского поселения возле автодороги Алексеевка-Валуйки. Общая площадь участка 1 га. По происхождению озеро п</a:t>
            </a: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риродное – возникло естественным образом без вмешательства человека.</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Это озеро - особо охраняемая природная территория регионального значения и является гидрологическим заказником. </a:t>
            </a:r>
            <a:b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b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На территории озера запрещены любые действия, которые могут нанести вред. Запрещается:</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 изменение естественного уровня водного горизонта, гидрологического режима и гидрохимического состава;</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 распашка и разрушение берегов, водоёмов;</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 уничтожение берегозащитной водной и болотной растительности;</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 использование моторных плавательных средств всех видов;</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 сброс сточных вод;</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 ловля рыбы запрещенными средствами. </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По берегам произрастает огромное количество растений. Из деревьев: тополь, ива, береза. Из трав произрастают: костер безостый, мятлик луговой, пырей ползучий, живучка ползучая, калужница, клевер, мышиный горошек, одуванчик, донник, тимофеевка луговая. По берегам озера произрастают так же рогоз и камыш. Очень часто считают, что рогоз и камыш это одно и то же. Разница между рогозом и камышом практически очевидна. Первый имеет высокий крупный стебель с тугим початком сверху, в котором содержатся семена, по мере их созревания початок разрушается и теряет свою плотность, из него вылетают пушинки и семечки, оставляя голый стебелек. Камышовый стебель в разрезе трехгранный или круглый, на его макушке расположены соцветия в виде зонтиков или кисточек, небольших головок.</a:t>
            </a:r>
            <a:r>
              <a:rPr kumimoji="0" lang="ru-RU" sz="20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 </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В воде произрастают: горец земноводный, кубышка желтая, ряска, элодея. </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Из животного мира здесь обитают: кузнечики, различные стрекозы, утки кряквы, лебеди, водомерки, пиявки, лягушки.</a:t>
            </a:r>
            <a:endPar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36000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Озеро Лебяжье - замечательное место для отдыха. Перед озером есть оборудованная стоянка для автомобилей.</a:t>
            </a:r>
            <a:endParaRPr kumimoji="0" lang="ru-RU" sz="1800" b="1" i="0" u="none" strike="noStrike" cap="none" normalizeH="0" baseline="0" dirty="0">
              <a:ln>
                <a:noFill/>
              </a:ln>
              <a:solidFill>
                <a:schemeClr val="tx2">
                  <a:lumMod val="10000"/>
                </a:schemeClr>
              </a:solidFill>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1 «Озеро Лебяжье»</a:t>
            </a:r>
          </a:p>
        </p:txBody>
      </p:sp>
      <p:grpSp>
        <p:nvGrpSpPr>
          <p:cNvPr id="7" name="Группа 25"/>
          <p:cNvGrpSpPr/>
          <p:nvPr/>
        </p:nvGrpSpPr>
        <p:grpSpPr>
          <a:xfrm>
            <a:off x="3779912" y="5877272"/>
            <a:ext cx="2088232" cy="980728"/>
            <a:chOff x="539552" y="4149080"/>
            <a:chExt cx="2376264" cy="1008112"/>
          </a:xfrm>
        </p:grpSpPr>
        <p:sp>
          <p:nvSpPr>
            <p:cNvPr id="27" name="Прямоугольник 26">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6146" name="Picture 2" descr="C:\Users\СЮН\Desktop\ПРОДУКТ\описание точек\лебяжка\лебяжка\IMG_20190530_095419.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68211" y="2924944"/>
            <a:ext cx="2496277" cy="1800200"/>
          </a:xfrm>
          <a:prstGeom prst="rect">
            <a:avLst/>
          </a:prstGeom>
          <a:noFill/>
          <a:ln w="38100">
            <a:solidFill>
              <a:schemeClr val="tx1"/>
            </a:solidFill>
          </a:ln>
          <a:effectLst>
            <a:glow rad="228600">
              <a:schemeClr val="accent5">
                <a:satMod val="175000"/>
                <a:alpha val="40000"/>
              </a:schemeClr>
            </a:glow>
          </a:effectLst>
        </p:spPr>
      </p:pic>
      <p:pic>
        <p:nvPicPr>
          <p:cNvPr id="6147" name="Picture 3" descr="C:\Users\СЮН\Desktop\ПРОДУКТ\описание точек\лебяжка\лебяжка\IMG_20190530_095746.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5007" y="908720"/>
            <a:ext cx="8605465" cy="1872208"/>
          </a:xfrm>
          <a:prstGeom prst="rect">
            <a:avLst/>
          </a:prstGeom>
          <a:noFill/>
          <a:ln w="38100">
            <a:solidFill>
              <a:schemeClr val="tx1"/>
            </a:solidFill>
          </a:ln>
          <a:effectLst>
            <a:glow rad="228600">
              <a:schemeClr val="accent5">
                <a:satMod val="175000"/>
                <a:alpha val="40000"/>
              </a:schemeClr>
            </a:glow>
          </a:effectLst>
        </p:spPr>
      </p:pic>
      <p:pic>
        <p:nvPicPr>
          <p:cNvPr id="6148" name="Picture 4" descr="C:\Users\СЮН\Desktop\ПРОДУКТ\описание точек\лебяжка\лебяжка\IMG_20190530_100911.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753798" y="3284984"/>
            <a:ext cx="1674186" cy="2232248"/>
          </a:xfrm>
          <a:prstGeom prst="rect">
            <a:avLst/>
          </a:prstGeom>
          <a:noFill/>
          <a:ln w="38100">
            <a:solidFill>
              <a:schemeClr val="tx1"/>
            </a:solidFill>
          </a:ln>
          <a:effectLst>
            <a:glow rad="228600">
              <a:schemeClr val="accent5">
                <a:satMod val="175000"/>
                <a:alpha val="40000"/>
              </a:schemeClr>
            </a:glow>
          </a:effectLst>
        </p:spPr>
      </p:pic>
      <p:pic>
        <p:nvPicPr>
          <p:cNvPr id="6149" name="Picture 5" descr="C:\Users\СЮН\Desktop\ПРОДУКТ\описание точек\лебяжка\лебяжка\IMG_20190530_100849.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572000" y="3645024"/>
            <a:ext cx="1674186" cy="2232248"/>
          </a:xfrm>
          <a:prstGeom prst="rect">
            <a:avLst/>
          </a:prstGeom>
          <a:noFill/>
          <a:ln w="38100">
            <a:solidFill>
              <a:schemeClr val="tx1"/>
            </a:solidFill>
          </a:ln>
          <a:effectLst>
            <a:glow rad="228600">
              <a:schemeClr val="accent5">
                <a:satMod val="175000"/>
                <a:alpha val="40000"/>
              </a:schemeClr>
            </a:glow>
          </a:effectLst>
        </p:spPr>
      </p:pic>
      <p:pic>
        <p:nvPicPr>
          <p:cNvPr id="6150" name="Picture 6" descr="C:\Users\СЮН\Desktop\ПРОДУКТ\описание точек\лебяжка\лебяжка\IMG_20190530_100412_1.jp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55509" y="2924944"/>
            <a:ext cx="2400267" cy="1800200"/>
          </a:xfrm>
          <a:prstGeom prst="rect">
            <a:avLst/>
          </a:prstGeom>
          <a:noFill/>
          <a:ln w="38100">
            <a:solidFill>
              <a:schemeClr val="tx1"/>
            </a:solidFill>
          </a:ln>
          <a:effectLst>
            <a:glow rad="228600">
              <a:schemeClr val="accent5">
                <a:satMod val="175000"/>
                <a:alpha val="40000"/>
              </a:schemeClr>
            </a:glow>
          </a:effectLst>
        </p:spPr>
      </p:pic>
      <p:pic>
        <p:nvPicPr>
          <p:cNvPr id="6151" name="Picture 7" descr="C:\Users\СЮН\Desktop\ПРОДУКТ\описание точек\лебяжка\лебяжка\IMG_20190530_100126_1.jp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rot="16200000">
            <a:off x="479823" y="4510874"/>
            <a:ext cx="1717667" cy="2434239"/>
          </a:xfrm>
          <a:prstGeom prst="rect">
            <a:avLst/>
          </a:prstGeom>
          <a:noFill/>
          <a:ln w="38100">
            <a:solidFill>
              <a:schemeClr val="tx1"/>
            </a:solidFill>
          </a:ln>
          <a:effectLst>
            <a:glow rad="228600">
              <a:schemeClr val="accent5">
                <a:satMod val="175000"/>
                <a:alpha val="40000"/>
              </a:schemeClr>
            </a:glow>
          </a:effectLst>
        </p:spPr>
      </p:pic>
      <p:pic>
        <p:nvPicPr>
          <p:cNvPr id="6152" name="Picture 8" descr="C:\Users\СЮН\Desktop\ПРОДУКТ\описание точек\лебяжка\лебяжка\IMG_20190530_095115.jpg"/>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6444208" y="4887162"/>
            <a:ext cx="2520280" cy="1782198"/>
          </a:xfrm>
          <a:prstGeom prst="rect">
            <a:avLst/>
          </a:prstGeom>
          <a:noFill/>
          <a:ln w="38100">
            <a:solidFill>
              <a:schemeClr val="tx1"/>
            </a:solidFill>
          </a:ln>
          <a:effectLst>
            <a:glow rad="228600">
              <a:schemeClr val="accent5">
                <a:satMod val="175000"/>
                <a:alpha val="40000"/>
              </a:schemeClr>
            </a:glo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2 «Бобровая плотина»</a:t>
            </a:r>
          </a:p>
        </p:txBody>
      </p:sp>
      <p:grpSp>
        <p:nvGrpSpPr>
          <p:cNvPr id="12" name="Группа 18"/>
          <p:cNvGrpSpPr/>
          <p:nvPr/>
        </p:nvGrpSpPr>
        <p:grpSpPr>
          <a:xfrm>
            <a:off x="323528" y="5949280"/>
            <a:ext cx="2016224" cy="908720"/>
            <a:chOff x="539552" y="4149080"/>
            <a:chExt cx="2458205" cy="1008112"/>
          </a:xfrm>
        </p:grpSpPr>
        <p:sp>
          <p:nvSpPr>
            <p:cNvPr id="13" name="Прямоугольник 12">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4"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5" name="Группа 19"/>
          <p:cNvGrpSpPr/>
          <p:nvPr/>
        </p:nvGrpSpPr>
        <p:grpSpPr>
          <a:xfrm>
            <a:off x="2555776" y="5921896"/>
            <a:ext cx="2016224" cy="936104"/>
            <a:chOff x="539552" y="4149080"/>
            <a:chExt cx="2376264" cy="1008112"/>
          </a:xfrm>
        </p:grpSpPr>
        <p:sp>
          <p:nvSpPr>
            <p:cNvPr id="16" name="Прямоугольник 15">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7"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8" name="Группа 22"/>
          <p:cNvGrpSpPr/>
          <p:nvPr/>
        </p:nvGrpSpPr>
        <p:grpSpPr>
          <a:xfrm>
            <a:off x="4788024" y="5904656"/>
            <a:ext cx="2016224" cy="980728"/>
            <a:chOff x="539552" y="4149080"/>
            <a:chExt cx="2376264" cy="1008112"/>
          </a:xfrm>
        </p:grpSpPr>
        <p:sp>
          <p:nvSpPr>
            <p:cNvPr id="19" name="Прямоугольник 18">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0"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3" name="Группа 22"/>
          <p:cNvGrpSpPr/>
          <p:nvPr/>
        </p:nvGrpSpPr>
        <p:grpSpPr>
          <a:xfrm>
            <a:off x="7020272" y="5877272"/>
            <a:ext cx="2016224" cy="980728"/>
            <a:chOff x="539552" y="4149080"/>
            <a:chExt cx="2376264" cy="1008112"/>
          </a:xfrm>
        </p:grpSpPr>
        <p:sp>
          <p:nvSpPr>
            <p:cNvPr id="26" name="Прямоугольник 25">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7"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28" name="Прямоугольник 27"/>
          <p:cNvSpPr/>
          <p:nvPr/>
        </p:nvSpPr>
        <p:spPr>
          <a:xfrm>
            <a:off x="0" y="930206"/>
            <a:ext cx="9144000" cy="52322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4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4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знакомство с самым крупным грызуном нашей местности – бобром обыкновенным, знакомство с типами построений бобров (плотин и хаток), повадками  бобров. </a:t>
            </a:r>
          </a:p>
        </p:txBody>
      </p:sp>
      <p:sp>
        <p:nvSpPr>
          <p:cNvPr id="39937" name="Rectangle 1"/>
          <p:cNvSpPr>
            <a:spLocks noChangeArrowheads="1"/>
          </p:cNvSpPr>
          <p:nvPr/>
        </p:nvSpPr>
        <p:spPr bwMode="auto">
          <a:xfrm>
            <a:off x="179512" y="1750648"/>
            <a:ext cx="1728192" cy="3633036"/>
          </a:xfrm>
          <a:prstGeom prst="rect">
            <a:avLst/>
          </a:prstGeom>
          <a:solidFill>
            <a:srgbClr val="FFFFFF">
              <a:alpha val="70000"/>
            </a:srgbClr>
          </a:solidFill>
          <a:ln w="9525">
            <a:noFill/>
            <a:miter lim="800000"/>
            <a:headEnd/>
            <a:tailEnd/>
          </a:ln>
          <a:effectLst/>
        </p:spPr>
        <p:txBody>
          <a:bodyPr vert="horz" wrap="square" lIns="91440" tIns="31740" rIns="91440" bIns="0" numCol="1" anchor="ctr" anchorCtr="0" compatLnSpc="1">
            <a:prstTxWarp prst="textNoShape">
              <a:avLst/>
            </a:prstTxWarp>
            <a:spAutoFit/>
          </a:bodyPr>
          <a:lstStyle/>
          <a:p>
            <a:pPr marL="0" marR="0" lvl="0" algn="ctr" defTabSz="914400" rtl="0" eaLnBrk="0" fontAlgn="base" latinLnBrk="0" hangingPunct="0">
              <a:lnSpc>
                <a:spcPct val="100000"/>
              </a:lnSpc>
              <a:spcBef>
                <a:spcPct val="0"/>
              </a:spcBef>
              <a:spcAft>
                <a:spcPct val="0"/>
              </a:spcAft>
              <a:buClrTx/>
              <a:buSzTx/>
              <a:buFontTx/>
              <a:buNone/>
              <a:tabLst>
                <a:tab pos="2074863" algn="l"/>
              </a:tabLst>
            </a:pPr>
            <a:r>
              <a:rPr kumimoji="0" lang="ru-RU" sz="1300" b="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Жуковская территориальная администрация очень разнообразна своими природными объектами. </a:t>
            </a:r>
          </a:p>
          <a:p>
            <a:pPr marL="0" marR="0" lvl="0" indent="450850" algn="ctr" defTabSz="914400" rtl="0" eaLnBrk="0" fontAlgn="base" latinLnBrk="0" hangingPunct="0">
              <a:lnSpc>
                <a:spcPct val="100000"/>
              </a:lnSpc>
              <a:spcBef>
                <a:spcPct val="0"/>
              </a:spcBef>
              <a:spcAft>
                <a:spcPct val="0"/>
              </a:spcAft>
              <a:buClrTx/>
              <a:buSzTx/>
              <a:buFontTx/>
              <a:buNone/>
              <a:tabLst>
                <a:tab pos="2074863" algn="l"/>
              </a:tabLst>
            </a:pPr>
            <a:r>
              <a:rPr kumimoji="0" lang="ru-RU" sz="1300" b="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Одним из уникальных объектов была выбрана бобровая плотина, которая находится на реке Черная Калитва (координаты: 50.416562, 38.655545). </a:t>
            </a:r>
            <a:endParaRPr kumimoji="0" lang="ru-RU" sz="1300" b="1"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p:txBody>
      </p:sp>
      <p:pic>
        <p:nvPicPr>
          <p:cNvPr id="22" name="Picture 2" descr="C:\Users\СЮН\Desktop\ПРОДУКТ\БОБРЫ\2.jpeg"/>
          <p:cNvPicPr>
            <a:picLocks noChangeAspect="1" noChangeArrowheads="1"/>
          </p:cNvPicPr>
          <p:nvPr/>
        </p:nvPicPr>
        <p:blipFill>
          <a:blip r:embed="rId10" cstate="email">
            <a:extLst>
              <a:ext uri="{28A0092B-C50C-407E-A947-70E740481C1C}">
                <a14:useLocalDpi xmlns:a14="http://schemas.microsoft.com/office/drawing/2010/main"/>
              </a:ext>
            </a:extLst>
          </a:blip>
          <a:srcRect t="5665"/>
          <a:stretch>
            <a:fillRect/>
          </a:stretch>
        </p:blipFill>
        <p:spPr bwMode="auto">
          <a:xfrm>
            <a:off x="5652121" y="1549738"/>
            <a:ext cx="3384376" cy="4471550"/>
          </a:xfrm>
          <a:prstGeom prst="rect">
            <a:avLst/>
          </a:prstGeom>
          <a:noFill/>
        </p:spPr>
      </p:pic>
      <p:pic>
        <p:nvPicPr>
          <p:cNvPr id="24" name="Picture 3" descr="C:\Users\СЮН\Desktop\ПРОДУКТ\БОБРЫ\1.jpeg"/>
          <p:cNvPicPr>
            <a:picLocks noChangeAspect="1" noChangeArrowheads="1"/>
          </p:cNvPicPr>
          <p:nvPr/>
        </p:nvPicPr>
        <p:blipFill>
          <a:blip r:embed="rId11" cstate="email">
            <a:extLst>
              <a:ext uri="{28A0092B-C50C-407E-A947-70E740481C1C}">
                <a14:useLocalDpi xmlns:a14="http://schemas.microsoft.com/office/drawing/2010/main"/>
              </a:ext>
            </a:extLst>
          </a:blip>
          <a:srcRect t="15427" r="6463"/>
          <a:stretch>
            <a:fillRect/>
          </a:stretch>
        </p:blipFill>
        <p:spPr bwMode="auto">
          <a:xfrm>
            <a:off x="2051720" y="1556792"/>
            <a:ext cx="3501882" cy="446449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2 «Бобровая плотина»</a:t>
            </a:r>
          </a:p>
        </p:txBody>
      </p:sp>
      <p:grpSp>
        <p:nvGrpSpPr>
          <p:cNvPr id="2" name="Группа 18"/>
          <p:cNvGrpSpPr/>
          <p:nvPr/>
        </p:nvGrpSpPr>
        <p:grpSpPr>
          <a:xfrm>
            <a:off x="323528" y="5949280"/>
            <a:ext cx="2016224" cy="908720"/>
            <a:chOff x="539552" y="4149080"/>
            <a:chExt cx="2458205" cy="1008112"/>
          </a:xfrm>
        </p:grpSpPr>
        <p:sp>
          <p:nvSpPr>
            <p:cNvPr id="13" name="Прямоугольник 12">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4"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4" name="Группа 19"/>
          <p:cNvGrpSpPr/>
          <p:nvPr/>
        </p:nvGrpSpPr>
        <p:grpSpPr>
          <a:xfrm>
            <a:off x="2555776" y="5921896"/>
            <a:ext cx="2016224" cy="936104"/>
            <a:chOff x="539552" y="4149080"/>
            <a:chExt cx="2376264" cy="1008112"/>
          </a:xfrm>
        </p:grpSpPr>
        <p:sp>
          <p:nvSpPr>
            <p:cNvPr id="16" name="Прямоугольник 15">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7"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6" name="Группа 22"/>
          <p:cNvGrpSpPr/>
          <p:nvPr/>
        </p:nvGrpSpPr>
        <p:grpSpPr>
          <a:xfrm>
            <a:off x="7020272" y="5877272"/>
            <a:ext cx="2016224" cy="980728"/>
            <a:chOff x="539552" y="4149080"/>
            <a:chExt cx="2376264" cy="1008112"/>
          </a:xfrm>
        </p:grpSpPr>
        <p:sp>
          <p:nvSpPr>
            <p:cNvPr id="26" name="Прямоугольник 25">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7"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2050" name="Picture 2" descr="C:\Users\СЮН\Desktop\ПРОДУКТ\БОБРЫ\4.jpeg"/>
          <p:cNvPicPr>
            <a:picLocks noChangeAspect="1" noChangeArrowheads="1"/>
          </p:cNvPicPr>
          <p:nvPr/>
        </p:nvPicPr>
        <p:blipFill>
          <a:blip r:embed="rId9" cstate="email">
            <a:extLst>
              <a:ext uri="{28A0092B-C50C-407E-A947-70E740481C1C}">
                <a14:useLocalDpi xmlns:a14="http://schemas.microsoft.com/office/drawing/2010/main"/>
              </a:ext>
            </a:extLst>
          </a:blip>
          <a:srcRect t="7143"/>
          <a:stretch>
            <a:fillRect/>
          </a:stretch>
        </p:blipFill>
        <p:spPr bwMode="auto">
          <a:xfrm>
            <a:off x="4716016" y="980728"/>
            <a:ext cx="3672102" cy="4968553"/>
          </a:xfrm>
          <a:prstGeom prst="rect">
            <a:avLst/>
          </a:prstGeom>
          <a:noFill/>
        </p:spPr>
      </p:pic>
      <p:pic>
        <p:nvPicPr>
          <p:cNvPr id="2051" name="Picture 3" descr="C:\Users\СЮН\Desktop\ПРОДУКТ\БОБРЫ\3.jpeg"/>
          <p:cNvPicPr>
            <a:picLocks noChangeAspect="1" noChangeArrowheads="1"/>
          </p:cNvPicPr>
          <p:nvPr/>
        </p:nvPicPr>
        <p:blipFill>
          <a:blip r:embed="rId10" cstate="email">
            <a:extLst>
              <a:ext uri="{28A0092B-C50C-407E-A947-70E740481C1C}">
                <a14:useLocalDpi xmlns:a14="http://schemas.microsoft.com/office/drawing/2010/main"/>
              </a:ext>
            </a:extLst>
          </a:blip>
          <a:srcRect t="5710"/>
          <a:stretch>
            <a:fillRect/>
          </a:stretch>
        </p:blipFill>
        <p:spPr bwMode="auto">
          <a:xfrm>
            <a:off x="827584" y="1005654"/>
            <a:ext cx="3728726" cy="4947762"/>
          </a:xfrm>
          <a:prstGeom prst="rect">
            <a:avLst/>
          </a:prstGeom>
          <a:noFill/>
        </p:spPr>
      </p:pic>
      <p:grpSp>
        <p:nvGrpSpPr>
          <p:cNvPr id="18" name="Группа 22"/>
          <p:cNvGrpSpPr/>
          <p:nvPr/>
        </p:nvGrpSpPr>
        <p:grpSpPr>
          <a:xfrm>
            <a:off x="4788024" y="5904656"/>
            <a:ext cx="2016224" cy="980728"/>
            <a:chOff x="539552" y="4149080"/>
            <a:chExt cx="2376264" cy="1008112"/>
          </a:xfrm>
        </p:grpSpPr>
        <p:sp>
          <p:nvSpPr>
            <p:cNvPr id="19" name="Прямоугольник 18">
              <a:hlinkClick r:id="rId11"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3"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2 «Бобровая плотина»</a:t>
            </a:r>
          </a:p>
        </p:txBody>
      </p:sp>
      <p:grpSp>
        <p:nvGrpSpPr>
          <p:cNvPr id="6" name="Группа 22"/>
          <p:cNvGrpSpPr/>
          <p:nvPr/>
        </p:nvGrpSpPr>
        <p:grpSpPr>
          <a:xfrm>
            <a:off x="7020272" y="5877272"/>
            <a:ext cx="2016224" cy="980728"/>
            <a:chOff x="539552" y="4149080"/>
            <a:chExt cx="2376264" cy="1008112"/>
          </a:xfrm>
        </p:grpSpPr>
        <p:sp>
          <p:nvSpPr>
            <p:cNvPr id="26" name="Прямоугольник 25">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7"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3074" name="Picture 2" descr="C:\Users\СЮН\Desktop\ПРОДУКТ\БОБРЫ\6.jpeg"/>
          <p:cNvPicPr>
            <a:picLocks noChangeAspect="1" noChangeArrowheads="1"/>
          </p:cNvPicPr>
          <p:nvPr/>
        </p:nvPicPr>
        <p:blipFill>
          <a:blip r:embed="rId5" cstate="email">
            <a:extLst>
              <a:ext uri="{28A0092B-C50C-407E-A947-70E740481C1C}">
                <a14:useLocalDpi xmlns:a14="http://schemas.microsoft.com/office/drawing/2010/main"/>
              </a:ext>
            </a:extLst>
          </a:blip>
          <a:srcRect t="7735" b="3248"/>
          <a:stretch>
            <a:fillRect/>
          </a:stretch>
        </p:blipFill>
        <p:spPr bwMode="auto">
          <a:xfrm>
            <a:off x="4571992" y="908720"/>
            <a:ext cx="3888440" cy="5085184"/>
          </a:xfrm>
          <a:prstGeom prst="rect">
            <a:avLst/>
          </a:prstGeom>
          <a:noFill/>
        </p:spPr>
      </p:pic>
      <p:pic>
        <p:nvPicPr>
          <p:cNvPr id="3075" name="Picture 3" descr="C:\Users\СЮН\Desktop\ПРОДУКТ\БОБРЫ\5.jpeg"/>
          <p:cNvPicPr>
            <a:picLocks noChangeAspect="1" noChangeArrowheads="1"/>
          </p:cNvPicPr>
          <p:nvPr/>
        </p:nvPicPr>
        <p:blipFill>
          <a:blip r:embed="rId6" cstate="email">
            <a:extLst>
              <a:ext uri="{28A0092B-C50C-407E-A947-70E740481C1C}">
                <a14:useLocalDpi xmlns:a14="http://schemas.microsoft.com/office/drawing/2010/main"/>
              </a:ext>
            </a:extLst>
          </a:blip>
          <a:srcRect t="6297"/>
          <a:stretch>
            <a:fillRect/>
          </a:stretch>
        </p:blipFill>
        <p:spPr bwMode="auto">
          <a:xfrm>
            <a:off x="611560" y="908720"/>
            <a:ext cx="3738423" cy="5040560"/>
          </a:xfrm>
          <a:prstGeom prst="rect">
            <a:avLst/>
          </a:prstGeom>
          <a:noFill/>
        </p:spPr>
      </p:pic>
      <p:grpSp>
        <p:nvGrpSpPr>
          <p:cNvPr id="18" name="Группа 18"/>
          <p:cNvGrpSpPr/>
          <p:nvPr/>
        </p:nvGrpSpPr>
        <p:grpSpPr>
          <a:xfrm>
            <a:off x="323528" y="5949280"/>
            <a:ext cx="2016224" cy="908720"/>
            <a:chOff x="539552" y="4149080"/>
            <a:chExt cx="2458205" cy="1008112"/>
          </a:xfrm>
        </p:grpSpPr>
        <p:sp>
          <p:nvSpPr>
            <p:cNvPr id="21" name="Прямоугольник 20">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2"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3" name="Группа 19"/>
          <p:cNvGrpSpPr/>
          <p:nvPr/>
        </p:nvGrpSpPr>
        <p:grpSpPr>
          <a:xfrm>
            <a:off x="2555776" y="5921896"/>
            <a:ext cx="2016224" cy="936104"/>
            <a:chOff x="539552" y="4149080"/>
            <a:chExt cx="2376264" cy="1008112"/>
          </a:xfrm>
        </p:grpSpPr>
        <p:sp>
          <p:nvSpPr>
            <p:cNvPr id="24" name="Прямоугольник 23">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5" name="Picture 3" descr="C:\Users\СЮН\Desktop\1013368_353158534809577_1188228603_n.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7" name="Группа 22"/>
          <p:cNvGrpSpPr/>
          <p:nvPr/>
        </p:nvGrpSpPr>
        <p:grpSpPr>
          <a:xfrm>
            <a:off x="4788024" y="5904656"/>
            <a:ext cx="2016224" cy="980728"/>
            <a:chOff x="539552" y="4149080"/>
            <a:chExt cx="2376264" cy="1008112"/>
          </a:xfrm>
        </p:grpSpPr>
        <p:sp>
          <p:nvSpPr>
            <p:cNvPr id="19" name="Прямоугольник 18">
              <a:hlinkClick r:id="rId11"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0"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2 «Бобровая плотина»</a:t>
            </a:r>
          </a:p>
        </p:txBody>
      </p:sp>
      <p:pic>
        <p:nvPicPr>
          <p:cNvPr id="4098" name="Picture 2" descr="C:\Users\СЮН\Desktop\ПРОДУКТ\БОБРЫ\9.jpeg"/>
          <p:cNvPicPr>
            <a:picLocks noChangeAspect="1" noChangeArrowheads="1"/>
          </p:cNvPicPr>
          <p:nvPr/>
        </p:nvPicPr>
        <p:blipFill>
          <a:blip r:embed="rId3" cstate="email">
            <a:extLst>
              <a:ext uri="{28A0092B-C50C-407E-A947-70E740481C1C}">
                <a14:useLocalDpi xmlns:a14="http://schemas.microsoft.com/office/drawing/2010/main"/>
              </a:ext>
            </a:extLst>
          </a:blip>
          <a:srcRect t="7075"/>
          <a:stretch>
            <a:fillRect/>
          </a:stretch>
        </p:blipFill>
        <p:spPr bwMode="auto">
          <a:xfrm>
            <a:off x="4644008" y="908720"/>
            <a:ext cx="3881293" cy="5112568"/>
          </a:xfrm>
          <a:prstGeom prst="rect">
            <a:avLst/>
          </a:prstGeom>
          <a:noFill/>
          <a:ln>
            <a:noFill/>
          </a:ln>
        </p:spPr>
      </p:pic>
      <p:pic>
        <p:nvPicPr>
          <p:cNvPr id="4099" name="Picture 3" descr="C:\Users\СЮН\Desktop\ПРОДУКТ\БОБРЫ\7.jpeg"/>
          <p:cNvPicPr>
            <a:picLocks noChangeAspect="1" noChangeArrowheads="1"/>
          </p:cNvPicPr>
          <p:nvPr/>
        </p:nvPicPr>
        <p:blipFill>
          <a:blip r:embed="rId4" cstate="email">
            <a:extLst>
              <a:ext uri="{28A0092B-C50C-407E-A947-70E740481C1C}">
                <a14:useLocalDpi xmlns:a14="http://schemas.microsoft.com/office/drawing/2010/main"/>
              </a:ext>
            </a:extLst>
          </a:blip>
          <a:srcRect t="6919" b="4013"/>
          <a:stretch>
            <a:fillRect/>
          </a:stretch>
        </p:blipFill>
        <p:spPr bwMode="auto">
          <a:xfrm>
            <a:off x="611560" y="908720"/>
            <a:ext cx="3847020" cy="5112568"/>
          </a:xfrm>
          <a:prstGeom prst="rect">
            <a:avLst/>
          </a:prstGeom>
          <a:noFill/>
          <a:ln>
            <a:noFill/>
          </a:ln>
        </p:spPr>
      </p:pic>
      <p:grpSp>
        <p:nvGrpSpPr>
          <p:cNvPr id="18" name="Группа 22"/>
          <p:cNvGrpSpPr/>
          <p:nvPr/>
        </p:nvGrpSpPr>
        <p:grpSpPr>
          <a:xfrm>
            <a:off x="7020272" y="5877272"/>
            <a:ext cx="2016224" cy="980728"/>
            <a:chOff x="539552" y="4149080"/>
            <a:chExt cx="2376264" cy="1008112"/>
          </a:xfrm>
        </p:grpSpPr>
        <p:sp>
          <p:nvSpPr>
            <p:cNvPr id="21" name="Прямоугольник 20">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2"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3" name="Группа 18"/>
          <p:cNvGrpSpPr/>
          <p:nvPr/>
        </p:nvGrpSpPr>
        <p:grpSpPr>
          <a:xfrm>
            <a:off x="323528" y="5949280"/>
            <a:ext cx="2016224" cy="908720"/>
            <a:chOff x="539552" y="4149080"/>
            <a:chExt cx="2458205" cy="1008112"/>
          </a:xfrm>
        </p:grpSpPr>
        <p:sp>
          <p:nvSpPr>
            <p:cNvPr id="24" name="Прямоугольник 23">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5"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8" name="Группа 19"/>
          <p:cNvGrpSpPr/>
          <p:nvPr/>
        </p:nvGrpSpPr>
        <p:grpSpPr>
          <a:xfrm>
            <a:off x="2555776" y="5921896"/>
            <a:ext cx="2016224" cy="936104"/>
            <a:chOff x="539552" y="4149080"/>
            <a:chExt cx="2376264" cy="1008112"/>
          </a:xfrm>
        </p:grpSpPr>
        <p:sp>
          <p:nvSpPr>
            <p:cNvPr id="29" name="Прямоугольник 28">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30" name="Picture 3" descr="C:\Users\СЮН\Desktop\1013368_353158534809577_1188228603_n.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7" name="Группа 22"/>
          <p:cNvGrpSpPr/>
          <p:nvPr/>
        </p:nvGrpSpPr>
        <p:grpSpPr>
          <a:xfrm>
            <a:off x="4788024" y="5904656"/>
            <a:ext cx="2016224" cy="980728"/>
            <a:chOff x="539552" y="4149080"/>
            <a:chExt cx="2376264" cy="1008112"/>
          </a:xfrm>
        </p:grpSpPr>
        <p:sp>
          <p:nvSpPr>
            <p:cNvPr id="19" name="Прямоугольник 18">
              <a:hlinkClick r:id="rId11"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0"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2 «Бобровая плотина»</a:t>
            </a:r>
          </a:p>
        </p:txBody>
      </p:sp>
      <p:pic>
        <p:nvPicPr>
          <p:cNvPr id="5122" name="Picture 2" descr="C:\Users\СЮН\Desktop\ПРОДУКТ\БОБРЫ\11.jpeg"/>
          <p:cNvPicPr>
            <a:picLocks noChangeAspect="1" noChangeArrowheads="1"/>
          </p:cNvPicPr>
          <p:nvPr/>
        </p:nvPicPr>
        <p:blipFill>
          <a:blip r:embed="rId3" cstate="email">
            <a:extLst>
              <a:ext uri="{28A0092B-C50C-407E-A947-70E740481C1C}">
                <a14:useLocalDpi xmlns:a14="http://schemas.microsoft.com/office/drawing/2010/main"/>
              </a:ext>
            </a:extLst>
          </a:blip>
          <a:srcRect t="6218"/>
          <a:stretch>
            <a:fillRect/>
          </a:stretch>
        </p:blipFill>
        <p:spPr bwMode="auto">
          <a:xfrm>
            <a:off x="4716016" y="908720"/>
            <a:ext cx="3772626" cy="5112568"/>
          </a:xfrm>
          <a:prstGeom prst="rect">
            <a:avLst/>
          </a:prstGeom>
          <a:noFill/>
        </p:spPr>
      </p:pic>
      <p:pic>
        <p:nvPicPr>
          <p:cNvPr id="5123" name="Picture 3" descr="C:\Users\СЮН\Desktop\ПРОДУКТ\БОБРЫ\10.jpeg"/>
          <p:cNvPicPr>
            <a:picLocks noChangeAspect="1" noChangeArrowheads="1"/>
          </p:cNvPicPr>
          <p:nvPr/>
        </p:nvPicPr>
        <p:blipFill>
          <a:blip r:embed="rId4" cstate="email">
            <a:extLst>
              <a:ext uri="{28A0092B-C50C-407E-A947-70E740481C1C}">
                <a14:useLocalDpi xmlns:a14="http://schemas.microsoft.com/office/drawing/2010/main"/>
              </a:ext>
            </a:extLst>
          </a:blip>
          <a:srcRect t="7244"/>
          <a:stretch>
            <a:fillRect/>
          </a:stretch>
        </p:blipFill>
        <p:spPr bwMode="auto">
          <a:xfrm>
            <a:off x="539552" y="908720"/>
            <a:ext cx="4032448" cy="5092486"/>
          </a:xfrm>
          <a:prstGeom prst="rect">
            <a:avLst/>
          </a:prstGeom>
          <a:noFill/>
        </p:spPr>
      </p:pic>
      <p:grpSp>
        <p:nvGrpSpPr>
          <p:cNvPr id="15" name="Группа 18"/>
          <p:cNvGrpSpPr/>
          <p:nvPr/>
        </p:nvGrpSpPr>
        <p:grpSpPr>
          <a:xfrm>
            <a:off x="1331640" y="5949280"/>
            <a:ext cx="2016224" cy="908720"/>
            <a:chOff x="539552" y="4149080"/>
            <a:chExt cx="2458205" cy="1008112"/>
          </a:xfrm>
        </p:grpSpPr>
        <p:sp>
          <p:nvSpPr>
            <p:cNvPr id="18" name="Прямоугольник 17">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1"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2" name="Группа 19"/>
          <p:cNvGrpSpPr/>
          <p:nvPr/>
        </p:nvGrpSpPr>
        <p:grpSpPr>
          <a:xfrm>
            <a:off x="3563888" y="5921896"/>
            <a:ext cx="2016224" cy="936104"/>
            <a:chOff x="539552" y="4149080"/>
            <a:chExt cx="2376264" cy="1008112"/>
          </a:xfrm>
        </p:grpSpPr>
        <p:sp>
          <p:nvSpPr>
            <p:cNvPr id="23" name="Прямоугольник 22">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4"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4" name="Группа 22"/>
          <p:cNvGrpSpPr/>
          <p:nvPr/>
        </p:nvGrpSpPr>
        <p:grpSpPr>
          <a:xfrm>
            <a:off x="5796136" y="5904656"/>
            <a:ext cx="2016224" cy="980728"/>
            <a:chOff x="539552" y="4149080"/>
            <a:chExt cx="2376264" cy="1008112"/>
          </a:xfrm>
        </p:grpSpPr>
        <p:sp>
          <p:nvSpPr>
            <p:cNvPr id="16" name="Прямоугольник 15">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17" name="Picture 3" descr="C:\Users\СЮН\Desktop\1013368_353158534809577_1188228603_n.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pic>
        <p:nvPicPr>
          <p:cNvPr id="38916" name="Picture 4" descr="C:\Users\СЮН\Desktop\ПРОДУКТ\описание точек\Бобры\IMG_20181222_133104.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92080" y="3861048"/>
            <a:ext cx="3648405" cy="2736304"/>
          </a:xfrm>
          <a:prstGeom prst="rect">
            <a:avLst/>
          </a:prstGeom>
          <a:noFill/>
          <a:ln w="38100">
            <a:solidFill>
              <a:schemeClr val="tx1"/>
            </a:solidFill>
          </a:ln>
          <a:effectLst>
            <a:glow rad="228600">
              <a:schemeClr val="accent5">
                <a:satMod val="175000"/>
                <a:alpha val="40000"/>
              </a:schemeClr>
            </a:glow>
          </a:effectLst>
        </p:spPr>
      </p:pic>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2 «Бобровая плотина»</a:t>
            </a:r>
          </a:p>
        </p:txBody>
      </p:sp>
      <p:grpSp>
        <p:nvGrpSpPr>
          <p:cNvPr id="2" name="Группа 25"/>
          <p:cNvGrpSpPr/>
          <p:nvPr/>
        </p:nvGrpSpPr>
        <p:grpSpPr>
          <a:xfrm>
            <a:off x="2915816" y="5688632"/>
            <a:ext cx="2088232" cy="980728"/>
            <a:chOff x="539552" y="4149080"/>
            <a:chExt cx="2376264" cy="1008112"/>
          </a:xfrm>
        </p:grpSpPr>
        <p:sp>
          <p:nvSpPr>
            <p:cNvPr id="27" name="Прямоугольник 26">
              <a:hlinkClick r:id="rId4"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38917" name="Picture 5" descr="C:\Users\СЮН\Desktop\ПРОДУКТ\описание точек\Бобры\IMG_20181222_124226.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51520" y="1028733"/>
            <a:ext cx="2016224" cy="2688299"/>
          </a:xfrm>
          <a:prstGeom prst="rect">
            <a:avLst/>
          </a:prstGeom>
          <a:noFill/>
          <a:ln w="38100">
            <a:solidFill>
              <a:schemeClr val="tx1"/>
            </a:solidFill>
          </a:ln>
          <a:effectLst>
            <a:glow rad="228600">
              <a:schemeClr val="accent5">
                <a:satMod val="175000"/>
                <a:alpha val="40000"/>
              </a:schemeClr>
            </a:glow>
          </a:effectLst>
        </p:spPr>
      </p:pic>
      <p:pic>
        <p:nvPicPr>
          <p:cNvPr id="38918" name="Picture 6" descr="C:\Users\СЮН\Desktop\ПРОДУКТ\описание точек\Бобры\IMG_20181222_124528.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411760" y="980728"/>
            <a:ext cx="2052228" cy="2736304"/>
          </a:xfrm>
          <a:prstGeom prst="rect">
            <a:avLst/>
          </a:prstGeom>
          <a:noFill/>
          <a:ln w="38100">
            <a:solidFill>
              <a:schemeClr val="tx1"/>
            </a:solidFill>
          </a:ln>
          <a:effectLst>
            <a:glow rad="228600">
              <a:schemeClr val="accent5">
                <a:satMod val="175000"/>
                <a:alpha val="40000"/>
              </a:schemeClr>
            </a:glow>
          </a:effectLst>
        </p:spPr>
      </p:pic>
      <p:pic>
        <p:nvPicPr>
          <p:cNvPr id="38919" name="Picture 7" descr="C:\Users\СЮН\Desktop\ПРОДУКТ\описание точек\Бобры\IMG_20181222_124622.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572000" y="980728"/>
            <a:ext cx="2106234" cy="2736304"/>
          </a:xfrm>
          <a:prstGeom prst="rect">
            <a:avLst/>
          </a:prstGeom>
          <a:noFill/>
          <a:ln w="38100">
            <a:solidFill>
              <a:schemeClr val="tx1"/>
            </a:solidFill>
          </a:ln>
          <a:effectLst>
            <a:glow rad="228600">
              <a:schemeClr val="accent5">
                <a:satMod val="175000"/>
                <a:alpha val="40000"/>
              </a:schemeClr>
            </a:glow>
          </a:effectLst>
        </p:spPr>
      </p:pic>
      <p:pic>
        <p:nvPicPr>
          <p:cNvPr id="38920" name="Picture 8" descr="C:\Users\СЮН\Desktop\ПРОДУКТ\описание точек\Бобры\IMG_20181222_125156.jp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51520" y="3861048"/>
            <a:ext cx="2088232" cy="2784309"/>
          </a:xfrm>
          <a:prstGeom prst="rect">
            <a:avLst/>
          </a:prstGeom>
          <a:noFill/>
          <a:ln w="38100">
            <a:solidFill>
              <a:schemeClr val="tx1"/>
            </a:solidFill>
          </a:ln>
          <a:effectLst>
            <a:glow rad="228600">
              <a:schemeClr val="accent5">
                <a:satMod val="175000"/>
                <a:alpha val="40000"/>
              </a:schemeClr>
            </a:glow>
          </a:effectLst>
        </p:spPr>
      </p:pic>
      <p:pic>
        <p:nvPicPr>
          <p:cNvPr id="38921" name="Picture 9" descr="C:\Users\СЮН\Desktop\ПРОДУКТ\описание точек\Бобры\IMG_20181222_125647.jp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6876256" y="980728"/>
            <a:ext cx="2080116" cy="2773488"/>
          </a:xfrm>
          <a:prstGeom prst="rect">
            <a:avLst/>
          </a:prstGeom>
          <a:noFill/>
          <a:ln w="38100">
            <a:solidFill>
              <a:schemeClr val="tx1"/>
            </a:solidFill>
          </a:ln>
          <a:effectLst>
            <a:glow rad="228600">
              <a:schemeClr val="accent5">
                <a:satMod val="175000"/>
                <a:alpha val="40000"/>
              </a:schemeClr>
            </a:glow>
          </a:effectLst>
        </p:spPr>
      </p:pic>
      <p:pic>
        <p:nvPicPr>
          <p:cNvPr id="15" name="Picture 3" descr="C:\Users\СЮН\Desktop\ПРОДУКТ\описание точек\Бобры\2.jpg"/>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2483768" y="3861048"/>
            <a:ext cx="2689792" cy="1800200"/>
          </a:xfrm>
          <a:prstGeom prst="rect">
            <a:avLst/>
          </a:prstGeom>
          <a:noFill/>
          <a:ln w="38100">
            <a:solidFill>
              <a:schemeClr val="tx1"/>
            </a:solidFill>
          </a:ln>
          <a:effectLst>
            <a:glow rad="228600">
              <a:schemeClr val="accent5">
                <a:satMod val="175000"/>
                <a:alpha val="40000"/>
              </a:schemeClr>
            </a:glo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3 «Суслик Байбак»</a:t>
            </a:r>
          </a:p>
        </p:txBody>
      </p:sp>
      <p:grpSp>
        <p:nvGrpSpPr>
          <p:cNvPr id="2" name="Группа 18"/>
          <p:cNvGrpSpPr/>
          <p:nvPr/>
        </p:nvGrpSpPr>
        <p:grpSpPr>
          <a:xfrm>
            <a:off x="323528" y="5949280"/>
            <a:ext cx="2016224" cy="908720"/>
            <a:chOff x="539552" y="4149080"/>
            <a:chExt cx="2458205" cy="1008112"/>
          </a:xfrm>
        </p:grpSpPr>
        <p:sp>
          <p:nvSpPr>
            <p:cNvPr id="5" name="Прямоугольник 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51"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4" name="Группа 19"/>
          <p:cNvGrpSpPr/>
          <p:nvPr/>
        </p:nvGrpSpPr>
        <p:grpSpPr>
          <a:xfrm>
            <a:off x="2555776" y="5921896"/>
            <a:ext cx="2016224" cy="936104"/>
            <a:chOff x="539552" y="4149080"/>
            <a:chExt cx="2376264" cy="1008112"/>
          </a:xfrm>
        </p:grpSpPr>
        <p:sp>
          <p:nvSpPr>
            <p:cNvPr id="21" name="Прямоугольник 20">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2"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7409" name="Rectangle 1"/>
          <p:cNvSpPr>
            <a:spLocks noChangeArrowheads="1"/>
          </p:cNvSpPr>
          <p:nvPr/>
        </p:nvSpPr>
        <p:spPr bwMode="auto">
          <a:xfrm>
            <a:off x="251520" y="1484784"/>
            <a:ext cx="8640960" cy="4401205"/>
          </a:xfrm>
          <a:prstGeom prst="rect">
            <a:avLst/>
          </a:prstGeom>
          <a:solidFill>
            <a:schemeClr val="lt1">
              <a:alpha val="70000"/>
            </a:schemeClr>
          </a:solidFill>
          <a:ln>
            <a:headEnd/>
            <a:tailEn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Находясь в селе Жуково, можно познакомиться с сурком байбаком. Эти животные поселились яру, неподалеку от бобровой плотины (координаты: 50.428232, 38.664618).    </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Внешний вид</a:t>
            </a:r>
            <a:endPar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Байбак является одним из самых крупных беличьих: длина его тела 50—70 см, масса нажировавшихся самцов достигает 10 кг. Тело у байбака толстое, на коротких, сильных лапах, вооружённых крупными когтями. Голова большая, уплощённая, шея короткая.</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От других сурков байбака легко отличить по короткому хвосту (не более 15 см) и однотонной песчано-жёлтой окраске. Из-за тёмных кончиков остевых волос его спина покрыта тёмно-бурой или чёрной рябью, сгущающейся на затылке и на верхней части головы. Щёки светло-рыжеватые; под глазами бурые или чёрные пестрины. Брюхо заметно темнее и рыжее боков; конец хвоста тёмно-бурый. Встречаются сурки-альбиносы. Линька у байбаков один раз в год; начинается в мае и заканчивается (у старых сурков) к концу августа, иногда затягиваясь до сентября.</a:t>
            </a:r>
            <a:endParaRPr kumimoji="0" lang="ru-RU" sz="140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Образ жизни и питание</a:t>
            </a:r>
            <a:endPar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Байбак — природный обитатель равнинных злаково-разнотравных степей. В случае распашки степи сурки вскоре уходят на ближайшую целину или в крайнем случае на «неудобья»: залежи, нераспаханные склоны оврагов, балок, речных долин, межи, выгоны и даже на обочины просёлочных дорог. Пригодные для обитания байбака участки сейчас составляют незначительную долю пахотных земель. Обитание на посевах зерновых и овощей для него нехарактерно; в таких местах байбак селится вынужденно и временно. На более длительные сроки задерживается на посевах многолетних трав. Умеренный выпас скота и близкое соседство человека на него не влияют.</a:t>
            </a:r>
            <a:endParaRPr kumimoji="0" lang="ru-RU" sz="1400" b="0" i="0" u="none" strike="noStrike" cap="none" normalizeH="0" baseline="0" dirty="0">
              <a:ln>
                <a:noFill/>
              </a:ln>
              <a:solidFill>
                <a:schemeClr val="bg2">
                  <a:lumMod val="50000"/>
                </a:schemeClr>
              </a:solidFill>
              <a:effectLst/>
              <a:latin typeface="Arial" pitchFamily="34" charset="0"/>
              <a:cs typeface="Arial" pitchFamily="34" charset="0"/>
            </a:endParaRPr>
          </a:p>
        </p:txBody>
      </p:sp>
      <p:sp>
        <p:nvSpPr>
          <p:cNvPr id="15" name="Прямоугольник 14"/>
          <p:cNvSpPr/>
          <p:nvPr/>
        </p:nvSpPr>
        <p:spPr>
          <a:xfrm>
            <a:off x="0" y="930206"/>
            <a:ext cx="9144000" cy="30777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4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4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знакомство с сусликом байбаком, его повадками, изучение  строения его жилища </a:t>
            </a:r>
          </a:p>
        </p:txBody>
      </p:sp>
      <p:grpSp>
        <p:nvGrpSpPr>
          <p:cNvPr id="16" name="Группа 22"/>
          <p:cNvGrpSpPr/>
          <p:nvPr/>
        </p:nvGrpSpPr>
        <p:grpSpPr>
          <a:xfrm>
            <a:off x="7020272" y="5877272"/>
            <a:ext cx="2016224" cy="980728"/>
            <a:chOff x="539552" y="4149080"/>
            <a:chExt cx="2376264" cy="1008112"/>
          </a:xfrm>
        </p:grpSpPr>
        <p:sp>
          <p:nvSpPr>
            <p:cNvPr id="17" name="Прямоугольник 16">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8"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4" name="Группа 22"/>
          <p:cNvGrpSpPr/>
          <p:nvPr/>
        </p:nvGrpSpPr>
        <p:grpSpPr>
          <a:xfrm>
            <a:off x="4788024" y="5904656"/>
            <a:ext cx="2016224" cy="980728"/>
            <a:chOff x="539552" y="4149080"/>
            <a:chExt cx="2376264" cy="1008112"/>
          </a:xfrm>
        </p:grpSpPr>
        <p:sp>
          <p:nvSpPr>
            <p:cNvPr id="25" name="Прямоугольник 24">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6"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3 «Суслик Байбак»</a:t>
            </a:r>
          </a:p>
        </p:txBody>
      </p:sp>
      <p:sp>
        <p:nvSpPr>
          <p:cNvPr id="1025" name="Rectangle 1"/>
          <p:cNvSpPr>
            <a:spLocks noChangeArrowheads="1"/>
          </p:cNvSpPr>
          <p:nvPr/>
        </p:nvSpPr>
        <p:spPr bwMode="auto">
          <a:xfrm>
            <a:off x="179512" y="3789040"/>
            <a:ext cx="8784976" cy="2339102"/>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0850" algn="just" fontAlgn="base">
              <a:spcBef>
                <a:spcPct val="0"/>
              </a:spcBef>
              <a:spcAft>
                <a:spcPct val="0"/>
              </a:spcAft>
            </a:pPr>
            <a:r>
              <a:rPr lang="ru-RU" sz="1300" dirty="0">
                <a:solidFill>
                  <a:schemeClr val="bg2">
                    <a:lumMod val="50000"/>
                  </a:schemeClr>
                </a:solidFill>
                <a:latin typeface="Arial" pitchFamily="34" charset="0"/>
                <a:ea typeface="Times New Roman" pitchFamily="18" charset="0"/>
                <a:cs typeface="Arial" pitchFamily="34" charset="0"/>
              </a:rPr>
              <a:t>Бывают и летне-зимние норы. Общая протяжённость ходов и отнорков постоянной норы достигает 57—63 м. В особенно сложных норах бывает по нескольку камер разных размеров, и ходы образуют несколько этажей. </a:t>
            </a:r>
            <a:endParaRPr lang="ru-RU" sz="1300" dirty="0"/>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При устройстве постоянной норы на поверхность выбрасывается до десятка кубометров грунта, образуя холм-сурчину. Обычно сурчина резко выделяется на фоне степного чернозёма более светлым цветом; почва здесь суше, насыщена азотом и минеральными веществами из помёта сурков. Высота холма достигает 40—100 см при поперечнике 3—10 м. На сурчине близ обитаемой норы находится утоптанная площадка, откуда сурки осматривают окрестности. Остальная часть сурчины постепенно покрывается растительностью, сильно отличающейся от окружающей флоры: здесь вырастают полынь, пырей, кермек. В густонаселённых сурками местах сурчинами покрыто до 10 % поверхности, отчего ландшафт приобретает своеобразный волнистый характер.</a:t>
            </a:r>
            <a:endParaRPr kumimoji="0" lang="ru-RU" sz="1300" b="0" i="0" u="none" strike="noStrike" cap="none" normalizeH="0" baseline="0" dirty="0">
              <a:ln>
                <a:noFill/>
              </a:ln>
              <a:solidFill>
                <a:schemeClr val="bg2">
                  <a:lumMod val="50000"/>
                </a:schemeClr>
              </a:solidFill>
              <a:effectLst/>
              <a:latin typeface="Arial" pitchFamily="34" charset="0"/>
              <a:cs typeface="Arial" pitchFamily="34" charset="0"/>
            </a:endParaRPr>
          </a:p>
        </p:txBody>
      </p:sp>
      <p:grpSp>
        <p:nvGrpSpPr>
          <p:cNvPr id="15" name="Группа 22"/>
          <p:cNvGrpSpPr/>
          <p:nvPr/>
        </p:nvGrpSpPr>
        <p:grpSpPr>
          <a:xfrm>
            <a:off x="7020272" y="5976664"/>
            <a:ext cx="2016224" cy="980728"/>
            <a:chOff x="539552" y="4149080"/>
            <a:chExt cx="2376264" cy="1008112"/>
          </a:xfrm>
        </p:grpSpPr>
        <p:sp>
          <p:nvSpPr>
            <p:cNvPr id="16" name="Прямоугольник 15">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7"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18" name="Picture 2" descr="C:\Users\СЮН\Desktop\ПРОДУКТ\описание точек\байбак\1.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85051" y="980728"/>
            <a:ext cx="2874781" cy="2669440"/>
          </a:xfrm>
          <a:prstGeom prst="rect">
            <a:avLst/>
          </a:prstGeom>
          <a:noFill/>
          <a:ln w="38100">
            <a:solidFill>
              <a:schemeClr val="tx1"/>
            </a:solidFill>
          </a:ln>
        </p:spPr>
      </p:pic>
      <p:sp>
        <p:nvSpPr>
          <p:cNvPr id="19" name="Прямоугольник 18"/>
          <p:cNvSpPr/>
          <p:nvPr/>
        </p:nvSpPr>
        <p:spPr>
          <a:xfrm>
            <a:off x="3131840" y="980728"/>
            <a:ext cx="5832648" cy="2893100"/>
          </a:xfrm>
          <a:prstGeom prst="rect">
            <a:avLst/>
          </a:prstGeom>
          <a:solidFill>
            <a:schemeClr val="tx1">
              <a:alpha val="70000"/>
            </a:schemeClr>
          </a:solidFill>
        </p:spPr>
        <p:txBody>
          <a:bodyPr wrap="square">
            <a:spAutoFit/>
          </a:bodyPr>
          <a:lstStyle/>
          <a:p>
            <a:pPr algn="just"/>
            <a:r>
              <a:rPr lang="ru-RU" sz="1300" dirty="0">
                <a:solidFill>
                  <a:schemeClr val="bg2">
                    <a:lumMod val="50000"/>
                  </a:schemeClr>
                </a:solidFill>
                <a:latin typeface="Arial" pitchFamily="34" charset="0"/>
                <a:ea typeface="Times New Roman" pitchFamily="18" charset="0"/>
                <a:cs typeface="Arial" pitchFamily="34" charset="0"/>
              </a:rPr>
              <a:t>Живут байбаки большими многолетними колониями, устраивая для жилья норы разного назначения и сложности. Защитные (временные) норы — небольшие, короткие, с одним входом, без гнездовой камеры; в них сурки прячутся от опасности, изредка ночуют. Таких нор у сурка бывает до 10 в пределах кормового участка. Постоянные норы сложнее, бывают зимними и летними. Летние (выводковые) норы представляют собой сложную систему ходов; они связаны с поверхностью несколькими (до 6—15) выходами. От главного хода норы отходит ряд отнорков или тупиков, в которых сурки устраивают уборные. На глубине 2—3 м располагается гнездовая камера, объёмом до 0,5—0,8 м³, в которую сурок натаскивает сухой травы и корней. Зимние (зимовочные) норы могут быть устроены проще, но гнездовые камеры в них располагаются глубже, в непромерзающих горизонтах почвы — до 5—7 м от поверхности.</a:t>
            </a:r>
            <a:endParaRPr lang="ru-RU" sz="1300" dirty="0"/>
          </a:p>
        </p:txBody>
      </p:sp>
      <p:grpSp>
        <p:nvGrpSpPr>
          <p:cNvPr id="20" name="Группа 18"/>
          <p:cNvGrpSpPr/>
          <p:nvPr/>
        </p:nvGrpSpPr>
        <p:grpSpPr>
          <a:xfrm>
            <a:off x="323528" y="6048672"/>
            <a:ext cx="2016224" cy="908720"/>
            <a:chOff x="539552" y="4149080"/>
            <a:chExt cx="2458205" cy="1008112"/>
          </a:xfrm>
        </p:grpSpPr>
        <p:sp>
          <p:nvSpPr>
            <p:cNvPr id="23" name="Прямоугольник 22">
              <a:hlinkClick r:id="rId6"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6" name="Picture 3" descr="C:\Users\СЮН\Desktop\1013368_353158534809577_1188228603_n.jpg"/>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7" name="Группа 19"/>
          <p:cNvGrpSpPr/>
          <p:nvPr/>
        </p:nvGrpSpPr>
        <p:grpSpPr>
          <a:xfrm>
            <a:off x="2555776" y="6021288"/>
            <a:ext cx="2016224" cy="936104"/>
            <a:chOff x="539552" y="4149080"/>
            <a:chExt cx="2376264" cy="1008112"/>
          </a:xfrm>
        </p:grpSpPr>
        <p:sp>
          <p:nvSpPr>
            <p:cNvPr id="28" name="Прямоугольник 27">
              <a:hlinkClick r:id="rId8"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9" name="Picture 3" descr="C:\Users\СЮН\Desktop\1013368_353158534809577_1188228603_n.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1" name="Группа 22"/>
          <p:cNvGrpSpPr/>
          <p:nvPr/>
        </p:nvGrpSpPr>
        <p:grpSpPr>
          <a:xfrm>
            <a:off x="4788024" y="6021288"/>
            <a:ext cx="2016224" cy="980728"/>
            <a:chOff x="539552" y="4149080"/>
            <a:chExt cx="2376264" cy="1008112"/>
          </a:xfrm>
        </p:grpSpPr>
        <p:sp>
          <p:nvSpPr>
            <p:cNvPr id="22" name="Прямоугольник 21">
              <a:hlinkClick r:id="rId10"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4"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3 «Суслик Байбак»</a:t>
            </a:r>
          </a:p>
        </p:txBody>
      </p:sp>
      <p:sp>
        <p:nvSpPr>
          <p:cNvPr id="2049" name="Rectangle 1"/>
          <p:cNvSpPr>
            <a:spLocks noChangeArrowheads="1"/>
          </p:cNvSpPr>
          <p:nvPr/>
        </p:nvSpPr>
        <p:spPr bwMode="auto">
          <a:xfrm>
            <a:off x="251520" y="1029722"/>
            <a:ext cx="8640960" cy="4870564"/>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350" b="1"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Питание</a:t>
            </a:r>
            <a:endParaRPr kumimoji="0" lang="ru-RU" sz="135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35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Питаются байбаки растительными кормами. Их излюбленными растениями являются дикий овес, пырей, цикорий, клевер и полевой вьюнок, овощные и сельскохозяйственные культуры повреждают редко. Кормовая специализация сезонная, заключается в предпочтении различных частей растения. Так, ранней весной сурки поедают в основном перезимовавшие корневища и луковицы; летом — молодые ростки злаков и разнотравья, а также цветы. Во второй половине лета, когда степная растительность выгорает, байбаки всё дальше отходят от своих нор в поисках влажных участков с сочной травой. Зрелые плоды и семена в их желудках не перевариваются, рассеиваясь вместе с помётом. За день нажировки байбак съедает до 1—1,5 кг растительной массы. Воды обычно не пьёт, довольствуясь влагой, содержащейся в растениях, или утренней росой. Потребляет и животные корма — саранчовых, моллюсков, гусениц, муравьиных куколок, обычно поедая их вместе с травой. Однако в неволе сурки охотно едят мясо, в том числе мясо сородичей, хотя в природе позвоночными не питаются. Запасов на зиму байбак не делает.</a:t>
            </a:r>
          </a:p>
          <a:p>
            <a:pPr lvl="0" indent="450850" algn="just" fontAlgn="base">
              <a:spcBef>
                <a:spcPct val="0"/>
              </a:spcBef>
              <a:spcAft>
                <a:spcPct val="0"/>
              </a:spcAft>
            </a:pPr>
            <a:r>
              <a:rPr lang="ru-RU" sz="1350" b="1" dirty="0">
                <a:solidFill>
                  <a:schemeClr val="bg2">
                    <a:lumMod val="50000"/>
                  </a:schemeClr>
                </a:solidFill>
                <a:latin typeface="Arial" pitchFamily="34" charset="0"/>
                <a:ea typeface="Times New Roman" pitchFamily="18" charset="0"/>
                <a:cs typeface="Arial" pitchFamily="34" charset="0"/>
              </a:rPr>
              <a:t>Образ жизни</a:t>
            </a:r>
            <a:endParaRPr lang="ru-RU" sz="1350" dirty="0">
              <a:solidFill>
                <a:schemeClr val="bg2">
                  <a:lumMod val="50000"/>
                </a:schemeClr>
              </a:solidFill>
              <a:latin typeface="Arial" pitchFamily="34" charset="0"/>
              <a:cs typeface="Arial" pitchFamily="34" charset="0"/>
            </a:endParaRPr>
          </a:p>
          <a:p>
            <a:pPr lvl="0" indent="450850" algn="just" eaLnBrk="0" fontAlgn="base" hangingPunct="0">
              <a:spcBef>
                <a:spcPct val="0"/>
              </a:spcBef>
              <a:spcAft>
                <a:spcPct val="0"/>
              </a:spcAft>
            </a:pPr>
            <a:r>
              <a:rPr lang="ru-RU" sz="1350" dirty="0">
                <a:solidFill>
                  <a:schemeClr val="bg2">
                    <a:lumMod val="50000"/>
                  </a:schemeClr>
                </a:solidFill>
                <a:latin typeface="Arial" pitchFamily="34" charset="0"/>
                <a:ea typeface="Times New Roman" pitchFamily="18" charset="0"/>
                <a:cs typeface="Arial" pitchFamily="34" charset="0"/>
              </a:rPr>
              <a:t>Из зимней спячки байбаки выходят в конце февраля — начале марта. Немного откормившись, они принимаются ремонтировать или рыть новые защитные норы; позднее — поправлять и расширять жилые норы. Деятельность начинается с восходом солнца, когда зверьки просыпаются и отправляются на кормёжку. На поверхности сурки поддерживают зрительную (позы столбиком) и звуковую (перекличка, сигнал опасности) связь. Обычно двое сурков в колонии играют роль часовых, пока другие кормятся. Слух у сурка развит слабее, чем зрение, поэтому главным сигналом опасности является не столько свист, сколько вид бегущего к норе сородича. Увидев это, другие сурки тоже бросаются к норам, даже если при этом не было крика. В полдень байбаки обычно отдыхают в норах, а к вечеру опять выходят на кормёжку. На поверхности земли они проводят 12—16 часов.</a:t>
            </a:r>
            <a:endParaRPr lang="ru-RU" sz="1350" dirty="0">
              <a:solidFill>
                <a:schemeClr val="bg2">
                  <a:lumMod val="50000"/>
                </a:schemeClr>
              </a:solidFill>
              <a:latin typeface="Arial" pitchFamily="34" charset="0"/>
              <a:cs typeface="Arial" pitchFamily="34" charset="0"/>
            </a:endParaRPr>
          </a:p>
        </p:txBody>
      </p:sp>
      <p:grpSp>
        <p:nvGrpSpPr>
          <p:cNvPr id="14" name="Группа 22"/>
          <p:cNvGrpSpPr/>
          <p:nvPr/>
        </p:nvGrpSpPr>
        <p:grpSpPr>
          <a:xfrm>
            <a:off x="7020272" y="5877272"/>
            <a:ext cx="2016224" cy="980728"/>
            <a:chOff x="539552" y="4149080"/>
            <a:chExt cx="2376264" cy="1008112"/>
          </a:xfrm>
        </p:grpSpPr>
        <p:sp>
          <p:nvSpPr>
            <p:cNvPr id="15" name="Прямоугольник 1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7" name="Группа 18"/>
          <p:cNvGrpSpPr/>
          <p:nvPr/>
        </p:nvGrpSpPr>
        <p:grpSpPr>
          <a:xfrm>
            <a:off x="323528" y="5949280"/>
            <a:ext cx="2016224" cy="908720"/>
            <a:chOff x="539552" y="4149080"/>
            <a:chExt cx="2458205" cy="1008112"/>
          </a:xfrm>
        </p:grpSpPr>
        <p:sp>
          <p:nvSpPr>
            <p:cNvPr id="18" name="Прямоугольник 17">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9"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0" name="Группа 19"/>
          <p:cNvGrpSpPr/>
          <p:nvPr/>
        </p:nvGrpSpPr>
        <p:grpSpPr>
          <a:xfrm>
            <a:off x="2555776" y="5921896"/>
            <a:ext cx="2016224" cy="936104"/>
            <a:chOff x="539552" y="4149080"/>
            <a:chExt cx="2376264" cy="1008112"/>
          </a:xfrm>
        </p:grpSpPr>
        <p:sp>
          <p:nvSpPr>
            <p:cNvPr id="23" name="Прямоугольник 22">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6"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1" name="Группа 22"/>
          <p:cNvGrpSpPr/>
          <p:nvPr/>
        </p:nvGrpSpPr>
        <p:grpSpPr>
          <a:xfrm>
            <a:off x="4788024" y="5904656"/>
            <a:ext cx="2016224" cy="980728"/>
            <a:chOff x="539552" y="4149080"/>
            <a:chExt cx="2376264" cy="1008112"/>
          </a:xfrm>
        </p:grpSpPr>
        <p:sp>
          <p:nvSpPr>
            <p:cNvPr id="22" name="Прямоугольник 21">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4"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3 «Суслик Байбак»</a:t>
            </a:r>
          </a:p>
        </p:txBody>
      </p:sp>
      <p:sp>
        <p:nvSpPr>
          <p:cNvPr id="13" name="Rectangle 1"/>
          <p:cNvSpPr>
            <a:spLocks noChangeArrowheads="1"/>
          </p:cNvSpPr>
          <p:nvPr/>
        </p:nvSpPr>
        <p:spPr bwMode="auto">
          <a:xfrm>
            <a:off x="251520" y="1036766"/>
            <a:ext cx="8640960" cy="4893647"/>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3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Передвигается сурок порывистыми перебежками, временами останавливаясь и замирая на месте. Спасаясь от преследования, бежит довольно быстро, достигая на ровных участках скорости 12 — 15 км/ч, и старается укрыться в ближайшей норе.</a:t>
            </a:r>
            <a:endParaRPr kumimoji="0" lang="ru-RU" sz="130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3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В марте—апреле у байбаков наступает брачный период. Беременность длится 30—35 дней; обычно в выводке 3—6 детёнышей. Новорожденные сурчата голые и слепые, длиной 9—11 см и весом 30—40 г (это около 1 % от массы матери). Глаза у них открываются только на 23-й день. На время беременности и молочного вскармливания самец отселяется в другую нору. Молоком самка кормит до 50 дней, хотя в возрасте 40 дней, в конце мая — начале июня сурчата уже начинают питаться травой. Раньше полагали, что семьи сурков состоят из родителей и двух выводков детёнышей-погодков. Но наблюдения за мечеными зверьками показали, что часть сеголетков уходит из своей семьи и поселяется в других семьях как приёмыши, а их родители в свою очередь принимают чужих детёнышей. Сурчата остаются с родителями до следующего лета, после чего строят собственные норы. Но и вторую зимовку они проводят вместе с родителями. В целом, характер у сурков миролюбивый; они редко дерутся и прогоняют только пришлых зверьков.</a:t>
            </a:r>
          </a:p>
          <a:p>
            <a:pPr lvl="0" indent="450850" algn="just" fontAlgn="base">
              <a:spcBef>
                <a:spcPct val="0"/>
              </a:spcBef>
              <a:spcAft>
                <a:spcPct val="0"/>
              </a:spcAft>
            </a:pPr>
            <a:r>
              <a:rPr lang="ru-RU" sz="1300" dirty="0">
                <a:solidFill>
                  <a:schemeClr val="bg2">
                    <a:lumMod val="50000"/>
                  </a:schemeClr>
                </a:solidFill>
                <a:latin typeface="Arial" pitchFamily="34" charset="0"/>
                <a:ea typeface="Times New Roman" pitchFamily="18" charset="0"/>
                <a:cs typeface="Arial" pitchFamily="34" charset="0"/>
              </a:rPr>
              <a:t>К концу лета сурок накапливает до 800—1200 г жира, что составляет до 20 — 25 % его веса. Зверьки всё реже покидают норы; они обновляют гнёзда, натаскивая в них сухую траву. В конце августа — сентябре (не позже 20-х чисел) сурки собираются в зимовочных норах группами от 2—5 до 20—24 особей. Все входы в нору они забивают плотными пробками из смеси кала, земли и камней и впадают в глубокую спячку, которая длится 6—8 месяцев. Температура воздуха в норе даже в сильные морозы не опускается ниже 0 °C. Во время спячки жизненные процессы у сурков почти замирают: температура тела падает с 36—38 до 4,6—7,6 °C, дыхание замедляется до 2—3 вдохов в минуту вместо нормальных 20—24, а сердцебиение — до 3—15 ударов в минуту вместо 88—140. Зимой сурки не питаются и почти не двигаются, существуя за счёт запасов накопленного жира. Однако, поскольку расходы энергии во время спячки низкие, весной сурки нередко просыпаются достаточно упитанными, с запасом 100—200 г жира.</a:t>
            </a:r>
            <a:endParaRPr lang="ru-RU" sz="1300" dirty="0">
              <a:solidFill>
                <a:schemeClr val="bg2">
                  <a:lumMod val="50000"/>
                </a:schemeClr>
              </a:solidFill>
              <a:latin typeface="Arial" pitchFamily="34" charset="0"/>
              <a:cs typeface="Arial" pitchFamily="34" charset="0"/>
            </a:endParaRPr>
          </a:p>
        </p:txBody>
      </p:sp>
      <p:grpSp>
        <p:nvGrpSpPr>
          <p:cNvPr id="15" name="Группа 22"/>
          <p:cNvGrpSpPr/>
          <p:nvPr/>
        </p:nvGrpSpPr>
        <p:grpSpPr>
          <a:xfrm>
            <a:off x="7020272" y="5877272"/>
            <a:ext cx="2016224" cy="980728"/>
            <a:chOff x="539552" y="4149080"/>
            <a:chExt cx="2376264" cy="1008112"/>
          </a:xfrm>
        </p:grpSpPr>
        <p:sp>
          <p:nvSpPr>
            <p:cNvPr id="16" name="Прямоугольник 15">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7"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8" name="Группа 18"/>
          <p:cNvGrpSpPr/>
          <p:nvPr/>
        </p:nvGrpSpPr>
        <p:grpSpPr>
          <a:xfrm>
            <a:off x="323528" y="5949280"/>
            <a:ext cx="2016224" cy="908720"/>
            <a:chOff x="539552" y="4149080"/>
            <a:chExt cx="2458205" cy="1008112"/>
          </a:xfrm>
        </p:grpSpPr>
        <p:sp>
          <p:nvSpPr>
            <p:cNvPr id="19" name="Прямоугольник 18">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3" name="Группа 22"/>
          <p:cNvGrpSpPr/>
          <p:nvPr/>
        </p:nvGrpSpPr>
        <p:grpSpPr>
          <a:xfrm>
            <a:off x="2555776" y="5921896"/>
            <a:ext cx="2016224" cy="936104"/>
            <a:chOff x="539552" y="4149080"/>
            <a:chExt cx="2376264" cy="1008112"/>
          </a:xfrm>
        </p:grpSpPr>
        <p:sp>
          <p:nvSpPr>
            <p:cNvPr id="26" name="Прямоугольник 25">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7"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1" name="Группа 22"/>
          <p:cNvGrpSpPr/>
          <p:nvPr/>
        </p:nvGrpSpPr>
        <p:grpSpPr>
          <a:xfrm>
            <a:off x="4788024" y="5904656"/>
            <a:ext cx="2016224" cy="980728"/>
            <a:chOff x="539552" y="4149080"/>
            <a:chExt cx="2376264" cy="1008112"/>
          </a:xfrm>
        </p:grpSpPr>
        <p:sp>
          <p:nvSpPr>
            <p:cNvPr id="22" name="Прямоугольник 21">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4"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3 «Суслик Байбак»</a:t>
            </a:r>
          </a:p>
        </p:txBody>
      </p:sp>
      <p:sp>
        <p:nvSpPr>
          <p:cNvPr id="43009" name="Rectangle 1"/>
          <p:cNvSpPr>
            <a:spLocks noChangeArrowheads="1"/>
          </p:cNvSpPr>
          <p:nvPr/>
        </p:nvSpPr>
        <p:spPr bwMode="auto">
          <a:xfrm>
            <a:off x="251520" y="1204584"/>
            <a:ext cx="8640960" cy="4570482"/>
          </a:xfrm>
          <a:prstGeom prst="rect">
            <a:avLst/>
          </a:prstGeom>
          <a:solidFill>
            <a:srgbClr val="FFFFFF">
              <a:alpha val="70000"/>
            </a:srgbClr>
          </a:solidFill>
          <a:ln w="9525">
            <a:noFill/>
            <a:miter lim="800000"/>
            <a:headEnd/>
            <a:tailEnd/>
          </a:ln>
          <a:effectLst/>
        </p:spPr>
        <p:txBody>
          <a:bodyPr vert="horz" wrap="square" lIns="91440" tIns="45720" rIns="91440" bIns="0" numCol="1" anchor="ctr" anchorCtr="0" compatLnSpc="1">
            <a:prstTxWarp prst="textNoShape">
              <a:avLst/>
            </a:prstTxWarp>
            <a:spAutoFit/>
          </a:bodyPr>
          <a:lstStyle/>
          <a:p>
            <a:pPr indent="450850" algn="just" fontAlgn="base">
              <a:spcBef>
                <a:spcPct val="0"/>
              </a:spcBef>
              <a:spcAft>
                <a:spcPct val="0"/>
              </a:spcAft>
            </a:pPr>
            <a:r>
              <a:rPr lang="ru-RU" sz="1400" dirty="0">
                <a:solidFill>
                  <a:schemeClr val="bg2">
                    <a:lumMod val="50000"/>
                  </a:schemeClr>
                </a:solidFill>
                <a:latin typeface="Arial" pitchFamily="34" charset="0"/>
                <a:ea typeface="Times New Roman" pitchFamily="18" charset="0"/>
                <a:cs typeface="Arial" pitchFamily="34" charset="0"/>
              </a:rPr>
              <a:t>Половой зрелости сурки достигают на 3 год жизни. Врагов у сурка в настоящее время немного, в основном это бродячие собаки и лисы. Из-за их нападений к осени в выводке редко остаётся более 3 сурчат. На них охотятся волки и хищные птицы (орлы), а также барсуки, хорьки, корсаки.</a:t>
            </a:r>
            <a:endParaRPr lang="ru-RU" sz="1400" dirty="0">
              <a:solidFill>
                <a:schemeClr val="bg2">
                  <a:lumMod val="50000"/>
                </a:schemeClr>
              </a:solidFill>
              <a:latin typeface="Arial" pitchFamily="34" charset="0"/>
              <a:cs typeface="Arial" pitchFamily="34" charset="0"/>
            </a:endParaRP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a:ln>
                  <a:noFill/>
                </a:ln>
                <a:solidFill>
                  <a:schemeClr val="bg2">
                    <a:lumMod val="50000"/>
                  </a:schemeClr>
                </a:solidFill>
                <a:effectLst/>
                <a:latin typeface="Arial" pitchFamily="34" charset="0"/>
                <a:ea typeface="Calibri" pitchFamily="34" charset="0"/>
                <a:cs typeface="Arial" pitchFamily="34" charset="0"/>
              </a:rPr>
              <a:t>Численность</a:t>
            </a:r>
            <a:endParaRPr kumimoji="0" lang="ru-RU" sz="1400" b="1"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В связи с распашкой степей, лесовосстановлением и интенсивным промыслом численность байбаков к ХХ в. резко сократилась. Наиболее критическим положение было в 40—50-х гг. XX в., но принятые меры охраны обеспечили сохранение вида в локальных очагах в Украине, в Ульяновской и Саратовской областях, Татарстане и последующую его реакклиматизацию и интродукцию в ряде регионов. В последние десятилетия ареал начал расширяться и поголовье байбаков расти. Наиболее многочислен байбак в Ростовской и Ульяновской областях. Довольно стабильны колонии его казахстанского подвида в Оренбургской и Челябинской областях. Численность европейского подвида байбака на 2004 г. достигла 209 700 особей, казахстанского — 112 800 особей. Несмотря на разрешение лицензионной охоты в Центральном, Приволжском и Южном федеральных округах численность байбаков продолжает расти. В Омской области животное занесено в Красную книгу.</a:t>
            </a:r>
            <a:endParaRPr kumimoji="0" lang="ru-RU" sz="1400" b="1"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Байбак промышляется ради тёплого и лёгкого меха. Его мясо съедобно (оно высоко ценится в некоторых районах Монголии), а жир использовался в технике и народной медицине. Для сельского хозяйства байбак практически безвреден — он редко трогает культурные растения; изредка поедает люцерну и подсолнух. На огородах, разведённых в колонии сурков, они иногда едят капусту и надземные части моркови. Байбак — популярный объект специальной охоты — Варминтинга, при которой стрельба ведётся с большого расстояния из специального оружия.</a:t>
            </a:r>
            <a:endParaRPr kumimoji="0" lang="ru-RU" sz="1800" b="0" i="0" u="none" strike="noStrike" cap="none" normalizeH="0" baseline="0" dirty="0">
              <a:ln>
                <a:noFill/>
              </a:ln>
              <a:solidFill>
                <a:schemeClr val="bg2">
                  <a:lumMod val="50000"/>
                </a:schemeClr>
              </a:solidFill>
              <a:effectLst/>
              <a:latin typeface="Arial" pitchFamily="34" charset="0"/>
              <a:cs typeface="Arial" pitchFamily="34" charset="0"/>
            </a:endParaRPr>
          </a:p>
        </p:txBody>
      </p:sp>
      <p:grpSp>
        <p:nvGrpSpPr>
          <p:cNvPr id="13" name="Группа 18"/>
          <p:cNvGrpSpPr/>
          <p:nvPr/>
        </p:nvGrpSpPr>
        <p:grpSpPr>
          <a:xfrm>
            <a:off x="1163621" y="5877272"/>
            <a:ext cx="2016224" cy="908720"/>
            <a:chOff x="539552" y="4149080"/>
            <a:chExt cx="2458205" cy="1008112"/>
          </a:xfrm>
        </p:grpSpPr>
        <p:sp>
          <p:nvSpPr>
            <p:cNvPr id="14" name="Прямоугольник 13">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5"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6" name="Группа 15"/>
          <p:cNvGrpSpPr/>
          <p:nvPr/>
        </p:nvGrpSpPr>
        <p:grpSpPr>
          <a:xfrm>
            <a:off x="3395869" y="5849888"/>
            <a:ext cx="2016224" cy="936104"/>
            <a:chOff x="539552" y="4149080"/>
            <a:chExt cx="2376264" cy="1008112"/>
          </a:xfrm>
        </p:grpSpPr>
        <p:sp>
          <p:nvSpPr>
            <p:cNvPr id="17" name="Прямоугольник 16">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8"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1" name="Группа 22"/>
          <p:cNvGrpSpPr/>
          <p:nvPr/>
        </p:nvGrpSpPr>
        <p:grpSpPr>
          <a:xfrm>
            <a:off x="5652120" y="5805264"/>
            <a:ext cx="2016224" cy="980728"/>
            <a:chOff x="539552" y="4149080"/>
            <a:chExt cx="2376264" cy="1008112"/>
          </a:xfrm>
        </p:grpSpPr>
        <p:sp>
          <p:nvSpPr>
            <p:cNvPr id="22" name="Прямоугольник 21">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4"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3 «Суслик Байбак»</a:t>
            </a:r>
          </a:p>
        </p:txBody>
      </p:sp>
      <p:grpSp>
        <p:nvGrpSpPr>
          <p:cNvPr id="2" name="Группа 25"/>
          <p:cNvGrpSpPr/>
          <p:nvPr/>
        </p:nvGrpSpPr>
        <p:grpSpPr>
          <a:xfrm>
            <a:off x="3779912" y="6021288"/>
            <a:ext cx="1800200" cy="836712"/>
            <a:chOff x="539552" y="4149080"/>
            <a:chExt cx="2376264" cy="1008112"/>
          </a:xfrm>
        </p:grpSpPr>
        <p:sp>
          <p:nvSpPr>
            <p:cNvPr id="27" name="Прямоугольник 26">
              <a:hlinkClick r:id="rId3" action="ppaction://hlinksldjump"/>
            </p:cNvPr>
            <p:cNvSpPr/>
            <p:nvPr/>
          </p:nvSpPr>
          <p:spPr>
            <a:xfrm>
              <a:off x="539552" y="444515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11267" name="Picture 3" descr="C:\Users\СЮН\Desktop\ПРОДУКТ\описание точек\байбак\2.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79512" y="980728"/>
            <a:ext cx="3168352" cy="2253757"/>
          </a:xfrm>
          <a:prstGeom prst="rect">
            <a:avLst/>
          </a:prstGeom>
          <a:noFill/>
          <a:ln w="38100">
            <a:solidFill>
              <a:schemeClr val="tx1"/>
            </a:solidFill>
          </a:ln>
          <a:effectLst>
            <a:glow rad="228600">
              <a:schemeClr val="accent5">
                <a:satMod val="175000"/>
                <a:alpha val="40000"/>
              </a:schemeClr>
            </a:glow>
          </a:effectLst>
        </p:spPr>
      </p:pic>
      <p:pic>
        <p:nvPicPr>
          <p:cNvPr id="11268" name="Picture 4" descr="C:\Users\СЮН\Desktop\ПРОДУКТ\описание точек\байбак\3.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652120" y="980728"/>
            <a:ext cx="3275856" cy="2304256"/>
          </a:xfrm>
          <a:prstGeom prst="rect">
            <a:avLst/>
          </a:prstGeom>
          <a:noFill/>
          <a:ln w="38100">
            <a:solidFill>
              <a:schemeClr val="tx1"/>
            </a:solidFill>
          </a:ln>
          <a:effectLst>
            <a:glow rad="228600">
              <a:schemeClr val="accent5">
                <a:satMod val="175000"/>
                <a:alpha val="40000"/>
              </a:schemeClr>
            </a:glow>
          </a:effectLst>
        </p:spPr>
      </p:pic>
      <p:pic>
        <p:nvPicPr>
          <p:cNvPr id="11269" name="Picture 5" descr="C:\Users\СЮН\Desktop\ПРОДУКТ\описание точек\байбак\4.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987824" y="3780674"/>
            <a:ext cx="3083496" cy="2312622"/>
          </a:xfrm>
          <a:prstGeom prst="rect">
            <a:avLst/>
          </a:prstGeom>
          <a:noFill/>
          <a:ln w="38100">
            <a:solidFill>
              <a:schemeClr val="tx1"/>
            </a:solidFill>
          </a:ln>
          <a:effectLst>
            <a:glow rad="228600">
              <a:schemeClr val="accent5">
                <a:satMod val="175000"/>
                <a:alpha val="40000"/>
              </a:schemeClr>
            </a:glow>
          </a:effectLst>
        </p:spPr>
      </p:pic>
      <p:pic>
        <p:nvPicPr>
          <p:cNvPr id="11270" name="Picture 6" descr="C:\Users\СЮН\Desktop\ПРОДУКТ\описание точек\байбак\IMG_20190525_153554.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491880" y="956725"/>
            <a:ext cx="2016224" cy="2688299"/>
          </a:xfrm>
          <a:prstGeom prst="rect">
            <a:avLst/>
          </a:prstGeom>
          <a:noFill/>
          <a:ln w="38100">
            <a:solidFill>
              <a:schemeClr val="tx1"/>
            </a:solidFill>
          </a:ln>
          <a:effectLst>
            <a:glow rad="228600">
              <a:schemeClr val="accent5">
                <a:satMod val="175000"/>
                <a:alpha val="40000"/>
              </a:schemeClr>
            </a:glow>
          </a:effectLst>
        </p:spPr>
      </p:pic>
      <p:pic>
        <p:nvPicPr>
          <p:cNvPr id="11271" name="Picture 7" descr="C:\Users\СЮН\Desktop\ПРОДУКТ\описание точек\байбак\IMG_20190525_153618.jp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6228184" y="3456384"/>
            <a:ext cx="2463738" cy="3284984"/>
          </a:xfrm>
          <a:prstGeom prst="rect">
            <a:avLst/>
          </a:prstGeom>
          <a:noFill/>
          <a:ln w="38100">
            <a:solidFill>
              <a:schemeClr val="tx1"/>
            </a:solidFill>
          </a:ln>
          <a:effectLst>
            <a:glow rad="228600">
              <a:schemeClr val="accent5">
                <a:satMod val="175000"/>
                <a:alpha val="40000"/>
              </a:schemeClr>
            </a:glow>
          </a:effectLst>
        </p:spPr>
      </p:pic>
      <p:pic>
        <p:nvPicPr>
          <p:cNvPr id="11272" name="Picture 8" descr="C:\Users\СЮН\Desktop\ПРОДУКТ\описание точек\байбак\IMG_20190525_153628.jp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395536" y="3456384"/>
            <a:ext cx="2463738" cy="3284984"/>
          </a:xfrm>
          <a:prstGeom prst="rect">
            <a:avLst/>
          </a:prstGeom>
          <a:noFill/>
          <a:ln w="38100">
            <a:solidFill>
              <a:schemeClr val="tx1"/>
            </a:solidFill>
          </a:ln>
          <a:effectLst>
            <a:glow rad="228600">
              <a:schemeClr val="accent5">
                <a:satMod val="175000"/>
                <a:alpha val="40000"/>
              </a:schemeClr>
            </a:glo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4 «Кальцефилы»</a:t>
            </a:r>
          </a:p>
        </p:txBody>
      </p:sp>
      <p:grpSp>
        <p:nvGrpSpPr>
          <p:cNvPr id="2" name="Группа 18"/>
          <p:cNvGrpSpPr/>
          <p:nvPr/>
        </p:nvGrpSpPr>
        <p:grpSpPr>
          <a:xfrm>
            <a:off x="323528" y="5949280"/>
            <a:ext cx="2016224" cy="908720"/>
            <a:chOff x="539552" y="4149080"/>
            <a:chExt cx="2458205" cy="1008112"/>
          </a:xfrm>
        </p:grpSpPr>
        <p:sp>
          <p:nvSpPr>
            <p:cNvPr id="5" name="Прямоугольник 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51"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4" name="Группа 19"/>
          <p:cNvGrpSpPr/>
          <p:nvPr/>
        </p:nvGrpSpPr>
        <p:grpSpPr>
          <a:xfrm>
            <a:off x="2483768" y="5921896"/>
            <a:ext cx="2016224" cy="936104"/>
            <a:chOff x="539552" y="4149080"/>
            <a:chExt cx="2376264" cy="1008112"/>
          </a:xfrm>
        </p:grpSpPr>
        <p:sp>
          <p:nvSpPr>
            <p:cNvPr id="21" name="Прямоугольник 20">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2"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6" name="Группа 22"/>
          <p:cNvGrpSpPr/>
          <p:nvPr/>
        </p:nvGrpSpPr>
        <p:grpSpPr>
          <a:xfrm>
            <a:off x="4788024" y="5877272"/>
            <a:ext cx="2016224" cy="980728"/>
            <a:chOff x="539552" y="4149080"/>
            <a:chExt cx="2376264" cy="1008112"/>
          </a:xfrm>
        </p:grpSpPr>
        <p:sp>
          <p:nvSpPr>
            <p:cNvPr id="24" name="Прямоугольник 23">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5"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4337" name="Rectangle 1"/>
          <p:cNvSpPr>
            <a:spLocks noChangeArrowheads="1"/>
          </p:cNvSpPr>
          <p:nvPr/>
        </p:nvSpPr>
        <p:spPr bwMode="auto">
          <a:xfrm>
            <a:off x="251520" y="2050970"/>
            <a:ext cx="8712968" cy="3970318"/>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На участках склонов оврагов с меловыми обнажениями  в нашей области произрастают редкие растения. Они относятся к группе  кальцефилов. Кальцефилы - виды растений, предпочитающие карбонатные почвы (произрастающие либо на почвах, подстилаемых карбонатной мореной, либо на участках с выходами известняков). Полагают, что флора меловых обнажений сохранилась в том первобытном виде, какой она была в послеледниковую тепло-сухую эпоху, наступившую непосредственно после отступления ледника от границ Белгородской области в более высокие широты.</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Большинство кальцефилов относятся к охраняемым редким растениям, как на региональном, так и на федеральном уровне. Вот некоторые из них:</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Копе́ечник крупноцветко́вый (лат. Hedysárum grandiflórum) — многолетнеерастение, вид рода Копеечник</a:t>
            </a:r>
            <a:r>
              <a:rPr kumimoji="0" lang="en-US"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 </a:t>
            </a: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a:t>
            </a:r>
            <a:r>
              <a:rPr kumimoji="0" lang="en-US"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Hedysarum)</a:t>
            </a: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 семейства Бобовые (</a:t>
            </a:r>
            <a:r>
              <a:rPr kumimoji="0" lang="en-US"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Fabaceae)</a:t>
            </a: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 Включён в Красную книгу России.</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Многолетнее травянистое растение. Практически не имеет стебля общая высота от 10 до 40 см. Все листья прикорневые, непарные, перистосложные, с прилистниками.</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Цветоносы, в виде безлистных стрелок, выше черешков листьев  и отклоненно опущенные. Чашечка равна крыльям, едва длиннее их или немного короче. Зубцы чашечки длиннее трубки в 5-6 раз. Венчик светло-желтый, иногда с розоватым на верхушке флагом, длиннее чашечки.</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Цветки достаточно крупные, расположены в пазухах прицветников, собраны в кисти.</a:t>
            </a:r>
          </a:p>
        </p:txBody>
      </p:sp>
      <p:sp>
        <p:nvSpPr>
          <p:cNvPr id="13" name="Прямоугольник 12"/>
          <p:cNvSpPr/>
          <p:nvPr/>
        </p:nvSpPr>
        <p:spPr>
          <a:xfrm>
            <a:off x="0" y="911622"/>
            <a:ext cx="9144000" cy="95410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4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4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познакомить обучающихся со специфическими особенностями видового состава растений кальцефилов, провести исследовательскую работу по изучению их флористического, биоморфологического и экологического состава, организовать мероприятия по сохранению редких растений кальцефилов.  </a:t>
            </a:r>
          </a:p>
        </p:txBody>
      </p:sp>
      <p:grpSp>
        <p:nvGrpSpPr>
          <p:cNvPr id="14" name="Группа 22"/>
          <p:cNvGrpSpPr/>
          <p:nvPr/>
        </p:nvGrpSpPr>
        <p:grpSpPr>
          <a:xfrm>
            <a:off x="7020272" y="5877272"/>
            <a:ext cx="2016224" cy="980728"/>
            <a:chOff x="539552" y="4149080"/>
            <a:chExt cx="2376264" cy="1008112"/>
          </a:xfrm>
        </p:grpSpPr>
        <p:sp>
          <p:nvSpPr>
            <p:cNvPr id="15" name="Прямоугольник 14">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4 «Кальцефилы»</a:t>
            </a:r>
          </a:p>
        </p:txBody>
      </p:sp>
      <p:sp>
        <p:nvSpPr>
          <p:cNvPr id="13" name="Прямоугольник 12"/>
          <p:cNvSpPr/>
          <p:nvPr/>
        </p:nvSpPr>
        <p:spPr>
          <a:xfrm>
            <a:off x="251520" y="973752"/>
            <a:ext cx="8640960" cy="5047536"/>
          </a:xfrm>
          <a:prstGeom prst="rect">
            <a:avLst/>
          </a:prstGeom>
          <a:solidFill>
            <a:srgbClr val="FFFFFF">
              <a:alpha val="70000"/>
            </a:srgbClr>
          </a:solidFill>
        </p:spPr>
        <p:txBody>
          <a:bodyPr wrap="square">
            <a:spAutoFit/>
          </a:bodyPr>
          <a:lstStyle/>
          <a:p>
            <a:pPr lvl="0" indent="450850" algn="just" eaLnBrk="0" fontAlgn="base" hangingPunct="0">
              <a:spcBef>
                <a:spcPct val="0"/>
              </a:spcBef>
              <a:spcAft>
                <a:spcPct val="0"/>
              </a:spcAft>
            </a:pPr>
            <a:r>
              <a:rPr lang="ru-RU" sz="1400" dirty="0">
                <a:solidFill>
                  <a:schemeClr val="bg2">
                    <a:lumMod val="50000"/>
                  </a:schemeClr>
                </a:solidFill>
                <a:latin typeface="Arial" pitchFamily="34" charset="0"/>
                <a:ea typeface="Times New Roman" pitchFamily="18" charset="0"/>
                <a:cs typeface="Arial" pitchFamily="34" charset="0"/>
              </a:rPr>
              <a:t>Плод— четковидный боб, сформированный из 2-8 члеников; членики односемянные, нераскрывающиеся, по поверхности ребристые, с шипами и бугорками, опушенные. Семена почковидные, сплюснутые.</a:t>
            </a:r>
          </a:p>
          <a:p>
            <a:pPr lvl="0" indent="450850" algn="just" eaLnBrk="0" fontAlgn="base" hangingPunct="0">
              <a:spcBef>
                <a:spcPct val="0"/>
              </a:spcBef>
              <a:spcAft>
                <a:spcPct val="0"/>
              </a:spcAft>
            </a:pPr>
            <a:r>
              <a:rPr lang="ru-RU" sz="1400" dirty="0">
                <a:solidFill>
                  <a:schemeClr val="bg2">
                    <a:lumMod val="50000"/>
                  </a:schemeClr>
                </a:solidFill>
                <a:latin typeface="Arial" pitchFamily="34" charset="0"/>
                <a:ea typeface="Times New Roman" pitchFamily="18" charset="0"/>
                <a:cs typeface="Arial" pitchFamily="34" charset="0"/>
              </a:rPr>
              <a:t>Цветёт  в июне-июле, иногда повторно в августе-сентябре. Созревание плодов в июле-августе, размножение исключительно семенное. Цветение растений, выросших из семян, наступает на 4—5-й год жизни.</a:t>
            </a:r>
          </a:p>
          <a:p>
            <a:pPr lvl="0" indent="450850" algn="just" eaLnBrk="0" fontAlgn="base" hangingPunct="0">
              <a:spcBef>
                <a:spcPct val="0"/>
              </a:spcBef>
              <a:spcAft>
                <a:spcPct val="0"/>
              </a:spcAft>
            </a:pPr>
            <a:r>
              <a:rPr lang="ru-RU" sz="1400" dirty="0">
                <a:solidFill>
                  <a:schemeClr val="bg2">
                    <a:lumMod val="50000"/>
                  </a:schemeClr>
                </a:solidFill>
                <a:latin typeface="Arial" pitchFamily="34" charset="0"/>
                <a:ea typeface="Times New Roman" pitchFamily="18" charset="0"/>
                <a:cs typeface="Arial" pitchFamily="34" charset="0"/>
              </a:rPr>
              <a:t> Проло́мник Козо́-Поля́нского (лат. Andrósace koso-poljanskii) — вид травянистых растений из рода (Primulaceae). Эндемик Занесён в Красную книгу России. </a:t>
            </a:r>
          </a:p>
          <a:p>
            <a:pPr lvl="0" indent="450850" algn="just" eaLnBrk="0" fontAlgn="base" hangingPunct="0">
              <a:spcBef>
                <a:spcPct val="0"/>
              </a:spcBef>
              <a:spcAft>
                <a:spcPct val="0"/>
              </a:spcAft>
            </a:pPr>
            <a:r>
              <a:rPr lang="ru-RU" sz="1400" dirty="0">
                <a:solidFill>
                  <a:schemeClr val="bg2">
                    <a:lumMod val="50000"/>
                  </a:schemeClr>
                </a:solidFill>
                <a:latin typeface="Arial" pitchFamily="34" charset="0"/>
                <a:ea typeface="Times New Roman" pitchFamily="18" charset="0"/>
                <a:cs typeface="Arial" pitchFamily="34" charset="0"/>
              </a:rPr>
              <a:t>Многолетник, образует крупные рыхлые дерновины с многочисленными розеткамии стрелками. Отличается от других видов проломника более плотными многолистными розетками, несколько туповатыми, менее опушёнными и жестковатыми листьями с выдающейся снизу средней жилкой, стрелками почти шерстисто-волосистыми с длинными беловатыми почти поникающими волосками.</a:t>
            </a:r>
          </a:p>
          <a:p>
            <a:pPr lvl="0" indent="450850" algn="just" eaLnBrk="0" fontAlgn="base" hangingPunct="0">
              <a:spcBef>
                <a:spcPct val="0"/>
              </a:spcBef>
              <a:spcAft>
                <a:spcPct val="0"/>
              </a:spcAft>
            </a:pPr>
            <a:r>
              <a:rPr lang="ru-RU" sz="1400" dirty="0">
                <a:solidFill>
                  <a:schemeClr val="bg2">
                    <a:lumMod val="50000"/>
                  </a:schemeClr>
                </a:solidFill>
                <a:latin typeface="Arial" pitchFamily="34" charset="0"/>
                <a:ea typeface="Times New Roman" pitchFamily="18" charset="0"/>
                <a:cs typeface="Arial" pitchFamily="34" charset="0"/>
              </a:rPr>
              <a:t>Наружные листья 5—6 мм длиной, до 2 мм шириной, линейные, сильно суженные к основанию, все по краю, снизу и наверху с длинными шелковисто-белыми волосками, а по краю, кроме того, с мягкими головчатыми волосками. Цветоносы 2—3—7-цветковые, от 2—4 до 8—9 см длины. Цветёт обычно в мае—июне.</a:t>
            </a:r>
          </a:p>
          <a:p>
            <a:pPr lvl="0" indent="450850" algn="just" eaLnBrk="0" fontAlgn="base" hangingPunct="0">
              <a:spcBef>
                <a:spcPct val="0"/>
              </a:spcBef>
              <a:spcAft>
                <a:spcPct val="0"/>
              </a:spcAft>
            </a:pPr>
            <a:r>
              <a:rPr lang="ru-RU" sz="1400" dirty="0">
                <a:solidFill>
                  <a:schemeClr val="bg2">
                    <a:lumMod val="50000"/>
                  </a:schemeClr>
                </a:solidFill>
                <a:latin typeface="Arial" pitchFamily="34" charset="0"/>
                <a:ea typeface="Times New Roman" pitchFamily="18" charset="0"/>
                <a:cs typeface="Arial" pitchFamily="34" charset="0"/>
              </a:rPr>
              <a:t>Иссо́п мелово́й (лат.Hyssopus cretaceus) — вид растений рода (Hyssopus) семейства (Lamiaceae).</a:t>
            </a:r>
          </a:p>
          <a:p>
            <a:pPr lvl="0" indent="450850" algn="just" eaLnBrk="0" fontAlgn="base" hangingPunct="0">
              <a:spcBef>
                <a:spcPct val="0"/>
              </a:spcBef>
              <a:spcAft>
                <a:spcPct val="0"/>
              </a:spcAft>
            </a:pPr>
            <a:r>
              <a:rPr lang="ru-RU" sz="1400" dirty="0">
                <a:solidFill>
                  <a:schemeClr val="bg2">
                    <a:lumMod val="50000"/>
                  </a:schemeClr>
                </a:solidFill>
                <a:latin typeface="Arial" pitchFamily="34" charset="0"/>
                <a:ea typeface="Times New Roman" pitchFamily="18" charset="0"/>
                <a:cs typeface="Arial" pitchFamily="34" charset="0"/>
              </a:rPr>
              <a:t>Многолетнее травянистое растение высотой 20—60 см. Листья линейно-ланцетной формы, с желёзками. Соцветие рыхлое, длинное. Цветки синего цвета. Плод — орешек. Произрастает на меловых отложениях (отсюда название).</a:t>
            </a:r>
          </a:p>
          <a:p>
            <a:pPr lvl="0" indent="450850" algn="just" eaLnBrk="0" fontAlgn="base" hangingPunct="0">
              <a:spcBef>
                <a:spcPct val="0"/>
              </a:spcBef>
              <a:spcAft>
                <a:spcPct val="0"/>
              </a:spcAft>
            </a:pPr>
            <a:r>
              <a:rPr lang="ru-RU" sz="1400" dirty="0">
                <a:solidFill>
                  <a:schemeClr val="bg2">
                    <a:lumMod val="50000"/>
                  </a:schemeClr>
                </a:solidFill>
                <a:latin typeface="Arial" pitchFamily="34" charset="0"/>
                <a:ea typeface="Times New Roman" pitchFamily="18" charset="0"/>
                <a:cs typeface="Arial" pitchFamily="34" charset="0"/>
              </a:rPr>
              <a:t>Редкий вид. Занесён в Красные книги Украины и ряда субъектов Российской Федерации. Вымирает из-за выпаса скота и хозяйственной деятельности в местах своего произрастания.</a:t>
            </a:r>
            <a:endParaRPr lang="ru-RU" sz="1400" dirty="0">
              <a:solidFill>
                <a:schemeClr val="bg2">
                  <a:lumMod val="50000"/>
                </a:schemeClr>
              </a:solidFill>
              <a:latin typeface="Arial" pitchFamily="34" charset="0"/>
              <a:cs typeface="Arial" pitchFamily="34" charset="0"/>
            </a:endParaRPr>
          </a:p>
        </p:txBody>
      </p:sp>
      <p:grpSp>
        <p:nvGrpSpPr>
          <p:cNvPr id="14" name="Группа 18"/>
          <p:cNvGrpSpPr/>
          <p:nvPr/>
        </p:nvGrpSpPr>
        <p:grpSpPr>
          <a:xfrm>
            <a:off x="1403648" y="5949280"/>
            <a:ext cx="2016224" cy="908720"/>
            <a:chOff x="539552" y="4149080"/>
            <a:chExt cx="2458205" cy="1008112"/>
          </a:xfrm>
        </p:grpSpPr>
        <p:sp>
          <p:nvSpPr>
            <p:cNvPr id="15" name="Прямоугольник 1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6"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7" name="Группа 19"/>
          <p:cNvGrpSpPr/>
          <p:nvPr/>
        </p:nvGrpSpPr>
        <p:grpSpPr>
          <a:xfrm>
            <a:off x="3563888" y="5921896"/>
            <a:ext cx="2016224" cy="936104"/>
            <a:chOff x="539552" y="4149080"/>
            <a:chExt cx="2376264" cy="1008112"/>
          </a:xfrm>
        </p:grpSpPr>
        <p:sp>
          <p:nvSpPr>
            <p:cNvPr id="18" name="Прямоугольник 17">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9"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0" name="Группа 22"/>
          <p:cNvGrpSpPr/>
          <p:nvPr/>
        </p:nvGrpSpPr>
        <p:grpSpPr>
          <a:xfrm>
            <a:off x="5868144" y="5877272"/>
            <a:ext cx="2016224" cy="980728"/>
            <a:chOff x="539552" y="4149080"/>
            <a:chExt cx="2376264" cy="1008112"/>
          </a:xfrm>
        </p:grpSpPr>
        <p:sp>
          <p:nvSpPr>
            <p:cNvPr id="23" name="Прямоугольник 22">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6"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4 «Кальцефилы»</a:t>
            </a:r>
          </a:p>
        </p:txBody>
      </p:sp>
      <p:pic>
        <p:nvPicPr>
          <p:cNvPr id="12289" name="Picture 1" descr="C:\Users\СЮН\Desktop\ПРОДУКТ\описание точек\кальцефилы\5.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552749" y="1052737"/>
            <a:ext cx="3267723" cy="2450792"/>
          </a:xfrm>
          <a:prstGeom prst="rect">
            <a:avLst/>
          </a:prstGeom>
          <a:noFill/>
          <a:ln w="38100">
            <a:solidFill>
              <a:schemeClr val="tx1"/>
            </a:solidFill>
          </a:ln>
          <a:effectLst>
            <a:glow rad="228600">
              <a:schemeClr val="accent5">
                <a:satMod val="175000"/>
                <a:alpha val="40000"/>
              </a:schemeClr>
            </a:glow>
          </a:effectLst>
        </p:spPr>
      </p:pic>
      <p:pic>
        <p:nvPicPr>
          <p:cNvPr id="12291" name="Picture 3" descr="C:\Users\СЮН\Desktop\ПРОДУКТ\описание точек\кальцефилы\2.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44717" y="4005064"/>
            <a:ext cx="3175755" cy="2376264"/>
          </a:xfrm>
          <a:prstGeom prst="rect">
            <a:avLst/>
          </a:prstGeom>
          <a:noFill/>
          <a:ln w="38100">
            <a:solidFill>
              <a:schemeClr val="tx1"/>
            </a:solidFill>
          </a:ln>
          <a:effectLst>
            <a:glow rad="228600">
              <a:schemeClr val="accent5">
                <a:satMod val="175000"/>
                <a:alpha val="40000"/>
              </a:schemeClr>
            </a:glow>
          </a:effectLst>
        </p:spPr>
      </p:pic>
      <p:pic>
        <p:nvPicPr>
          <p:cNvPr id="12292" name="Picture 4" descr="C:\Users\СЮН\Desktop\ПРОДУКТ\описание точек\кальцефилы\3.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23528" y="4005064"/>
            <a:ext cx="3264362" cy="2376264"/>
          </a:xfrm>
          <a:prstGeom prst="rect">
            <a:avLst/>
          </a:prstGeom>
          <a:noFill/>
          <a:ln w="38100">
            <a:solidFill>
              <a:schemeClr val="tx1"/>
            </a:solidFill>
          </a:ln>
          <a:effectLst>
            <a:glow rad="228600">
              <a:schemeClr val="accent5">
                <a:satMod val="175000"/>
                <a:alpha val="40000"/>
              </a:schemeClr>
            </a:glow>
          </a:effectLst>
        </p:spPr>
      </p:pic>
      <p:pic>
        <p:nvPicPr>
          <p:cNvPr id="12293" name="Picture 5" descr="C:\Users\СЮН\Desktop\ПРОДУКТ\описание точек\кальцефилы\4.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23528" y="1052736"/>
            <a:ext cx="3312368" cy="2484276"/>
          </a:xfrm>
          <a:prstGeom prst="rect">
            <a:avLst/>
          </a:prstGeom>
          <a:noFill/>
          <a:ln w="38100">
            <a:solidFill>
              <a:schemeClr val="tx1"/>
            </a:solidFill>
          </a:ln>
          <a:effectLst>
            <a:glow rad="228600">
              <a:schemeClr val="accent5">
                <a:satMod val="175000"/>
                <a:alpha val="40000"/>
              </a:schemeClr>
            </a:glow>
          </a:effectLst>
        </p:spPr>
      </p:pic>
      <p:pic>
        <p:nvPicPr>
          <p:cNvPr id="12290" name="Picture 2" descr="C:\Users\СЮН\Desktop\ПРОДУКТ\описание точек\кальцефилы\1.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724459" y="2348880"/>
            <a:ext cx="3359709" cy="2520280"/>
          </a:xfrm>
          <a:prstGeom prst="rect">
            <a:avLst/>
          </a:prstGeom>
          <a:noFill/>
          <a:ln w="38100">
            <a:solidFill>
              <a:schemeClr val="tx1"/>
            </a:solidFill>
          </a:ln>
          <a:effectLst>
            <a:glow rad="228600">
              <a:schemeClr val="accent5">
                <a:satMod val="175000"/>
                <a:alpha val="40000"/>
              </a:schemeClr>
            </a:glow>
          </a:effectLst>
        </p:spPr>
      </p:pic>
      <p:grpSp>
        <p:nvGrpSpPr>
          <p:cNvPr id="2" name="Группа 25"/>
          <p:cNvGrpSpPr/>
          <p:nvPr/>
        </p:nvGrpSpPr>
        <p:grpSpPr>
          <a:xfrm>
            <a:off x="3779912" y="5877272"/>
            <a:ext cx="2088232" cy="980728"/>
            <a:chOff x="539552" y="4149080"/>
            <a:chExt cx="2376264" cy="1008112"/>
          </a:xfrm>
        </p:grpSpPr>
        <p:sp>
          <p:nvSpPr>
            <p:cNvPr id="27" name="Прямоугольник 26">
              <a:hlinkClick r:id="rId8"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1" name="TextBox 10"/>
          <p:cNvSpPr txBox="1"/>
          <p:nvPr/>
        </p:nvSpPr>
        <p:spPr>
          <a:xfrm>
            <a:off x="395536" y="3501008"/>
            <a:ext cx="2223622" cy="276999"/>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lang="ru-RU" sz="1200" dirty="0">
                <a:solidFill>
                  <a:schemeClr val="bg2">
                    <a:lumMod val="50000"/>
                  </a:schemeClr>
                </a:solidFill>
                <a:latin typeface="Arial" pitchFamily="34" charset="0"/>
                <a:ea typeface="Times New Roman" pitchFamily="18" charset="0"/>
                <a:cs typeface="Arial" pitchFamily="34" charset="0"/>
              </a:rPr>
              <a:t>Проло́мник Козо́-Поля́нского</a:t>
            </a:r>
            <a:endParaRPr lang="ru-RU" sz="1200" dirty="0"/>
          </a:p>
        </p:txBody>
      </p:sp>
      <p:sp>
        <p:nvSpPr>
          <p:cNvPr id="12" name="TextBox 11"/>
          <p:cNvSpPr txBox="1"/>
          <p:nvPr/>
        </p:nvSpPr>
        <p:spPr>
          <a:xfrm>
            <a:off x="611560" y="6320353"/>
            <a:ext cx="2223622" cy="276999"/>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lang="ru-RU" sz="1200" dirty="0">
                <a:solidFill>
                  <a:schemeClr val="bg2">
                    <a:lumMod val="50000"/>
                  </a:schemeClr>
                </a:solidFill>
                <a:latin typeface="Arial" pitchFamily="34" charset="0"/>
                <a:ea typeface="Times New Roman" pitchFamily="18" charset="0"/>
                <a:cs typeface="Arial" pitchFamily="34" charset="0"/>
              </a:rPr>
              <a:t>Проло́мник Козо́-Поля́нского</a:t>
            </a:r>
            <a:endParaRPr lang="ru-RU" sz="1200" dirty="0"/>
          </a:p>
        </p:txBody>
      </p:sp>
      <p:sp>
        <p:nvSpPr>
          <p:cNvPr id="13" name="TextBox 12"/>
          <p:cNvSpPr txBox="1"/>
          <p:nvPr/>
        </p:nvSpPr>
        <p:spPr>
          <a:xfrm>
            <a:off x="3275856" y="4725144"/>
            <a:ext cx="2202526" cy="276999"/>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lang="ru-RU" sz="1200" dirty="0">
                <a:solidFill>
                  <a:schemeClr val="bg2">
                    <a:lumMod val="50000"/>
                  </a:schemeClr>
                </a:solidFill>
                <a:latin typeface="Arial" pitchFamily="34" charset="0"/>
                <a:ea typeface="Times New Roman" pitchFamily="18" charset="0"/>
                <a:cs typeface="Arial" pitchFamily="34" charset="0"/>
              </a:rPr>
              <a:t>Копе́ечник крупноцветко́вый</a:t>
            </a:r>
            <a:endParaRPr lang="ru-RU" sz="1200" dirty="0"/>
          </a:p>
        </p:txBody>
      </p:sp>
      <p:sp>
        <p:nvSpPr>
          <p:cNvPr id="14" name="TextBox 13"/>
          <p:cNvSpPr txBox="1"/>
          <p:nvPr/>
        </p:nvSpPr>
        <p:spPr>
          <a:xfrm>
            <a:off x="6804248" y="3368025"/>
            <a:ext cx="1276119" cy="276999"/>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lang="ru-RU" sz="1200" dirty="0">
                <a:latin typeface="Arial" pitchFamily="34" charset="0"/>
                <a:cs typeface="Arial" pitchFamily="34" charset="0"/>
              </a:rPr>
              <a:t>Иссоп меловой</a:t>
            </a:r>
          </a:p>
        </p:txBody>
      </p:sp>
      <p:sp>
        <p:nvSpPr>
          <p:cNvPr id="16" name="TextBox 15"/>
          <p:cNvSpPr txBox="1"/>
          <p:nvPr/>
        </p:nvSpPr>
        <p:spPr>
          <a:xfrm>
            <a:off x="6113890" y="6320353"/>
            <a:ext cx="2202526" cy="276999"/>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lang="ru-RU" sz="1200" dirty="0">
                <a:solidFill>
                  <a:schemeClr val="bg2">
                    <a:lumMod val="50000"/>
                  </a:schemeClr>
                </a:solidFill>
                <a:latin typeface="Arial" pitchFamily="34" charset="0"/>
                <a:ea typeface="Times New Roman" pitchFamily="18" charset="0"/>
                <a:cs typeface="Arial" pitchFamily="34" charset="0"/>
              </a:rPr>
              <a:t>Копе́ечник крупноцветко́вый</a:t>
            </a:r>
            <a:endParaRPr lang="ru-RU" sz="12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5 «Ирис низкий»</a:t>
            </a:r>
          </a:p>
        </p:txBody>
      </p:sp>
      <p:grpSp>
        <p:nvGrpSpPr>
          <p:cNvPr id="2" name="Группа 18"/>
          <p:cNvGrpSpPr/>
          <p:nvPr/>
        </p:nvGrpSpPr>
        <p:grpSpPr>
          <a:xfrm>
            <a:off x="539552" y="5949280"/>
            <a:ext cx="2016224" cy="908720"/>
            <a:chOff x="539552" y="4149080"/>
            <a:chExt cx="2458205" cy="1008112"/>
          </a:xfrm>
        </p:grpSpPr>
        <p:sp>
          <p:nvSpPr>
            <p:cNvPr id="5" name="Прямоугольник 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51"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4" name="Группа 19"/>
          <p:cNvGrpSpPr/>
          <p:nvPr/>
        </p:nvGrpSpPr>
        <p:grpSpPr>
          <a:xfrm>
            <a:off x="2843808" y="5921896"/>
            <a:ext cx="2016224" cy="936104"/>
            <a:chOff x="539552" y="4149080"/>
            <a:chExt cx="2376264" cy="1008112"/>
          </a:xfrm>
        </p:grpSpPr>
        <p:sp>
          <p:nvSpPr>
            <p:cNvPr id="21" name="Прямоугольник 20">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2"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6" name="Группа 22"/>
          <p:cNvGrpSpPr/>
          <p:nvPr/>
        </p:nvGrpSpPr>
        <p:grpSpPr>
          <a:xfrm>
            <a:off x="4932040" y="5904656"/>
            <a:ext cx="2016224" cy="980728"/>
            <a:chOff x="539552" y="4149080"/>
            <a:chExt cx="2376264" cy="1008112"/>
          </a:xfrm>
        </p:grpSpPr>
        <p:sp>
          <p:nvSpPr>
            <p:cNvPr id="24" name="Прямоугольник 23">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5"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45057" name="Rectangle 1"/>
          <p:cNvSpPr>
            <a:spLocks noChangeArrowheads="1"/>
          </p:cNvSpPr>
          <p:nvPr/>
        </p:nvSpPr>
        <p:spPr bwMode="auto">
          <a:xfrm>
            <a:off x="467544" y="2584063"/>
            <a:ext cx="8280920" cy="3293209"/>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Ирис</a:t>
            </a:r>
            <a:r>
              <a:rPr kumimoji="0" lang="en-US" sz="16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 </a:t>
            </a:r>
            <a:r>
              <a:rPr kumimoji="0" lang="ru-RU" sz="16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низкий</a:t>
            </a:r>
            <a:r>
              <a:rPr kumimoji="0" lang="en-US" sz="16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 - Iris humilis Georgi. </a:t>
            </a:r>
            <a:endParaRPr kumimoji="0" lang="ru-RU" sz="160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Статус редкости - редкий вид.</a:t>
            </a:r>
            <a:endParaRPr kumimoji="0" lang="ru-RU" sz="160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Ирис низкий многолетнее травянистое растение 5–20 см высотой. Основания побегов с немногочисленными отмершими буроватыми влагалищами. Листья (1–2) сизовато-зелёные, 3–7 мм шириной. Листочки обвёртки в числе 3, эллиптически-ланцетные, при плодах пергаментные. Цветки (1–2) жёлтые. Наружные доли околоцветника обратнояйцевидные, заострённые, с жёлтой бородкой. Трубка околоцветника в 1,5–2 раза короче отгиба. Коробочка эллиптическая, суженная к обоим концам. Семена светло-коричневые, овальные, морщинистые.</a:t>
            </a:r>
            <a:endParaRPr kumimoji="0" lang="ru-RU" sz="160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Растёт на степных, нередко каменистых, хрящеватых склонах, в борах, на лесных полянах. Цветёт в мае – начале июня.</a:t>
            </a:r>
            <a:endParaRPr kumimoji="0" lang="ru-RU" sz="160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Необходимо установить контроль за состоянием популяций. Рекомендовать ограничение эксплуатации мест обитания вида. Запретить сбор растений.</a:t>
            </a:r>
            <a:endParaRPr kumimoji="0" lang="ru-RU" sz="1600" b="0" i="0" u="none" strike="noStrike" cap="none" normalizeH="0" baseline="0" dirty="0">
              <a:ln>
                <a:noFill/>
              </a:ln>
              <a:solidFill>
                <a:schemeClr val="bg2">
                  <a:lumMod val="50000"/>
                </a:schemeClr>
              </a:solidFill>
              <a:effectLst/>
              <a:latin typeface="Arial" pitchFamily="34" charset="0"/>
              <a:cs typeface="Arial" pitchFamily="34" charset="0"/>
            </a:endParaRPr>
          </a:p>
        </p:txBody>
      </p:sp>
      <p:sp>
        <p:nvSpPr>
          <p:cNvPr id="14" name="Прямоугольник 13"/>
          <p:cNvSpPr/>
          <p:nvPr/>
        </p:nvSpPr>
        <p:spPr>
          <a:xfrm>
            <a:off x="0" y="1052736"/>
            <a:ext cx="9144000" cy="132343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6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6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познакомить обучающихся с биологическими и экологическими особенностями ириса низкого, существующими легендами о нем, провести исследовательскую работу по выявлении его численности, экологического состояния, организовать мероприятия по сохранению данного краснокнижного растения.</a:t>
            </a:r>
            <a:endParaRPr lang="ru-RU" sz="14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p:txBody>
      </p:sp>
      <p:grpSp>
        <p:nvGrpSpPr>
          <p:cNvPr id="15" name="Группа 22"/>
          <p:cNvGrpSpPr/>
          <p:nvPr/>
        </p:nvGrpSpPr>
        <p:grpSpPr>
          <a:xfrm>
            <a:off x="7020272" y="5877272"/>
            <a:ext cx="2016224" cy="980728"/>
            <a:chOff x="539552" y="4149080"/>
            <a:chExt cx="2376264" cy="1008112"/>
          </a:xfrm>
        </p:grpSpPr>
        <p:sp>
          <p:nvSpPr>
            <p:cNvPr id="16" name="Прямоугольник 15">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7"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5 «Ирис низкий»</a:t>
            </a:r>
          </a:p>
        </p:txBody>
      </p:sp>
      <p:sp>
        <p:nvSpPr>
          <p:cNvPr id="12" name="Rectangle 1"/>
          <p:cNvSpPr>
            <a:spLocks noChangeArrowheads="1"/>
          </p:cNvSpPr>
          <p:nvPr/>
        </p:nvSpPr>
        <p:spPr bwMode="auto">
          <a:xfrm>
            <a:off x="179512" y="908720"/>
            <a:ext cx="8712968" cy="5170646"/>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15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Практически у каждого народа есть своя легенда об ирисах. Одна из этих легенд гласит, что самый первый цветок ириса расцвел несколько миллионов лет назад, в красивом лесу на склоне небольшой горы. Цветок был настолько красив, что все звери, птицы и насекомые пришли посмотреть на него. И даже ветер и вода не удержались от созерцания этого прекрасного чуда. И начали они спорить, кому из них он будет принадлежать. Спор продолжался 4 дня. Пока они спорили, семена ириса созрели, и ветер разнес их по свету, а вода подхватила и унесла в далёкие страны. С тех пор ирисы растут в самых разных городах мира.</a:t>
            </a:r>
            <a:endParaRPr kumimoji="0" lang="ru-RU" sz="150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5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В Японии существует праздник, посвященный любованию цветами.  Он называется "Ханами". В японском языке иероглифы слов "ирис" и "воинский дух" обозначаются одним символом.  В праздник "Ханами" мальчикам делают талисманы из цветов ириса, потому что они уверены, что эти талисманы вселяют мужество и отвагу. Также делают напитки из цветков, которые исцеляют многие болезни.</a:t>
            </a:r>
            <a:endParaRPr kumimoji="0" lang="ru-RU" sz="150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5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Другая легенда пришла из древней Греции. Она рассказывает о боге Прометее, который похитил огонь и отдал его людям. В тот же день на небе появилась прекрасная яркая радуга. Она светилась даже после захода солнца. А когда солнце снова взошло, радуга рассыпалась, и ее осколки разлетелись. В тех местах, где догорали упавшие осколки радуги, расцвели ирисы.</a:t>
            </a:r>
            <a:endParaRPr kumimoji="0" lang="ru-RU" sz="1500" b="0" i="0" u="none" strike="noStrike" cap="none" normalizeH="0" baseline="0" dirty="0">
              <a:ln>
                <a:noFill/>
              </a:ln>
              <a:solidFill>
                <a:schemeClr val="bg2">
                  <a:lumMod val="50000"/>
                </a:schemeClr>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5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В Италии есть город Флоренция. Он назван так из-за большого скопления ирисов вокруг поселения. "Флоренция" в переводе с латинского означает "цветущая". Также ирис являлся символом красноречия в Древнем Египте, а в восточных странах символизировал грусть и тоску.</a:t>
            </a:r>
            <a:endParaRPr kumimoji="0" lang="ru-RU" sz="1500" b="0" i="0" u="none" strike="noStrike" cap="none" normalizeH="0" baseline="0" dirty="0">
              <a:ln>
                <a:noFill/>
              </a:ln>
              <a:solidFill>
                <a:schemeClr val="bg2">
                  <a:lumMod val="50000"/>
                </a:schemeClr>
              </a:solidFill>
              <a:effectLst/>
              <a:latin typeface="Arial" pitchFamily="34" charset="0"/>
              <a:cs typeface="Arial" pitchFamily="34" charset="0"/>
            </a:endParaRPr>
          </a:p>
        </p:txBody>
      </p:sp>
      <p:grpSp>
        <p:nvGrpSpPr>
          <p:cNvPr id="13" name="Группа 18"/>
          <p:cNvGrpSpPr/>
          <p:nvPr/>
        </p:nvGrpSpPr>
        <p:grpSpPr>
          <a:xfrm>
            <a:off x="1403648" y="6021288"/>
            <a:ext cx="2016224" cy="908720"/>
            <a:chOff x="539552" y="4149080"/>
            <a:chExt cx="2458205" cy="1008112"/>
          </a:xfrm>
        </p:grpSpPr>
        <p:sp>
          <p:nvSpPr>
            <p:cNvPr id="14" name="Прямоугольник 13">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5"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6" name="Группа 19"/>
          <p:cNvGrpSpPr/>
          <p:nvPr/>
        </p:nvGrpSpPr>
        <p:grpSpPr>
          <a:xfrm>
            <a:off x="3563888" y="5993904"/>
            <a:ext cx="2016224" cy="936104"/>
            <a:chOff x="539552" y="4149080"/>
            <a:chExt cx="2376264" cy="1008112"/>
          </a:xfrm>
        </p:grpSpPr>
        <p:sp>
          <p:nvSpPr>
            <p:cNvPr id="17" name="Прямоугольник 16">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8"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9" name="Группа 22"/>
          <p:cNvGrpSpPr/>
          <p:nvPr/>
        </p:nvGrpSpPr>
        <p:grpSpPr>
          <a:xfrm>
            <a:off x="5796136" y="5976664"/>
            <a:ext cx="2016224" cy="980728"/>
            <a:chOff x="539552" y="4149080"/>
            <a:chExt cx="2376264" cy="1008112"/>
          </a:xfrm>
        </p:grpSpPr>
        <p:sp>
          <p:nvSpPr>
            <p:cNvPr id="20" name="Прямоугольник 19">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3"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5 «Ирис низкий»</a:t>
            </a:r>
          </a:p>
        </p:txBody>
      </p:sp>
      <p:grpSp>
        <p:nvGrpSpPr>
          <p:cNvPr id="2" name="Группа 25"/>
          <p:cNvGrpSpPr/>
          <p:nvPr/>
        </p:nvGrpSpPr>
        <p:grpSpPr>
          <a:xfrm>
            <a:off x="3779912" y="5877272"/>
            <a:ext cx="2088232" cy="980728"/>
            <a:chOff x="539552" y="4149080"/>
            <a:chExt cx="2376264" cy="1008112"/>
          </a:xfrm>
        </p:grpSpPr>
        <p:sp>
          <p:nvSpPr>
            <p:cNvPr id="27" name="Прямоугольник 26">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13314" name="Picture 2" descr="C:\Users\СЮН\Desktop\ПРОДУКТ\описание точек\ирис низкорослый\1.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71600" y="3573016"/>
            <a:ext cx="3312368" cy="2201776"/>
          </a:xfrm>
          <a:prstGeom prst="rect">
            <a:avLst/>
          </a:prstGeom>
          <a:noFill/>
          <a:ln w="38100">
            <a:solidFill>
              <a:schemeClr val="tx1"/>
            </a:solidFill>
          </a:ln>
          <a:effectLst>
            <a:glow rad="228600">
              <a:schemeClr val="accent5">
                <a:satMod val="175000"/>
                <a:alpha val="40000"/>
              </a:schemeClr>
            </a:glow>
          </a:effectLst>
        </p:spPr>
      </p:pic>
      <p:pic>
        <p:nvPicPr>
          <p:cNvPr id="13315" name="Picture 3" descr="C:\Users\СЮН\Desktop\ПРОДУКТ\описание точек\ирис низкорослый\2.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5400000">
            <a:off x="4222130" y="1690638"/>
            <a:ext cx="4536504" cy="3404716"/>
          </a:xfrm>
          <a:prstGeom prst="rect">
            <a:avLst/>
          </a:prstGeom>
          <a:noFill/>
          <a:ln w="38100">
            <a:solidFill>
              <a:schemeClr val="tx1"/>
            </a:solidFill>
          </a:ln>
          <a:effectLst>
            <a:glow rad="228600">
              <a:schemeClr val="accent5">
                <a:satMod val="175000"/>
                <a:alpha val="40000"/>
              </a:schemeClr>
            </a:glow>
          </a:effectLst>
        </p:spPr>
      </p:pic>
      <p:pic>
        <p:nvPicPr>
          <p:cNvPr id="13316" name="Picture 4" descr="C:\Users\СЮН\Desktop\ПРОДУКТ\описание точек\ирис низкорослый\3.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040027" y="1124744"/>
            <a:ext cx="3171933" cy="2232248"/>
          </a:xfrm>
          <a:prstGeom prst="rect">
            <a:avLst/>
          </a:prstGeom>
          <a:noFill/>
          <a:ln w="38100">
            <a:solidFill>
              <a:schemeClr val="tx1"/>
            </a:solidFill>
          </a:ln>
          <a:effectLst>
            <a:glow rad="228600">
              <a:schemeClr val="accent5">
                <a:satMod val="175000"/>
                <a:alpha val="40000"/>
              </a:schemeClr>
            </a:glo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2" name="Группа 18"/>
          <p:cNvGrpSpPr/>
          <p:nvPr/>
        </p:nvGrpSpPr>
        <p:grpSpPr>
          <a:xfrm>
            <a:off x="179512" y="5949280"/>
            <a:ext cx="2016224" cy="908720"/>
            <a:chOff x="539552" y="4149080"/>
            <a:chExt cx="2458205" cy="1008112"/>
          </a:xfrm>
        </p:grpSpPr>
        <p:sp>
          <p:nvSpPr>
            <p:cNvPr id="5" name="Прямоугольник 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51"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4" name="Группа 19"/>
          <p:cNvGrpSpPr/>
          <p:nvPr/>
        </p:nvGrpSpPr>
        <p:grpSpPr>
          <a:xfrm>
            <a:off x="2411760" y="5921896"/>
            <a:ext cx="2016224" cy="936104"/>
            <a:chOff x="539552" y="4149080"/>
            <a:chExt cx="2376264" cy="1008112"/>
          </a:xfrm>
        </p:grpSpPr>
        <p:sp>
          <p:nvSpPr>
            <p:cNvPr id="21" name="Прямоугольник 20">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2"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6" name="Группа 22"/>
          <p:cNvGrpSpPr/>
          <p:nvPr/>
        </p:nvGrpSpPr>
        <p:grpSpPr>
          <a:xfrm>
            <a:off x="4788024" y="5904656"/>
            <a:ext cx="2016224" cy="980728"/>
            <a:chOff x="539552" y="4149080"/>
            <a:chExt cx="2376264" cy="1008112"/>
          </a:xfrm>
        </p:grpSpPr>
        <p:sp>
          <p:nvSpPr>
            <p:cNvPr id="24" name="Прямоугольник 23">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5"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1265" name="Rectangle 1"/>
          <p:cNvSpPr>
            <a:spLocks noChangeArrowheads="1"/>
          </p:cNvSpPr>
          <p:nvPr/>
        </p:nvSpPr>
        <p:spPr bwMode="auto">
          <a:xfrm>
            <a:off x="179512" y="4437112"/>
            <a:ext cx="8712968" cy="1600438"/>
          </a:xfrm>
          <a:prstGeom prst="rect">
            <a:avLst/>
          </a:prstGeom>
          <a:solidFill>
            <a:schemeClr val="tx1">
              <a:alpha val="7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0000" algn="just" defTabSz="914400" rtl="0" eaLnBrk="1" fontAlgn="base" latinLnBrk="0" hangingPunct="1">
              <a:lnSpc>
                <a:spcPct val="100000"/>
              </a:lnSpc>
              <a:spcBef>
                <a:spcPct val="0"/>
              </a:spcBef>
              <a:spcAft>
                <a:spcPct val="0"/>
              </a:spcAft>
              <a:buClrTx/>
              <a:buSzTx/>
              <a:buFontTx/>
              <a:buNone/>
              <a:tabLst/>
            </a:pPr>
            <a:r>
              <a:rPr lang="ru-RU" sz="1400" dirty="0">
                <a:solidFill>
                  <a:schemeClr val="tx2">
                    <a:lumMod val="10000"/>
                  </a:schemeClr>
                </a:solidFill>
                <a:latin typeface="Arial" pitchFamily="34" charset="0"/>
                <a:ea typeface="Calibri" pitchFamily="34" charset="0"/>
                <a:cs typeface="Arial" pitchFamily="34" charset="0"/>
              </a:rPr>
              <a:t>     Дуб черешчатый (Quercus robur) - крупное мощное дерево до 40 м высотой с широко-пирамидальной, асимметричной и сильно ветвистой кроной, с крепкими ветвями и толстым стволом (1—1,5 м в диаметре). На 20—30 году на коре образуются более-менее глубокие трещины. У деревьев, выросших на свободе, кора до 10 см толщины. Распространен почти во всей Европе от Пиренейского полуострова до Урала. Листья обратнояйцевидные или продолговато-обратнояйцевидные, длиной 7-15 см, на черешках около 5 мм, перисто-лопастные (лопастей обычно 6 пар), весной красноватые, летом зеленые, кожистые, слегка блестящие. Цветки раздельнополые. </a:t>
            </a:r>
            <a:endParaRPr lang="ru-RU" sz="1400" dirty="0">
              <a:solidFill>
                <a:schemeClr val="tx2">
                  <a:lumMod val="10000"/>
                </a:schemeClr>
              </a:solidFill>
              <a:latin typeface="Arial" pitchFamily="34" charset="0"/>
              <a:cs typeface="Arial" pitchFamily="34" charset="0"/>
            </a:endParaRPr>
          </a:p>
        </p:txBody>
      </p:sp>
      <p:sp>
        <p:nvSpPr>
          <p:cNvPr id="13" name="Прямоугольник 12"/>
          <p:cNvSpPr/>
          <p:nvPr/>
        </p:nvSpPr>
        <p:spPr>
          <a:xfrm>
            <a:off x="0" y="961564"/>
            <a:ext cx="9144000" cy="52322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4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400" b="1" i="1" dirty="0">
                <a:solidFill>
                  <a:srgbClr val="FFFF00"/>
                </a:solidFill>
                <a:effectLst>
                  <a:outerShdw blurRad="38100" dist="38100" dir="2700000" algn="tl">
                    <a:srgbClr val="000000">
                      <a:alpha val="43137"/>
                    </a:srgbClr>
                  </a:outerShdw>
                </a:effectLst>
                <a:latin typeface="Arial" pitchFamily="34" charset="0"/>
                <a:ea typeface="Calibri" pitchFamily="34" charset="0"/>
                <a:cs typeface="Arial" pitchFamily="34" charset="0"/>
              </a:rPr>
              <a:t>изучение особенностей строения дуба, места его распространения, изучение определения возраста древесного растения, изучение растительности вблизи векового дерева.</a:t>
            </a:r>
            <a:endParaRPr lang="ru-RU" sz="12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p:txBody>
      </p:sp>
      <p:pic>
        <p:nvPicPr>
          <p:cNvPr id="15" name="Picture 4" descr="C:\Documents and Settings\sun\Рабочий стол\Футболка\презентация москва\2-z9-b64ba525-e479-4c92-aa72-92d76b075c72.jp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32676" y="1628800"/>
            <a:ext cx="3907275" cy="2160240"/>
          </a:xfrm>
          <a:prstGeom prst="rect">
            <a:avLst/>
          </a:prstGeom>
          <a:ln>
            <a:noFill/>
          </a:ln>
          <a:effectLst>
            <a:softEdge rad="112500"/>
          </a:effectLst>
        </p:spPr>
      </p:pic>
      <p:sp>
        <p:nvSpPr>
          <p:cNvPr id="16" name="Прямоугольник 15"/>
          <p:cNvSpPr/>
          <p:nvPr/>
        </p:nvSpPr>
        <p:spPr>
          <a:xfrm>
            <a:off x="4139952" y="1700808"/>
            <a:ext cx="4752528" cy="1815882"/>
          </a:xfrm>
          <a:prstGeom prst="rect">
            <a:avLst/>
          </a:prstGeom>
          <a:solidFill>
            <a:schemeClr val="tx1">
              <a:alpha val="70000"/>
            </a:schemeClr>
          </a:solidFill>
        </p:spPr>
        <p:txBody>
          <a:bodyPr wrap="square">
            <a:spAutoFit/>
          </a:bodyPr>
          <a:lstStyle/>
          <a:p>
            <a:pPr lvl="0" indent="-360000" algn="just" fontAlgn="base">
              <a:spcBef>
                <a:spcPct val="0"/>
              </a:spcBef>
              <a:spcAft>
                <a:spcPct val="0"/>
              </a:spcAft>
            </a:pPr>
            <a:r>
              <a:rPr lang="ru-RU" sz="1400" dirty="0">
                <a:solidFill>
                  <a:schemeClr val="tx2">
                    <a:lumMod val="10000"/>
                  </a:schemeClr>
                </a:solidFill>
                <a:latin typeface="Arial" pitchFamily="34" charset="0"/>
                <a:ea typeface="Calibri" pitchFamily="34" charset="0"/>
                <a:cs typeface="Arial" pitchFamily="34" charset="0"/>
              </a:rPr>
              <a:t>    Не одно поколение жителей х. Новоселовка любовалось статью этого дуба и его красотой. Не одна война коснулась его ветвей. Но дуб выстоял и радует нас и поныне. </a:t>
            </a:r>
          </a:p>
          <a:p>
            <a:pPr lvl="0" indent="-360000" algn="just" fontAlgn="base">
              <a:spcBef>
                <a:spcPct val="0"/>
              </a:spcBef>
              <a:spcAft>
                <a:spcPct val="0"/>
              </a:spcAft>
            </a:pPr>
            <a:r>
              <a:rPr lang="ru-RU" sz="1400" dirty="0">
                <a:solidFill>
                  <a:schemeClr val="tx2">
                    <a:lumMod val="10000"/>
                  </a:schemeClr>
                </a:solidFill>
                <a:latin typeface="Arial" pitchFamily="34" charset="0"/>
                <a:ea typeface="Calibri" pitchFamily="34" charset="0"/>
                <a:cs typeface="Arial" pitchFamily="34" charset="0"/>
              </a:rPr>
              <a:t>     История этого дуба уникальна. Его возраст приблизительно 100 лет. Он стоит на возвышенности и тем самым ещё больше показывает свою мощь и размах вековых ветвей.</a:t>
            </a:r>
          </a:p>
        </p:txBody>
      </p:sp>
      <p:sp>
        <p:nvSpPr>
          <p:cNvPr id="17" name="Прямоугольник 16"/>
          <p:cNvSpPr/>
          <p:nvPr/>
        </p:nvSpPr>
        <p:spPr>
          <a:xfrm>
            <a:off x="179512" y="3698448"/>
            <a:ext cx="8712968" cy="738664"/>
          </a:xfrm>
          <a:prstGeom prst="rect">
            <a:avLst/>
          </a:prstGeom>
          <a:solidFill>
            <a:schemeClr val="tx1">
              <a:alpha val="70000"/>
            </a:schemeClr>
          </a:solidFill>
        </p:spPr>
        <p:txBody>
          <a:bodyPr wrap="square">
            <a:spAutoFit/>
          </a:bodyPr>
          <a:lstStyle/>
          <a:p>
            <a:pPr indent="-360000" algn="just" fontAlgn="base">
              <a:spcBef>
                <a:spcPct val="0"/>
              </a:spcBef>
              <a:spcAft>
                <a:spcPct val="0"/>
              </a:spcAft>
            </a:pPr>
            <a:r>
              <a:rPr lang="ru-RU" sz="1400" dirty="0">
                <a:solidFill>
                  <a:schemeClr val="tx2">
                    <a:lumMod val="10000"/>
                  </a:schemeClr>
                </a:solidFill>
                <a:latin typeface="Arial" pitchFamily="34" charset="0"/>
                <a:ea typeface="Times New Roman" pitchFamily="18" charset="0"/>
                <a:cs typeface="Arial" pitchFamily="34" charset="0"/>
              </a:rPr>
              <a:t>     Дуб - настоящий великан. У него толстый ствол, длинные кряжистые ветви. Листья у дуба жесткие, резко очерченные, как бы вырезанные из жести. Кора дуба твердая, прочная, как панцирь, который защищает и оберегает дерево от палящего солнца и от проливных дождей. </a:t>
            </a:r>
            <a:endParaRPr lang="ru-RU" sz="1400" dirty="0">
              <a:solidFill>
                <a:schemeClr val="tx2">
                  <a:lumMod val="10000"/>
                </a:schemeClr>
              </a:solidFill>
              <a:latin typeface="Arial" pitchFamily="34" charset="0"/>
              <a:cs typeface="Arial" pitchFamily="34" charset="0"/>
            </a:endParaRPr>
          </a:p>
        </p:txBody>
      </p:sp>
      <p:grpSp>
        <p:nvGrpSpPr>
          <p:cNvPr id="18" name="Группа 22"/>
          <p:cNvGrpSpPr/>
          <p:nvPr/>
        </p:nvGrpSpPr>
        <p:grpSpPr>
          <a:xfrm>
            <a:off x="7020272" y="5877272"/>
            <a:ext cx="2016224" cy="980728"/>
            <a:chOff x="539552" y="4149080"/>
            <a:chExt cx="2376264" cy="1008112"/>
          </a:xfrm>
        </p:grpSpPr>
        <p:sp>
          <p:nvSpPr>
            <p:cNvPr id="19" name="Прямоугольник 18">
              <a:hlinkClick r:id="rId10"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0"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14" name="Группа 22"/>
          <p:cNvGrpSpPr/>
          <p:nvPr/>
        </p:nvGrpSpPr>
        <p:grpSpPr>
          <a:xfrm>
            <a:off x="7020272" y="5877272"/>
            <a:ext cx="2016224" cy="980728"/>
            <a:chOff x="539552" y="4149080"/>
            <a:chExt cx="2376264" cy="1008112"/>
          </a:xfrm>
        </p:grpSpPr>
        <p:sp>
          <p:nvSpPr>
            <p:cNvPr id="15" name="Прямоугольник 14"/>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7" name="Прямоугольник 16"/>
          <p:cNvSpPr/>
          <p:nvPr/>
        </p:nvSpPr>
        <p:spPr>
          <a:xfrm>
            <a:off x="251520" y="1052736"/>
            <a:ext cx="8496944" cy="1815882"/>
          </a:xfrm>
          <a:prstGeom prst="rect">
            <a:avLst/>
          </a:prstGeom>
          <a:solidFill>
            <a:schemeClr val="tx1">
              <a:alpha val="70000"/>
            </a:schemeClr>
          </a:solidFill>
        </p:spPr>
        <p:txBody>
          <a:bodyPr wrap="square">
            <a:spAutoFit/>
          </a:bodyPr>
          <a:lstStyle/>
          <a:p>
            <a:pPr lvl="0" algn="just" eaLnBrk="0" fontAlgn="base" hangingPunct="0">
              <a:spcBef>
                <a:spcPct val="0"/>
              </a:spcBef>
              <a:spcAft>
                <a:spcPct val="0"/>
              </a:spcAft>
            </a:pPr>
            <a:r>
              <a:rPr lang="ru-RU" sz="1400" dirty="0">
                <a:solidFill>
                  <a:schemeClr val="tx2">
                    <a:lumMod val="10000"/>
                  </a:schemeClr>
                </a:solidFill>
                <a:latin typeface="Arial" pitchFamily="34" charset="0"/>
                <a:ea typeface="Calibri" pitchFamily="34" charset="0"/>
                <a:cs typeface="Arial" pitchFamily="34" charset="0"/>
              </a:rPr>
              <a:t>Цветение начинается у деревьев возрастом от 40 до 60 лет, вместе с распусканием листьев, обычно в мае. Растение однодомное.  Мужские цветки собраны в висячие сережки длиной 2-3 см, выходящие из пазух почечных чешуй. Женские цветки собраны в соцветия (от 3 до 12 цветков в каждом), которые образуются в пазухах верхних листьев побегов. Плод — желудь продолговатый, длиной 2-3 см, односеменной (изредка с 2-3 семенами). В зрелом состоянии серый или бурый с продольными зелеными полосками. Созревает в сентябре-октябре.  </a:t>
            </a:r>
            <a:r>
              <a:rPr lang="ru-RU" sz="1400" dirty="0">
                <a:solidFill>
                  <a:schemeClr val="tx2">
                    <a:lumMod val="10000"/>
                  </a:schemeClr>
                </a:solidFill>
                <a:latin typeface="Arial" pitchFamily="34" charset="0"/>
                <a:cs typeface="Arial" pitchFamily="34" charset="0"/>
              </a:rPr>
              <a:t>Корневая система состоит из очень длинного стержневого корня; с 6—8 лет начинают развиваться боковые корни, тоже уходящие глубоко в землю. Обычно живёт до 300—400 лет. </a:t>
            </a:r>
          </a:p>
        </p:txBody>
      </p:sp>
      <p:pic>
        <p:nvPicPr>
          <p:cNvPr id="18" name="Picture 2" descr="C:\Documents and Settings\sun\Рабочий стол\Футболка\презентация москва\52l6yp-3kd.jpg"/>
          <p:cNvPicPr>
            <a:picLocks noChangeAspect="1" noChangeArrowheads="1"/>
          </p:cNvPicPr>
          <p:nvPr/>
        </p:nvPicPr>
        <p:blipFill>
          <a:blip r:embed="rId4" cstate="email">
            <a:extLst>
              <a:ext uri="{28A0092B-C50C-407E-A947-70E740481C1C}">
                <a14:useLocalDpi xmlns:a14="http://schemas.microsoft.com/office/drawing/2010/main"/>
              </a:ext>
            </a:extLst>
          </a:blip>
          <a:srcRect b="4762"/>
          <a:stretch>
            <a:fillRect/>
          </a:stretch>
        </p:blipFill>
        <p:spPr bwMode="auto">
          <a:xfrm>
            <a:off x="4788024" y="3068960"/>
            <a:ext cx="4032448" cy="2880320"/>
          </a:xfrm>
          <a:prstGeom prst="rect">
            <a:avLst/>
          </a:prstGeom>
          <a:ln>
            <a:noFill/>
          </a:ln>
          <a:effectLst>
            <a:softEdge rad="112500"/>
          </a:effectLst>
        </p:spPr>
      </p:pic>
      <p:sp>
        <p:nvSpPr>
          <p:cNvPr id="19" name="Прямоугольник 18"/>
          <p:cNvSpPr/>
          <p:nvPr/>
        </p:nvSpPr>
        <p:spPr>
          <a:xfrm>
            <a:off x="251520" y="3056180"/>
            <a:ext cx="4572000" cy="2893100"/>
          </a:xfrm>
          <a:prstGeom prst="rect">
            <a:avLst/>
          </a:prstGeom>
          <a:solidFill>
            <a:schemeClr val="tx1">
              <a:alpha val="70000"/>
            </a:schemeClr>
          </a:solidFill>
        </p:spPr>
        <p:txBody>
          <a:bodyPr>
            <a:spAutoFit/>
          </a:bodyPr>
          <a:lstStyle/>
          <a:p>
            <a:pPr lvl="0" algn="just" eaLnBrk="0" fontAlgn="base" hangingPunct="0">
              <a:spcBef>
                <a:spcPct val="0"/>
              </a:spcBef>
              <a:spcAft>
                <a:spcPct val="0"/>
              </a:spcAft>
            </a:pPr>
            <a:r>
              <a:rPr lang="ru-RU" sz="1400" dirty="0">
                <a:solidFill>
                  <a:schemeClr val="tx2">
                    <a:lumMod val="10000"/>
                  </a:schemeClr>
                </a:solidFill>
                <a:latin typeface="Arial" pitchFamily="34" charset="0"/>
                <a:cs typeface="Arial" pitchFamily="34" charset="0"/>
              </a:rPr>
              <a:t>Рост в высоту прекращается в возрасте 100—200 лет. Встречаются экземпляры возраст которых около 2000 лет. Описание:     лиственное дерево с плотной, раскидистой кроной. Высота 40 м, ширина 25 м. Темп роста:     медленный. Активная фаза роста наблюдается в первые 20 лет когда годовой прирост составляет 30 см. в высоту и 20 см. в ширину. Долговечность:     от 400 до 1500 лет.  Цветки:     желто-зеленые, плоские, округлые, 0.4 см. Цветет с конца мая - до начала июня. Чаще всего цветение длится 10 дней. Листва:     темно-зеленая. Осенью желто-бурая. Листья обратнояйцевидные, 5-7 лопастные, от 10 до 15 см.</a:t>
            </a:r>
          </a:p>
        </p:txBody>
      </p:sp>
      <p:grpSp>
        <p:nvGrpSpPr>
          <p:cNvPr id="20" name="Группа 18"/>
          <p:cNvGrpSpPr/>
          <p:nvPr/>
        </p:nvGrpSpPr>
        <p:grpSpPr>
          <a:xfrm>
            <a:off x="179512" y="5949280"/>
            <a:ext cx="2016224" cy="908720"/>
            <a:chOff x="539552" y="4149080"/>
            <a:chExt cx="2458205" cy="1008112"/>
          </a:xfrm>
        </p:grpSpPr>
        <p:sp>
          <p:nvSpPr>
            <p:cNvPr id="23" name="Прямоугольник 22">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6"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7" name="Группа 19"/>
          <p:cNvGrpSpPr/>
          <p:nvPr/>
        </p:nvGrpSpPr>
        <p:grpSpPr>
          <a:xfrm>
            <a:off x="2411760" y="5921896"/>
            <a:ext cx="2016224" cy="936104"/>
            <a:chOff x="539552" y="4149080"/>
            <a:chExt cx="2376264" cy="1008112"/>
          </a:xfrm>
        </p:grpSpPr>
        <p:sp>
          <p:nvSpPr>
            <p:cNvPr id="28" name="Прямоугольник 27">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9"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30" name="Группа 22"/>
          <p:cNvGrpSpPr/>
          <p:nvPr/>
        </p:nvGrpSpPr>
        <p:grpSpPr>
          <a:xfrm>
            <a:off x="4788024" y="5904656"/>
            <a:ext cx="2016224" cy="980728"/>
            <a:chOff x="539552" y="4149080"/>
            <a:chExt cx="2376264" cy="1008112"/>
          </a:xfrm>
        </p:grpSpPr>
        <p:sp>
          <p:nvSpPr>
            <p:cNvPr id="31" name="Прямоугольник 30">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32" name="Picture 3" descr="C:\Users\СЮН\Desktop\1013368_353158534809577_1188228603_n.jpg"/>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7" name="Группа 22"/>
          <p:cNvGrpSpPr/>
          <p:nvPr/>
        </p:nvGrpSpPr>
        <p:grpSpPr>
          <a:xfrm>
            <a:off x="7020272" y="5877272"/>
            <a:ext cx="2016224" cy="980728"/>
            <a:chOff x="539552" y="4149080"/>
            <a:chExt cx="2376264" cy="1008112"/>
          </a:xfrm>
        </p:grpSpPr>
        <p:sp>
          <p:nvSpPr>
            <p:cNvPr id="15" name="Прямоугольник 1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7" name="Прямоугольник 16"/>
          <p:cNvSpPr/>
          <p:nvPr/>
        </p:nvSpPr>
        <p:spPr>
          <a:xfrm>
            <a:off x="251520" y="980728"/>
            <a:ext cx="8496944" cy="2308324"/>
          </a:xfrm>
          <a:prstGeom prst="rect">
            <a:avLst/>
          </a:prstGeom>
          <a:solidFill>
            <a:schemeClr val="tx1">
              <a:alpha val="70000"/>
            </a:schemeClr>
          </a:solidFill>
        </p:spPr>
        <p:txBody>
          <a:bodyPr wrap="square">
            <a:spAutoFit/>
          </a:bodyPr>
          <a:lstStyle/>
          <a:p>
            <a:r>
              <a:rPr lang="ru-RU" sz="1600" dirty="0">
                <a:solidFill>
                  <a:schemeClr val="tx2">
                    <a:lumMod val="10000"/>
                  </a:schemeClr>
                </a:solidFill>
                <a:latin typeface="Arial" pitchFamily="34" charset="0"/>
                <a:cs typeface="Arial" pitchFamily="34" charset="0"/>
              </a:rPr>
              <a:t>Дуб подвержен такому заболеванию как мучнистая роса, особенно молодые деревья. Что бы этого не произошло нужна обработка растений садовой (коллоидной) серой (30—40 г на ведро воды), или другими серосодержащими препаратами. </a:t>
            </a:r>
          </a:p>
          <a:p>
            <a:pPr lvl="0" algn="just" eaLnBrk="0" fontAlgn="base" hangingPunct="0">
              <a:spcBef>
                <a:spcPct val="0"/>
              </a:spcBef>
              <a:spcAft>
                <a:spcPct val="0"/>
              </a:spcAft>
            </a:pPr>
            <a:r>
              <a:rPr lang="ru-RU" sz="1600" dirty="0">
                <a:solidFill>
                  <a:schemeClr val="tx2">
                    <a:lumMod val="10000"/>
                  </a:schemeClr>
                </a:solidFill>
                <a:latin typeface="Arial" pitchFamily="34" charset="0"/>
                <a:ea typeface="Calibri" pitchFamily="34" charset="0"/>
                <a:cs typeface="Arial" pitchFamily="34" charset="0"/>
              </a:rPr>
              <a:t>Дуб черешчатый (</a:t>
            </a:r>
            <a:r>
              <a:rPr lang="en-US" sz="1600" dirty="0">
                <a:solidFill>
                  <a:schemeClr val="tx2">
                    <a:lumMod val="10000"/>
                  </a:schemeClr>
                </a:solidFill>
                <a:latin typeface="Arial" pitchFamily="34" charset="0"/>
                <a:ea typeface="Calibri" pitchFamily="34" charset="0"/>
                <a:cs typeface="Arial" pitchFamily="34" charset="0"/>
              </a:rPr>
              <a:t>Quercus robur L</a:t>
            </a:r>
            <a:r>
              <a:rPr lang="ru-RU" sz="1600" dirty="0">
                <a:solidFill>
                  <a:schemeClr val="tx2">
                    <a:lumMod val="10000"/>
                  </a:schemeClr>
                </a:solidFill>
                <a:latin typeface="Arial" pitchFamily="34" charset="0"/>
                <a:ea typeface="Calibri" pitchFamily="34" charset="0"/>
                <a:cs typeface="Arial" pitchFamily="34" charset="0"/>
              </a:rPr>
              <a:t>.) – одно из наиболее распространенных деревьев в области. Дубравы составляют большую часть наших лесов. Дуб разводят в парках, скверах, в полезащитных и придорожных насаждениях. </a:t>
            </a:r>
            <a:r>
              <a:rPr lang="ru-RU" sz="1600" dirty="0">
                <a:solidFill>
                  <a:schemeClr val="tx2">
                    <a:lumMod val="10000"/>
                  </a:schemeClr>
                </a:solidFill>
                <a:latin typeface="Arial" pitchFamily="34" charset="0"/>
                <a:ea typeface="Times New Roman" pitchFamily="18" charset="0"/>
                <a:cs typeface="Arial" pitchFamily="34" charset="0"/>
              </a:rPr>
              <a:t>Дубы - долгожители. Эта долговечная порода,  редкие экземпляры этого дерева могут доживать  до двух тысяч лет. Двухсотлетние и трехсотлетние дубы, имеющие стволы от 3 до 4 м в диаметре,  встречаются, напротив, довольно-таки часто. </a:t>
            </a:r>
          </a:p>
        </p:txBody>
      </p:sp>
      <p:pic>
        <p:nvPicPr>
          <p:cNvPr id="19" name="Picture 6" descr="C:\Documents and Settings\sun\Рабочий стол\Футболка\презентация москва\quercus_robur__english_oak.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51520" y="3284984"/>
            <a:ext cx="4912750" cy="2664296"/>
          </a:xfrm>
          <a:prstGeom prst="rect">
            <a:avLst/>
          </a:prstGeom>
          <a:ln>
            <a:noFill/>
          </a:ln>
          <a:effectLst>
            <a:softEdge rad="112500"/>
          </a:effectLst>
        </p:spPr>
      </p:pic>
      <p:grpSp>
        <p:nvGrpSpPr>
          <p:cNvPr id="18" name="Группа 18"/>
          <p:cNvGrpSpPr/>
          <p:nvPr/>
        </p:nvGrpSpPr>
        <p:grpSpPr>
          <a:xfrm>
            <a:off x="179512" y="5949280"/>
            <a:ext cx="2016224" cy="908720"/>
            <a:chOff x="539552" y="4149080"/>
            <a:chExt cx="2458205" cy="1008112"/>
          </a:xfrm>
        </p:grpSpPr>
        <p:sp>
          <p:nvSpPr>
            <p:cNvPr id="23" name="Прямоугольник 22">
              <a:hlinkClick r:id="rId6"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6" name="Picture 3" descr="C:\Users\СЮН\Desktop\1013368_353158534809577_1188228603_n.jpg"/>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7" name="Группа 19"/>
          <p:cNvGrpSpPr/>
          <p:nvPr/>
        </p:nvGrpSpPr>
        <p:grpSpPr>
          <a:xfrm>
            <a:off x="2411760" y="5921896"/>
            <a:ext cx="2016224" cy="936104"/>
            <a:chOff x="539552" y="4149080"/>
            <a:chExt cx="2376264" cy="1008112"/>
          </a:xfrm>
        </p:grpSpPr>
        <p:sp>
          <p:nvSpPr>
            <p:cNvPr id="28" name="Прямоугольник 27">
              <a:hlinkClick r:id="rId8"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9" name="Picture 3" descr="C:\Users\СЮН\Desktop\1013368_353158534809577_1188228603_n.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30" name="Группа 22"/>
          <p:cNvGrpSpPr/>
          <p:nvPr/>
        </p:nvGrpSpPr>
        <p:grpSpPr>
          <a:xfrm>
            <a:off x="4788024" y="5904656"/>
            <a:ext cx="2016224" cy="980728"/>
            <a:chOff x="539552" y="4149080"/>
            <a:chExt cx="2376264" cy="1008112"/>
          </a:xfrm>
        </p:grpSpPr>
        <p:sp>
          <p:nvSpPr>
            <p:cNvPr id="31" name="Прямоугольник 30">
              <a:hlinkClick r:id="rId10"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32"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42" name="Прямоугольник 41"/>
          <p:cNvSpPr/>
          <p:nvPr/>
        </p:nvSpPr>
        <p:spPr>
          <a:xfrm>
            <a:off x="5148064" y="3356992"/>
            <a:ext cx="3563888" cy="2585323"/>
          </a:xfrm>
          <a:prstGeom prst="rect">
            <a:avLst/>
          </a:prstGeom>
          <a:solidFill>
            <a:schemeClr val="tx1">
              <a:alpha val="70000"/>
            </a:schemeClr>
          </a:solidFill>
        </p:spPr>
        <p:txBody>
          <a:bodyPr wrap="square">
            <a:spAutoFit/>
          </a:bodyPr>
          <a:lstStyle/>
          <a:p>
            <a:pPr lvl="0" algn="just" eaLnBrk="0" fontAlgn="base" hangingPunct="0">
              <a:spcBef>
                <a:spcPct val="0"/>
              </a:spcBef>
              <a:spcAft>
                <a:spcPct val="0"/>
              </a:spcAft>
            </a:pPr>
            <a:r>
              <a:rPr lang="ru-RU" dirty="0">
                <a:solidFill>
                  <a:schemeClr val="tx2">
                    <a:lumMod val="10000"/>
                  </a:schemeClr>
                </a:solidFill>
                <a:latin typeface="Arial" pitchFamily="34" charset="0"/>
                <a:ea typeface="Times New Roman" pitchFamily="18" charset="0"/>
                <a:cs typeface="Arial" pitchFamily="34" charset="0"/>
              </a:rPr>
              <a:t>Считается, что дуб появился на земле раньше всех деревьев и доставлял людям главную пищу. Эти деревья повидали много разного на своем веку, и поэтому, наверно, очень мудры. Но они молчуны и никогда не говорят лишнего.</a:t>
            </a:r>
            <a:endParaRPr lang="ru-RU" dirty="0">
              <a:solidFill>
                <a:schemeClr val="tx2">
                  <a:lumMod val="10000"/>
                </a:schemeClr>
              </a:solidFill>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7" name="Группа 22"/>
          <p:cNvGrpSpPr/>
          <p:nvPr/>
        </p:nvGrpSpPr>
        <p:grpSpPr>
          <a:xfrm>
            <a:off x="7020272" y="5877272"/>
            <a:ext cx="2016224" cy="980728"/>
            <a:chOff x="539552" y="4149080"/>
            <a:chExt cx="2376264" cy="1008112"/>
          </a:xfrm>
        </p:grpSpPr>
        <p:sp>
          <p:nvSpPr>
            <p:cNvPr id="15" name="Прямоугольник 1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7" name="Прямоугольник 16"/>
          <p:cNvSpPr/>
          <p:nvPr/>
        </p:nvSpPr>
        <p:spPr>
          <a:xfrm>
            <a:off x="251520" y="980728"/>
            <a:ext cx="8496944" cy="5016758"/>
          </a:xfrm>
          <a:prstGeom prst="rect">
            <a:avLst/>
          </a:prstGeom>
          <a:solidFill>
            <a:schemeClr val="tx1">
              <a:alpha val="70000"/>
            </a:schemeClr>
          </a:solidFill>
        </p:spPr>
        <p:txBody>
          <a:bodyPr wrap="square">
            <a:spAutoFit/>
          </a:bodyPr>
          <a:lstStyle/>
          <a:p>
            <a:pPr lvl="0" algn="just" eaLnBrk="0" fontAlgn="base" hangingPunct="0">
              <a:spcBef>
                <a:spcPct val="0"/>
              </a:spcBef>
              <a:spcAft>
                <a:spcPct val="0"/>
              </a:spcAft>
            </a:pPr>
            <a:r>
              <a:rPr lang="ru-RU" sz="1600" dirty="0">
                <a:solidFill>
                  <a:schemeClr val="tx2">
                    <a:lumMod val="10000"/>
                  </a:schemeClr>
                </a:solidFill>
                <a:latin typeface="Arial" pitchFamily="34" charset="0"/>
                <a:ea typeface="Calibri" pitchFamily="34" charset="0"/>
                <a:cs typeface="Arial" pitchFamily="34" charset="0"/>
              </a:rPr>
              <a:t>Цветение начинается у деревьев возрастом от 40 до 60 лет, вместе с распусканием листьев, обычно в мае. Растение однодомное.  Мужские цветки собраны в висячие сережки длиной 2-3 см, выходящие из пазух почечных чешуй. Женские цветки собраны в соцветия (от 3 до 12 цветков в каждом), которые образуются в пазухах верхних листьев побегов. Плод — желудь продолговатый, длиной 2-3 см, односеменной (изредка с 2-3 семенами). В зрелом состоянии серый или бурый с продольными зелеными полосками. Созревает в сентябре-октябре. </a:t>
            </a:r>
          </a:p>
          <a:p>
            <a:pPr algn="just"/>
            <a:r>
              <a:rPr lang="ru-RU" sz="1600" dirty="0">
                <a:solidFill>
                  <a:schemeClr val="tx2">
                    <a:lumMod val="10000"/>
                  </a:schemeClr>
                </a:solidFill>
                <a:latin typeface="Arial" pitchFamily="34" charset="0"/>
                <a:cs typeface="Arial" pitchFamily="34" charset="0"/>
              </a:rPr>
              <a:t>Корневая система состоит из очень длинного стержневого корня; с 6—8 лет начинают развиваться боковые корни, тоже уходящие глубоко в землю.</a:t>
            </a:r>
          </a:p>
          <a:p>
            <a:pPr algn="just"/>
            <a:r>
              <a:rPr lang="ru-RU" sz="1600" dirty="0">
                <a:solidFill>
                  <a:schemeClr val="tx2">
                    <a:lumMod val="10000"/>
                  </a:schemeClr>
                </a:solidFill>
                <a:latin typeface="Arial" pitchFamily="34" charset="0"/>
                <a:cs typeface="Arial" pitchFamily="34" charset="0"/>
              </a:rPr>
              <a:t>Обычно живёт до 300—400 лет. Рост в высоту прекращается в возрасте 100—200 лет. Встречаются экземпляры возраст которых около 2000 лет.</a:t>
            </a:r>
            <a:br>
              <a:rPr lang="ru-RU" sz="1600" dirty="0">
                <a:solidFill>
                  <a:schemeClr val="tx2">
                    <a:lumMod val="10000"/>
                  </a:schemeClr>
                </a:solidFill>
                <a:latin typeface="Arial" pitchFamily="34" charset="0"/>
                <a:cs typeface="Arial" pitchFamily="34" charset="0"/>
              </a:rPr>
            </a:br>
            <a:r>
              <a:rPr lang="ru-RU" sz="1600" dirty="0">
                <a:solidFill>
                  <a:schemeClr val="tx2">
                    <a:lumMod val="10000"/>
                  </a:schemeClr>
                </a:solidFill>
                <a:latin typeface="Arial" pitchFamily="34" charset="0"/>
                <a:cs typeface="Arial" pitchFamily="34" charset="0"/>
              </a:rPr>
              <a:t>Описание:     лиственное дерево с плотной, раскидистой кроной. Высота 40 м, ширина 25 м.</a:t>
            </a:r>
          </a:p>
          <a:p>
            <a:pPr algn="just"/>
            <a:r>
              <a:rPr lang="ru-RU" sz="1600" dirty="0">
                <a:solidFill>
                  <a:schemeClr val="tx2">
                    <a:lumMod val="10000"/>
                  </a:schemeClr>
                </a:solidFill>
                <a:latin typeface="Arial" pitchFamily="34" charset="0"/>
                <a:cs typeface="Arial" pitchFamily="34" charset="0"/>
              </a:rPr>
              <a:t>Темп роста:     медленный. Активная фаза роста наблюдается в первые 20 лет когда годовой прирост составляет 30 см. в высоту и 20 см. в ширину.</a:t>
            </a:r>
            <a:br>
              <a:rPr lang="ru-RU" sz="1600" dirty="0">
                <a:solidFill>
                  <a:schemeClr val="tx2">
                    <a:lumMod val="10000"/>
                  </a:schemeClr>
                </a:solidFill>
                <a:latin typeface="Arial" pitchFamily="34" charset="0"/>
                <a:cs typeface="Arial" pitchFamily="34" charset="0"/>
              </a:rPr>
            </a:br>
            <a:r>
              <a:rPr lang="ru-RU" sz="1600" dirty="0">
                <a:solidFill>
                  <a:schemeClr val="tx2">
                    <a:lumMod val="10000"/>
                  </a:schemeClr>
                </a:solidFill>
                <a:latin typeface="Arial" pitchFamily="34" charset="0"/>
                <a:cs typeface="Arial" pitchFamily="34" charset="0"/>
              </a:rPr>
              <a:t>Долговечность:     от 400 до 1500 лет. </a:t>
            </a:r>
          </a:p>
          <a:p>
            <a:pPr algn="just"/>
            <a:r>
              <a:rPr lang="ru-RU" sz="1600" dirty="0">
                <a:solidFill>
                  <a:schemeClr val="tx2">
                    <a:lumMod val="10000"/>
                  </a:schemeClr>
                </a:solidFill>
                <a:latin typeface="Arial" pitchFamily="34" charset="0"/>
                <a:cs typeface="Arial" pitchFamily="34" charset="0"/>
              </a:rPr>
              <a:t>Цветки:     желто-зеленые, плоские, округлые, 0.4 см. Цветет с конца мая - до начала июня. Чаще всего цветение длится 10 дней.</a:t>
            </a:r>
            <a:br>
              <a:rPr lang="ru-RU" sz="1600" dirty="0">
                <a:solidFill>
                  <a:schemeClr val="tx2">
                    <a:lumMod val="10000"/>
                  </a:schemeClr>
                </a:solidFill>
                <a:latin typeface="Arial" pitchFamily="34" charset="0"/>
                <a:cs typeface="Arial" pitchFamily="34" charset="0"/>
              </a:rPr>
            </a:br>
            <a:r>
              <a:rPr lang="ru-RU" sz="1600" dirty="0">
                <a:solidFill>
                  <a:schemeClr val="tx2">
                    <a:lumMod val="10000"/>
                  </a:schemeClr>
                </a:solidFill>
                <a:latin typeface="Arial" pitchFamily="34" charset="0"/>
                <a:cs typeface="Arial" pitchFamily="34" charset="0"/>
              </a:rPr>
              <a:t>Листва:     темно-зеленая. Осенью желто-бурая. Листья обратнояйцевидные, 5-7 лопастные, от 10 до 15 см.</a:t>
            </a:r>
          </a:p>
        </p:txBody>
      </p:sp>
      <p:grpSp>
        <p:nvGrpSpPr>
          <p:cNvPr id="31" name="Группа 18"/>
          <p:cNvGrpSpPr/>
          <p:nvPr/>
        </p:nvGrpSpPr>
        <p:grpSpPr>
          <a:xfrm>
            <a:off x="179512" y="5949280"/>
            <a:ext cx="2016224" cy="908720"/>
            <a:chOff x="539552" y="4149080"/>
            <a:chExt cx="2458205" cy="1008112"/>
          </a:xfrm>
        </p:grpSpPr>
        <p:sp>
          <p:nvSpPr>
            <p:cNvPr id="32" name="Прямоугольник 31">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33"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34" name="Группа 19"/>
          <p:cNvGrpSpPr/>
          <p:nvPr/>
        </p:nvGrpSpPr>
        <p:grpSpPr>
          <a:xfrm>
            <a:off x="2411760" y="5921896"/>
            <a:ext cx="2016224" cy="936104"/>
            <a:chOff x="539552" y="4149080"/>
            <a:chExt cx="2376264" cy="1008112"/>
          </a:xfrm>
        </p:grpSpPr>
        <p:sp>
          <p:nvSpPr>
            <p:cNvPr id="35" name="Прямоугольник 34">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36"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37" name="Группа 22"/>
          <p:cNvGrpSpPr/>
          <p:nvPr/>
        </p:nvGrpSpPr>
        <p:grpSpPr>
          <a:xfrm>
            <a:off x="4788024" y="5904656"/>
            <a:ext cx="2016224" cy="980728"/>
            <a:chOff x="539552" y="4149080"/>
            <a:chExt cx="2376264" cy="1008112"/>
          </a:xfrm>
        </p:grpSpPr>
        <p:sp>
          <p:nvSpPr>
            <p:cNvPr id="38" name="Прямоугольник 37">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39"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7" name="Группа 22"/>
          <p:cNvGrpSpPr/>
          <p:nvPr/>
        </p:nvGrpSpPr>
        <p:grpSpPr>
          <a:xfrm>
            <a:off x="7020272" y="5877272"/>
            <a:ext cx="2016224" cy="980728"/>
            <a:chOff x="539552" y="4149080"/>
            <a:chExt cx="2376264" cy="1008112"/>
          </a:xfrm>
        </p:grpSpPr>
        <p:sp>
          <p:nvSpPr>
            <p:cNvPr id="15" name="Прямоугольник 1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7" name="Прямоугольник 16"/>
          <p:cNvSpPr/>
          <p:nvPr/>
        </p:nvSpPr>
        <p:spPr>
          <a:xfrm>
            <a:off x="251520" y="908721"/>
            <a:ext cx="8496944" cy="2693045"/>
          </a:xfrm>
          <a:prstGeom prst="rect">
            <a:avLst/>
          </a:prstGeom>
          <a:solidFill>
            <a:schemeClr val="tx1">
              <a:alpha val="70000"/>
            </a:schemeClr>
          </a:solidFill>
        </p:spPr>
        <p:txBody>
          <a:bodyPr wrap="square">
            <a:spAutoFit/>
          </a:bodyPr>
          <a:lstStyle/>
          <a:p>
            <a:pPr algn="just"/>
            <a:r>
              <a:rPr lang="ru-RU" sz="1300" dirty="0">
                <a:solidFill>
                  <a:schemeClr val="tx2">
                    <a:lumMod val="10000"/>
                  </a:schemeClr>
                </a:solidFill>
                <a:latin typeface="Arial" pitchFamily="34" charset="0"/>
                <a:cs typeface="Arial" pitchFamily="34" charset="0"/>
              </a:rPr>
              <a:t>Свет:     любит солнечные места, мирится с небольшим затенением.</a:t>
            </a:r>
            <a:br>
              <a:rPr lang="ru-RU" sz="1300" dirty="0">
                <a:solidFill>
                  <a:schemeClr val="tx2">
                    <a:lumMod val="10000"/>
                  </a:schemeClr>
                </a:solidFill>
                <a:latin typeface="Arial" pitchFamily="34" charset="0"/>
                <a:cs typeface="Arial" pitchFamily="34" charset="0"/>
              </a:rPr>
            </a:br>
            <a:r>
              <a:rPr lang="ru-RU" sz="1300" dirty="0">
                <a:solidFill>
                  <a:schemeClr val="tx2">
                    <a:lumMod val="10000"/>
                  </a:schemeClr>
                </a:solidFill>
                <a:latin typeface="Arial" pitchFamily="34" charset="0"/>
                <a:cs typeface="Arial" pitchFamily="34" charset="0"/>
              </a:rPr>
              <a:t>Влага:     не переносит застоя влаги, растёт при любой влажности почвы, Одна из особенностей Дуба черешчатого состоит в том, что он хоть и не переносит застоя влаги, но может спокойно выдерживать затопление до трех недель.</a:t>
            </a:r>
            <a:br>
              <a:rPr lang="ru-RU" sz="1300" dirty="0">
                <a:solidFill>
                  <a:schemeClr val="tx2">
                    <a:lumMod val="10000"/>
                  </a:schemeClr>
                </a:solidFill>
                <a:latin typeface="Arial" pitchFamily="34" charset="0"/>
                <a:cs typeface="Arial" pitchFamily="34" charset="0"/>
              </a:rPr>
            </a:br>
            <a:r>
              <a:rPr lang="ru-RU" sz="1300" dirty="0">
                <a:solidFill>
                  <a:schemeClr val="tx2">
                    <a:lumMod val="10000"/>
                  </a:schemeClr>
                </a:solidFill>
                <a:latin typeface="Arial" pitchFamily="34" charset="0"/>
                <a:cs typeface="Arial" pitchFamily="34" charset="0"/>
              </a:rPr>
              <a:t>Почва:     может расти на любой почве. Желательно рыхлая и плодородная, может расти на засоленных почвах.</a:t>
            </a:r>
          </a:p>
          <a:p>
            <a:pPr algn="just"/>
            <a:r>
              <a:rPr lang="ru-RU" sz="1300" dirty="0">
                <a:solidFill>
                  <a:schemeClr val="tx2">
                    <a:lumMod val="10000"/>
                  </a:schemeClr>
                </a:solidFill>
                <a:latin typeface="Arial" pitchFamily="34" charset="0"/>
                <a:cs typeface="Arial" pitchFamily="34" charset="0"/>
              </a:rPr>
              <a:t>Морозостойкость:     высокая.</a:t>
            </a:r>
          </a:p>
          <a:p>
            <a:pPr algn="just"/>
            <a:r>
              <a:rPr lang="ru-RU" sz="1300" dirty="0">
                <a:solidFill>
                  <a:schemeClr val="tx2">
                    <a:lumMod val="10000"/>
                  </a:schemeClr>
                </a:solidFill>
                <a:latin typeface="Arial" pitchFamily="34" charset="0"/>
                <a:cs typeface="Arial" pitchFamily="34" charset="0"/>
              </a:rPr>
              <a:t>Декоративность:     Дуб черешчатый декоративен своей кроной, которая красива сама по себе, даже без листвы.</a:t>
            </a:r>
          </a:p>
          <a:p>
            <a:pPr algn="ctr"/>
            <a:r>
              <a:rPr lang="ru-RU" sz="1300" b="1" dirty="0">
                <a:solidFill>
                  <a:schemeClr val="tx2">
                    <a:lumMod val="10000"/>
                  </a:schemeClr>
                </a:solidFill>
                <a:latin typeface="Arial" pitchFamily="34" charset="0"/>
                <a:cs typeface="Arial" pitchFamily="34" charset="0"/>
              </a:rPr>
              <a:t>Посадка и уход за дубом черешчатым</a:t>
            </a:r>
          </a:p>
          <a:p>
            <a:pPr algn="just"/>
            <a:r>
              <a:rPr lang="ru-RU" sz="1300" dirty="0">
                <a:solidFill>
                  <a:schemeClr val="tx2">
                    <a:lumMod val="10000"/>
                  </a:schemeClr>
                </a:solidFill>
                <a:latin typeface="Arial" pitchFamily="34" charset="0"/>
                <a:cs typeface="Arial" pitchFamily="34" charset="0"/>
              </a:rPr>
              <a:t>Хорошо растет на плодородных, не кислых почвах (см. Что такое кислотность почвы: определение и регулирование pH). Дуб светолюбив, постарайтесь выбрать для него солнечное место. Однако полностью открытых мест следует избегать, т.к. саженцы могут страдать от заморозков и ветра. </a:t>
            </a:r>
          </a:p>
        </p:txBody>
      </p:sp>
      <p:grpSp>
        <p:nvGrpSpPr>
          <p:cNvPr id="18" name="Группа 18"/>
          <p:cNvGrpSpPr/>
          <p:nvPr/>
        </p:nvGrpSpPr>
        <p:grpSpPr>
          <a:xfrm>
            <a:off x="179512" y="5949280"/>
            <a:ext cx="2016224" cy="908720"/>
            <a:chOff x="539552" y="4149080"/>
            <a:chExt cx="2458205" cy="1008112"/>
          </a:xfrm>
        </p:grpSpPr>
        <p:sp>
          <p:nvSpPr>
            <p:cNvPr id="19" name="Прямоугольник 18">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3" name="Группа 19"/>
          <p:cNvGrpSpPr/>
          <p:nvPr/>
        </p:nvGrpSpPr>
        <p:grpSpPr>
          <a:xfrm>
            <a:off x="2411760" y="5921896"/>
            <a:ext cx="2016224" cy="936104"/>
            <a:chOff x="539552" y="4149080"/>
            <a:chExt cx="2376264" cy="1008112"/>
          </a:xfrm>
        </p:grpSpPr>
        <p:sp>
          <p:nvSpPr>
            <p:cNvPr id="26" name="Прямоугольник 25">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7"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8" name="Группа 22"/>
          <p:cNvGrpSpPr/>
          <p:nvPr/>
        </p:nvGrpSpPr>
        <p:grpSpPr>
          <a:xfrm>
            <a:off x="4788024" y="5904656"/>
            <a:ext cx="2016224" cy="980728"/>
            <a:chOff x="539552" y="4149080"/>
            <a:chExt cx="2376264" cy="1008112"/>
          </a:xfrm>
        </p:grpSpPr>
        <p:sp>
          <p:nvSpPr>
            <p:cNvPr id="29" name="Прямоугольник 28">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30"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31" name="Picture 3" descr="C:\Documents and Settings\sun\Рабочий стол\Футболка\презентация москва\depositphotos_6933656-Old-oak-tree.jp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251520" y="3789040"/>
            <a:ext cx="4320480" cy="2297055"/>
          </a:xfrm>
          <a:prstGeom prst="rect">
            <a:avLst/>
          </a:prstGeom>
          <a:ln>
            <a:noFill/>
          </a:ln>
          <a:effectLst>
            <a:softEdge rad="112500"/>
          </a:effectLst>
        </p:spPr>
      </p:pic>
      <p:sp>
        <p:nvSpPr>
          <p:cNvPr id="32" name="Прямоугольник 31"/>
          <p:cNvSpPr/>
          <p:nvPr/>
        </p:nvSpPr>
        <p:spPr>
          <a:xfrm>
            <a:off x="4572000" y="3717032"/>
            <a:ext cx="4176464" cy="2292935"/>
          </a:xfrm>
          <a:prstGeom prst="rect">
            <a:avLst/>
          </a:prstGeom>
          <a:solidFill>
            <a:schemeClr val="tx1">
              <a:alpha val="70000"/>
            </a:schemeClr>
          </a:solidFill>
        </p:spPr>
        <p:txBody>
          <a:bodyPr wrap="square">
            <a:spAutoFit/>
          </a:bodyPr>
          <a:lstStyle/>
          <a:p>
            <a:pPr algn="just"/>
            <a:r>
              <a:rPr lang="ru-RU" sz="1300" dirty="0">
                <a:solidFill>
                  <a:schemeClr val="tx2">
                    <a:lumMod val="10000"/>
                  </a:schemeClr>
                </a:solidFill>
                <a:latin typeface="Arial" pitchFamily="34" charset="0"/>
                <a:cs typeface="Arial" pitchFamily="34" charset="0"/>
              </a:rPr>
              <a:t>В молодом возрасте дуб растет медленно, в этот период роста окружите его кустарниками или другими деревьями. </a:t>
            </a:r>
          </a:p>
          <a:p>
            <a:pPr algn="just"/>
            <a:r>
              <a:rPr lang="ru-RU" sz="1300" dirty="0">
                <a:solidFill>
                  <a:schemeClr val="tx2">
                    <a:lumMod val="10000"/>
                  </a:schemeClr>
                </a:solidFill>
                <a:latin typeface="Arial" pitchFamily="34" charset="0"/>
                <a:cs typeface="Arial" pitchFamily="34" charset="0"/>
              </a:rPr>
              <a:t>Корневая шейка не должна быть заглублена, лучше если она будет на уровне земли, или выше.  Заглубление корневой шейки негативно сказывается на последующем росте дерева. </a:t>
            </a:r>
          </a:p>
          <a:p>
            <a:pPr algn="just"/>
            <a:r>
              <a:rPr lang="ru-RU" sz="1300" dirty="0">
                <a:solidFill>
                  <a:schemeClr val="tx2">
                    <a:lumMod val="10000"/>
                  </a:schemeClr>
                </a:solidFill>
                <a:latin typeface="Arial" pitchFamily="34" charset="0"/>
                <a:cs typeface="Arial" pitchFamily="34" charset="0"/>
              </a:rPr>
              <a:t>Необходим регулярный  полив и прополка в первые годы после посадки. За месяц до начала листопада прекращают дополнительный полив, чтобы деревья лучше подготовились к зиме.</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0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9218" name="Содержимое 2"/>
          <p:cNvSpPr>
            <a:spLocks noGrp="1"/>
          </p:cNvSpPr>
          <p:nvPr>
            <p:ph idx="1"/>
          </p:nvPr>
        </p:nvSpPr>
        <p:spPr>
          <a:xfrm>
            <a:off x="251520" y="2708399"/>
            <a:ext cx="8642350" cy="1080641"/>
          </a:xfrm>
          <a:solidFill>
            <a:schemeClr val="tx1">
              <a:alpha val="70000"/>
            </a:schemeClr>
          </a:solidFill>
        </p:spPr>
        <p:txBody>
          <a:bodyPr>
            <a:normAutofit/>
          </a:bodyPr>
          <a:lstStyle/>
          <a:p>
            <a:pPr marL="0" indent="0" algn="just">
              <a:buFont typeface="Arial" pitchFamily="34" charset="0"/>
              <a:buNone/>
            </a:pPr>
            <a:r>
              <a:rPr lang="ru-RU" sz="1600" dirty="0">
                <a:solidFill>
                  <a:srgbClr val="303C18"/>
                </a:solidFill>
                <a:latin typeface="Arial" pitchFamily="34" charset="0"/>
                <a:cs typeface="Arial" pitchFamily="34" charset="0"/>
              </a:rPr>
              <a:t>Дуб - это удивительное дерево-великан, которое вырастает  из маленького, но счастливого желудя, ведь, как известно, не все желуди прорастают. Он поднимается в небо несколькими веточками, такими тоненькими, что удивляешься, как они держатся, и каждая, даже самая маленькая веточка накрывается огромным дубовым листом.</a:t>
            </a:r>
          </a:p>
        </p:txBody>
      </p:sp>
      <p:pic>
        <p:nvPicPr>
          <p:cNvPr id="5122" name="Picture 2" descr="C:\Documents and Settings\sun\Рабочий стол\Футболка\Копия презентация москва\226010.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3529" y="908720"/>
            <a:ext cx="2592287" cy="1866228"/>
          </a:xfrm>
          <a:prstGeom prst="rect">
            <a:avLst/>
          </a:prstGeom>
          <a:ln>
            <a:noFill/>
          </a:ln>
          <a:effectLst>
            <a:softEdge rad="112500"/>
          </a:effectLst>
        </p:spPr>
      </p:pic>
      <p:pic>
        <p:nvPicPr>
          <p:cNvPr id="5123" name="Picture 3" descr="C:\Documents and Settings\sun\Рабочий стол\Футболка\Копия презентация москва\840194.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372200" y="908720"/>
            <a:ext cx="2592288" cy="1843404"/>
          </a:xfrm>
          <a:prstGeom prst="rect">
            <a:avLst/>
          </a:prstGeom>
          <a:ln>
            <a:noFill/>
          </a:ln>
          <a:effectLst>
            <a:softEdge rad="112500"/>
          </a:effectLst>
        </p:spPr>
      </p:pic>
      <p:pic>
        <p:nvPicPr>
          <p:cNvPr id="5124" name="Picture 4" descr="C:\Documents and Settings\sun\Рабочий стол\Футболка\Копия презентация москва\dub.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23528" y="3789040"/>
            <a:ext cx="1872208" cy="2030421"/>
          </a:xfrm>
          <a:prstGeom prst="rect">
            <a:avLst/>
          </a:prstGeom>
          <a:ln>
            <a:noFill/>
          </a:ln>
          <a:effectLst>
            <a:softEdge rad="112500"/>
          </a:effectLst>
        </p:spPr>
      </p:pic>
      <p:pic>
        <p:nvPicPr>
          <p:cNvPr id="5125" name="Picture 5" descr="C:\Documents and Settings\sun\Рабочий стол\Футболка\Копия презентация москва\s2014050105-1.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948264" y="3861048"/>
            <a:ext cx="1944216" cy="1857315"/>
          </a:xfrm>
          <a:prstGeom prst="rect">
            <a:avLst/>
          </a:prstGeom>
          <a:ln>
            <a:noFill/>
          </a:ln>
          <a:effectLst>
            <a:softEdge rad="112500"/>
          </a:effectLst>
        </p:spPr>
      </p:pic>
      <p:pic>
        <p:nvPicPr>
          <p:cNvPr id="5126" name="Picture 6" descr="C:\Documents and Settings\sun\Рабочий стол\Футболка\Копия презентация москва\i-508.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131840" y="3861049"/>
            <a:ext cx="3168352" cy="1934308"/>
          </a:xfrm>
          <a:prstGeom prst="rect">
            <a:avLst/>
          </a:prstGeom>
          <a:ln>
            <a:noFill/>
          </a:ln>
          <a:effectLst>
            <a:softEdge rad="112500"/>
          </a:effectLst>
        </p:spPr>
      </p:pic>
      <p:pic>
        <p:nvPicPr>
          <p:cNvPr id="5127" name="Picture 7" descr="C:\Documents and Settings\sun\Рабочий стол\Футболка\Копия презентация москва\58890_original.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635896" y="908720"/>
            <a:ext cx="1883716" cy="1800200"/>
          </a:xfrm>
          <a:prstGeom prst="rect">
            <a:avLst/>
          </a:prstGeom>
          <a:ln>
            <a:noFill/>
          </a:ln>
          <a:effectLst>
            <a:softEdge rad="112500"/>
          </a:effectLst>
        </p:spPr>
      </p:pic>
      <p:sp>
        <p:nvSpPr>
          <p:cNvPr id="9"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19" name="Группа 22"/>
          <p:cNvGrpSpPr/>
          <p:nvPr/>
        </p:nvGrpSpPr>
        <p:grpSpPr>
          <a:xfrm>
            <a:off x="7020272" y="5805264"/>
            <a:ext cx="2016224" cy="980728"/>
            <a:chOff x="539552" y="4149080"/>
            <a:chExt cx="2376264" cy="1008112"/>
          </a:xfrm>
        </p:grpSpPr>
        <p:sp>
          <p:nvSpPr>
            <p:cNvPr id="20" name="Прямоугольник 19">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1" name="Picture 3" descr="C:\Users\СЮН\Desktop\1013368_353158534809577_1188228603_n.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2" name="Группа 18"/>
          <p:cNvGrpSpPr/>
          <p:nvPr/>
        </p:nvGrpSpPr>
        <p:grpSpPr>
          <a:xfrm>
            <a:off x="323528" y="5849888"/>
            <a:ext cx="2016224" cy="908720"/>
            <a:chOff x="539552" y="4149080"/>
            <a:chExt cx="2458205" cy="1008112"/>
          </a:xfrm>
        </p:grpSpPr>
        <p:sp>
          <p:nvSpPr>
            <p:cNvPr id="23" name="Прямоугольник 22">
              <a:hlinkClick r:id="rId11"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4" name="Picture 3" descr="C:\Users\СЮН\Desktop\1013368_353158534809577_1188228603_n.jpg"/>
            <p:cNvPicPr>
              <a:picLocks noChangeAspect="1" noChangeArrowheads="1"/>
            </p:cNvPicPr>
            <p:nvPr/>
          </p:nvPicPr>
          <p:blipFill>
            <a:blip r:embed="rId12"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5" name="Группа 19"/>
          <p:cNvGrpSpPr/>
          <p:nvPr/>
        </p:nvGrpSpPr>
        <p:grpSpPr>
          <a:xfrm>
            <a:off x="2555776" y="5822504"/>
            <a:ext cx="2016224" cy="936104"/>
            <a:chOff x="539552" y="4149080"/>
            <a:chExt cx="2376264" cy="1008112"/>
          </a:xfrm>
        </p:grpSpPr>
        <p:sp>
          <p:nvSpPr>
            <p:cNvPr id="26" name="Прямоугольник 25">
              <a:hlinkClick r:id="rId1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7" name="Picture 3" descr="C:\Users\СЮН\Desktop\1013368_353158534809577_1188228603_n.jpg"/>
            <p:cNvPicPr>
              <a:picLocks noChangeAspect="1" noChangeArrowheads="1"/>
            </p:cNvPicPr>
            <p:nvPr/>
          </p:nvPicPr>
          <p:blipFill>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8" name="Группа 22"/>
          <p:cNvGrpSpPr/>
          <p:nvPr/>
        </p:nvGrpSpPr>
        <p:grpSpPr>
          <a:xfrm>
            <a:off x="4932040" y="5805264"/>
            <a:ext cx="2016224" cy="980728"/>
            <a:chOff x="539552" y="4149080"/>
            <a:chExt cx="2376264" cy="1008112"/>
          </a:xfrm>
        </p:grpSpPr>
        <p:sp>
          <p:nvSpPr>
            <p:cNvPr id="29" name="Прямоугольник 28">
              <a:hlinkClick r:id="rId15"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30" name="Picture 3" descr="C:\Users\СЮН\Desktop\1013368_353158534809577_1188228603_n.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7" name="Группа 22"/>
          <p:cNvGrpSpPr/>
          <p:nvPr/>
        </p:nvGrpSpPr>
        <p:grpSpPr>
          <a:xfrm>
            <a:off x="7020272" y="5805264"/>
            <a:ext cx="2016224" cy="980728"/>
            <a:chOff x="539552" y="4149080"/>
            <a:chExt cx="2376264" cy="1008112"/>
          </a:xfrm>
        </p:grpSpPr>
        <p:sp>
          <p:nvSpPr>
            <p:cNvPr id="15" name="Прямоугольник 14"/>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7" name="Прямоугольник 16"/>
          <p:cNvSpPr/>
          <p:nvPr/>
        </p:nvSpPr>
        <p:spPr>
          <a:xfrm>
            <a:off x="251520" y="1208941"/>
            <a:ext cx="8568952" cy="4524315"/>
          </a:xfrm>
          <a:prstGeom prst="rect">
            <a:avLst/>
          </a:prstGeom>
          <a:solidFill>
            <a:schemeClr val="tx1">
              <a:alpha val="70000"/>
            </a:schemeClr>
          </a:solidFill>
        </p:spPr>
        <p:txBody>
          <a:bodyPr wrap="square">
            <a:spAutoFit/>
          </a:bodyPr>
          <a:lstStyle/>
          <a:p>
            <a:pPr algn="just" eaLnBrk="0" fontAlgn="base" hangingPunct="0">
              <a:spcBef>
                <a:spcPct val="0"/>
              </a:spcBef>
              <a:spcAft>
                <a:spcPct val="0"/>
              </a:spcAft>
            </a:pPr>
            <a:r>
              <a:rPr lang="ru-RU" sz="1600" dirty="0">
                <a:solidFill>
                  <a:schemeClr val="tx2">
                    <a:lumMod val="10000"/>
                  </a:schemeClr>
                </a:solidFill>
                <a:latin typeface="Arial" pitchFamily="34" charset="0"/>
                <a:ea typeface="Times New Roman" pitchFamily="18" charset="0"/>
                <a:cs typeface="Arial" pitchFamily="34" charset="0"/>
              </a:rPr>
              <a:t>Ученые объясняют это тем, что просыпаются "спящие" почки, которые десятилетиями, а то и веками ожидали своего времени. И одна, самая сильная, ветвь  вновь станет новым могучим стволом.</a:t>
            </a:r>
            <a:endParaRPr lang="ru-RU" sz="1600" dirty="0">
              <a:solidFill>
                <a:schemeClr val="tx2">
                  <a:lumMod val="10000"/>
                </a:schemeClr>
              </a:solidFill>
              <a:latin typeface="Arial" pitchFamily="34" charset="0"/>
              <a:cs typeface="Arial" pitchFamily="34" charset="0"/>
            </a:endParaRPr>
          </a:p>
          <a:p>
            <a:pPr lvl="0" algn="just" eaLnBrk="0" fontAlgn="base" hangingPunct="0">
              <a:spcBef>
                <a:spcPct val="0"/>
              </a:spcBef>
              <a:spcAft>
                <a:spcPct val="0"/>
              </a:spcAft>
            </a:pPr>
            <a:r>
              <a:rPr lang="ru-RU" sz="1600" dirty="0">
                <a:solidFill>
                  <a:schemeClr val="tx2">
                    <a:lumMod val="10000"/>
                  </a:schemeClr>
                </a:solidFill>
                <a:latin typeface="Arial" pitchFamily="34" charset="0"/>
                <a:ea typeface="Times New Roman" pitchFamily="18" charset="0"/>
                <a:cs typeface="Arial" pitchFamily="34" charset="0"/>
              </a:rPr>
              <a:t>Символ и изображение дуба так же часто встречается в произведениях устного народного творчества, литературе, музыке, изобразительном искусстве. Дуб - дерево легенд, преданий и сказок. Это - могучий богатырь из сказочного лукоморья А. С. Пушкина. Сколько сказок у разных народов о дубе. Есть дуб с золотыми желудями, под которыми скрывается богатый клад, есть дуб с ларцом, в котором скрыта смерть Кощея, есть дуб, на ветвях которого висит хрустальный гроб со спящей красавицей.</a:t>
            </a:r>
            <a:endParaRPr lang="ru-RU" sz="1600" dirty="0">
              <a:solidFill>
                <a:schemeClr val="tx2">
                  <a:lumMod val="10000"/>
                </a:schemeClr>
              </a:solidFill>
              <a:latin typeface="Arial" pitchFamily="34" charset="0"/>
              <a:cs typeface="Arial" pitchFamily="34" charset="0"/>
            </a:endParaRPr>
          </a:p>
          <a:p>
            <a:pPr lvl="0" algn="just" eaLnBrk="0" fontAlgn="base" hangingPunct="0">
              <a:spcBef>
                <a:spcPct val="0"/>
              </a:spcBef>
              <a:spcAft>
                <a:spcPct val="0"/>
              </a:spcAft>
            </a:pPr>
            <a:r>
              <a:rPr lang="ru-RU" sz="1600" dirty="0">
                <a:solidFill>
                  <a:schemeClr val="tx2">
                    <a:lumMod val="10000"/>
                  </a:schemeClr>
                </a:solidFill>
                <a:latin typeface="Arial" pitchFamily="34" charset="0"/>
                <a:ea typeface="Times New Roman" pitchFamily="18" charset="0"/>
                <a:cs typeface="Arial" pitchFamily="34" charset="0"/>
              </a:rPr>
              <a:t>Знаменитый русский художник И. И. Шишкин написал много известных картин. В 80-е годы XIX столетия Шишкин создает свои лучшие картины: «Лесные дали», «Дубы», «Дубовая роща». На картине Шишкина «Дубовая роща» ярко изображена природа, виднеется кусочек неба, дуб освещается лучами солнца, поэтому от него падают тени. Дуб стоит впереди других деревьев. Он широко раскинулся. Его ветви как бы защищают рощу. Дуб очень крепкий. Недаром говорят: «Крепок как дуб». Своими могучими ветвями он упирается в небо.</a:t>
            </a:r>
            <a:endParaRPr lang="ru-RU" sz="1600" dirty="0">
              <a:solidFill>
                <a:schemeClr val="tx2">
                  <a:lumMod val="10000"/>
                </a:schemeClr>
              </a:solidFill>
              <a:latin typeface="Arial" pitchFamily="34" charset="0"/>
              <a:cs typeface="Arial" pitchFamily="34" charset="0"/>
            </a:endParaRPr>
          </a:p>
          <a:p>
            <a:pPr lvl="0" algn="just" eaLnBrk="0" fontAlgn="base" hangingPunct="0">
              <a:spcBef>
                <a:spcPct val="0"/>
              </a:spcBef>
              <a:spcAft>
                <a:spcPct val="0"/>
              </a:spcAft>
            </a:pPr>
            <a:r>
              <a:rPr lang="ru-RU" sz="1600" dirty="0">
                <a:solidFill>
                  <a:schemeClr val="tx2">
                    <a:lumMod val="10000"/>
                  </a:schemeClr>
                </a:solidFill>
                <a:latin typeface="Arial" pitchFamily="34" charset="0"/>
                <a:ea typeface="Times New Roman" pitchFamily="18" charset="0"/>
                <a:cs typeface="Arial" pitchFamily="34" charset="0"/>
              </a:rPr>
              <a:t>Так же из древесины тысячелетнего дуба вырезана волшебная флейта, которая затем превращается в золотую, в одноименной опере В. А. Моцарта «</a:t>
            </a:r>
            <a:r>
              <a:rPr lang="ru-RU" sz="1600" dirty="0">
                <a:solidFill>
                  <a:schemeClr val="tx2">
                    <a:lumMod val="10000"/>
                  </a:schemeClr>
                </a:solidFill>
                <a:latin typeface="Arial" pitchFamily="34" charset="0"/>
                <a:ea typeface="Calibri" pitchFamily="34" charset="0"/>
                <a:cs typeface="Arial" pitchFamily="34" charset="0"/>
              </a:rPr>
              <a:t>Волшебная флейта».</a:t>
            </a:r>
          </a:p>
        </p:txBody>
      </p:sp>
      <p:grpSp>
        <p:nvGrpSpPr>
          <p:cNvPr id="8" name="Группа 18"/>
          <p:cNvGrpSpPr/>
          <p:nvPr/>
        </p:nvGrpSpPr>
        <p:grpSpPr>
          <a:xfrm>
            <a:off x="323528" y="5849888"/>
            <a:ext cx="2016224" cy="908720"/>
            <a:chOff x="539552" y="4149080"/>
            <a:chExt cx="2458205" cy="1008112"/>
          </a:xfrm>
        </p:grpSpPr>
        <p:sp>
          <p:nvSpPr>
            <p:cNvPr id="9" name="Прямоугольник 8">
              <a:hlinkClick r:id="rId4"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0" name="Picture 3" descr="C:\Users\СЮН\Desktop\1013368_353158534809577_1188228603_n.jpg"/>
            <p:cNvPicPr>
              <a:picLocks noChangeAspect="1" noChangeArrowheads="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1" name="Группа 19"/>
          <p:cNvGrpSpPr/>
          <p:nvPr/>
        </p:nvGrpSpPr>
        <p:grpSpPr>
          <a:xfrm>
            <a:off x="2555776" y="5822504"/>
            <a:ext cx="2016224" cy="936104"/>
            <a:chOff x="539552" y="4149080"/>
            <a:chExt cx="2376264" cy="1008112"/>
          </a:xfrm>
        </p:grpSpPr>
        <p:sp>
          <p:nvSpPr>
            <p:cNvPr id="12" name="Прямоугольник 11">
              <a:hlinkClick r:id="rId6"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3" name="Picture 3" descr="C:\Users\СЮН\Desktop\1013368_353158534809577_1188228603_n.jpg"/>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4" name="Группа 22"/>
          <p:cNvGrpSpPr/>
          <p:nvPr/>
        </p:nvGrpSpPr>
        <p:grpSpPr>
          <a:xfrm>
            <a:off x="4788024" y="5805264"/>
            <a:ext cx="2016224" cy="980728"/>
            <a:chOff x="539552" y="4149080"/>
            <a:chExt cx="2376264" cy="1008112"/>
          </a:xfrm>
        </p:grpSpPr>
        <p:sp>
          <p:nvSpPr>
            <p:cNvPr id="18" name="Прямоугольник 17">
              <a:hlinkClick r:id="rId8"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19" name="Picture 3" descr="C:\Users\СЮН\Desktop\1013368_353158534809577_1188228603_n.jpg"/>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0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10242" name="Содержимое 2"/>
          <p:cNvSpPr>
            <a:spLocks noGrp="1"/>
          </p:cNvSpPr>
          <p:nvPr>
            <p:ph idx="1"/>
          </p:nvPr>
        </p:nvSpPr>
        <p:spPr>
          <a:xfrm>
            <a:off x="323528" y="1124744"/>
            <a:ext cx="4249167" cy="1511449"/>
          </a:xfrm>
          <a:solidFill>
            <a:schemeClr val="tx1">
              <a:alpha val="70000"/>
            </a:schemeClr>
          </a:solidFill>
        </p:spPr>
        <p:txBody>
          <a:bodyPr>
            <a:normAutofit/>
          </a:bodyPr>
          <a:lstStyle/>
          <a:p>
            <a:pPr marL="0" indent="0" algn="just">
              <a:buFont typeface="Arial" pitchFamily="34" charset="0"/>
              <a:buNone/>
            </a:pPr>
            <a:r>
              <a:rPr lang="ru-RU" sz="1800" dirty="0">
                <a:solidFill>
                  <a:srgbClr val="303C18"/>
                </a:solidFill>
                <a:latin typeface="Arial" pitchFamily="34" charset="0"/>
                <a:cs typeface="Arial" pitchFamily="34" charset="0"/>
              </a:rPr>
              <a:t>Многие деревья могут погибнуть, от вредителей, к примеру, от гусениц, но только не он. Дуб выживет и в тот же сезон на нем могут появиться новые листочки. </a:t>
            </a:r>
          </a:p>
        </p:txBody>
      </p:sp>
      <p:pic>
        <p:nvPicPr>
          <p:cNvPr id="6146" name="Picture 2" descr="C:\Documents and Settings\sun\Рабочий стол\Футболка\Копия презентация москва\1.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70723" y="2636912"/>
            <a:ext cx="4301277" cy="3024336"/>
          </a:xfrm>
          <a:prstGeom prst="rect">
            <a:avLst/>
          </a:prstGeom>
          <a:ln>
            <a:noFill/>
          </a:ln>
          <a:effectLst>
            <a:softEdge rad="112500"/>
          </a:effectLst>
        </p:spPr>
      </p:pic>
      <p:pic>
        <p:nvPicPr>
          <p:cNvPr id="6147" name="Picture 3" descr="C:\Documents and Settings\sun\Рабочий стол\Футболка\Копия презентация москва\o-narbuttax_10.jpg"/>
          <p:cNvPicPr>
            <a:picLocks noChangeAspect="1" noChangeArrowheads="1"/>
          </p:cNvPicPr>
          <p:nvPr/>
        </p:nvPicPr>
        <p:blipFill>
          <a:blip r:embed="rId4" cstate="email">
            <a:extLst>
              <a:ext uri="{28A0092B-C50C-407E-A947-70E740481C1C}">
                <a14:useLocalDpi xmlns:a14="http://schemas.microsoft.com/office/drawing/2010/main"/>
              </a:ext>
            </a:extLst>
          </a:blip>
          <a:srcRect b="10032"/>
          <a:stretch>
            <a:fillRect/>
          </a:stretch>
        </p:blipFill>
        <p:spPr bwMode="auto">
          <a:xfrm>
            <a:off x="4644008" y="1052736"/>
            <a:ext cx="4176464" cy="2769533"/>
          </a:xfrm>
          <a:prstGeom prst="rect">
            <a:avLst/>
          </a:prstGeom>
          <a:ln>
            <a:noFill/>
          </a:ln>
          <a:effectLst>
            <a:softEdge rad="112500"/>
          </a:effectLst>
        </p:spPr>
      </p:pic>
      <p:sp>
        <p:nvSpPr>
          <p:cNvPr id="10245" name="Прямоугольник 6"/>
          <p:cNvSpPr>
            <a:spLocks noChangeArrowheads="1"/>
          </p:cNvSpPr>
          <p:nvPr/>
        </p:nvSpPr>
        <p:spPr bwMode="auto">
          <a:xfrm>
            <a:off x="4716016" y="4111912"/>
            <a:ext cx="4068068" cy="1477328"/>
          </a:xfrm>
          <a:prstGeom prst="rect">
            <a:avLst/>
          </a:prstGeom>
          <a:solidFill>
            <a:schemeClr val="tx1">
              <a:alpha val="70000"/>
            </a:schemeClr>
          </a:solidFill>
          <a:ln w="9525">
            <a:noFill/>
            <a:miter lim="800000"/>
            <a:headEnd/>
            <a:tailEnd/>
          </a:ln>
        </p:spPr>
        <p:txBody>
          <a:bodyPr wrap="square">
            <a:spAutoFit/>
          </a:bodyPr>
          <a:lstStyle/>
          <a:p>
            <a:pPr algn="just"/>
            <a:r>
              <a:rPr lang="ru-RU" dirty="0">
                <a:solidFill>
                  <a:srgbClr val="303C18"/>
                </a:solidFill>
                <a:latin typeface="Arial" pitchFamily="34" charset="0"/>
                <a:cs typeface="Arial" pitchFamily="34" charset="0"/>
              </a:rPr>
              <a:t>Дуб может не погибнуть даже от топора, когда от могучего дерева остается только пенек. </a:t>
            </a:r>
          </a:p>
          <a:p>
            <a:pPr algn="just"/>
            <a:r>
              <a:rPr lang="ru-RU" dirty="0">
                <a:solidFill>
                  <a:srgbClr val="303C18"/>
                </a:solidFill>
                <a:latin typeface="Arial" pitchFamily="34" charset="0"/>
                <a:cs typeface="Arial" pitchFamily="34" charset="0"/>
              </a:rPr>
              <a:t>Спустя время от него потянутся к небу и солнцу молодые побеги. </a:t>
            </a:r>
          </a:p>
        </p:txBody>
      </p:sp>
      <p:sp>
        <p:nvSpPr>
          <p:cNvPr id="6"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16" name="Группа 22"/>
          <p:cNvGrpSpPr/>
          <p:nvPr/>
        </p:nvGrpSpPr>
        <p:grpSpPr>
          <a:xfrm>
            <a:off x="7020272" y="5805264"/>
            <a:ext cx="2016224" cy="980728"/>
            <a:chOff x="539552" y="4149080"/>
            <a:chExt cx="2376264" cy="1008112"/>
          </a:xfrm>
        </p:grpSpPr>
        <p:sp>
          <p:nvSpPr>
            <p:cNvPr id="17" name="Прямоугольник 16"/>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8" name="Picture 3" descr="C:\Users\СЮН\Desktop\1013368_353158534809577_1188228603_n.jpg"/>
            <p:cNvPicPr>
              <a:picLocks noChangeAspect="1" noChangeArrowheads="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0" name="Группа 18"/>
          <p:cNvGrpSpPr/>
          <p:nvPr/>
        </p:nvGrpSpPr>
        <p:grpSpPr>
          <a:xfrm>
            <a:off x="323528" y="5877272"/>
            <a:ext cx="2016224" cy="908720"/>
            <a:chOff x="539552" y="4149080"/>
            <a:chExt cx="2458205" cy="1008112"/>
          </a:xfrm>
        </p:grpSpPr>
        <p:sp>
          <p:nvSpPr>
            <p:cNvPr id="11" name="Прямоугольник 10">
              <a:hlinkClick r:id="rId6"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2" name="Picture 3" descr="C:\Users\СЮН\Desktop\1013368_353158534809577_1188228603_n.jpg"/>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3" name="Группа 19"/>
          <p:cNvGrpSpPr/>
          <p:nvPr/>
        </p:nvGrpSpPr>
        <p:grpSpPr>
          <a:xfrm>
            <a:off x="2483768" y="5849888"/>
            <a:ext cx="2016224" cy="936104"/>
            <a:chOff x="539552" y="4149080"/>
            <a:chExt cx="2376264" cy="1008112"/>
          </a:xfrm>
        </p:grpSpPr>
        <p:sp>
          <p:nvSpPr>
            <p:cNvPr id="14" name="Прямоугольник 13">
              <a:hlinkClick r:id="rId8"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5" name="Picture 3" descr="C:\Users\СЮН\Desktop\1013368_353158534809577_1188228603_n.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9" name="Группа 22"/>
          <p:cNvGrpSpPr/>
          <p:nvPr/>
        </p:nvGrpSpPr>
        <p:grpSpPr>
          <a:xfrm>
            <a:off x="4716016" y="5832648"/>
            <a:ext cx="2016224" cy="980728"/>
            <a:chOff x="539552" y="4149080"/>
            <a:chExt cx="2376264" cy="1008112"/>
          </a:xfrm>
        </p:grpSpPr>
        <p:sp>
          <p:nvSpPr>
            <p:cNvPr id="20" name="Прямоугольник 19">
              <a:hlinkClick r:id="rId10"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1" name="Picture 3" descr="C:\Users\СЮН\Desktop\1013368_353158534809577_1188228603_n.jpg"/>
            <p:cNvPicPr>
              <a:picLocks noChangeAspect="1" noChangeArrowheads="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7" name="Группа 22"/>
          <p:cNvGrpSpPr/>
          <p:nvPr/>
        </p:nvGrpSpPr>
        <p:grpSpPr>
          <a:xfrm>
            <a:off x="7020272" y="5877272"/>
            <a:ext cx="2016224" cy="980728"/>
            <a:chOff x="539552" y="4149080"/>
            <a:chExt cx="2376264" cy="1008112"/>
          </a:xfrm>
        </p:grpSpPr>
        <p:sp>
          <p:nvSpPr>
            <p:cNvPr id="15" name="Прямоугольник 14"/>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7" name="Прямоугольник 16"/>
          <p:cNvSpPr/>
          <p:nvPr/>
        </p:nvSpPr>
        <p:spPr>
          <a:xfrm>
            <a:off x="323528" y="927005"/>
            <a:ext cx="8352928" cy="4878259"/>
          </a:xfrm>
          <a:prstGeom prst="rect">
            <a:avLst/>
          </a:prstGeom>
          <a:solidFill>
            <a:schemeClr val="tx1">
              <a:alpha val="70000"/>
            </a:schemeClr>
          </a:solidFill>
        </p:spPr>
        <p:txBody>
          <a:bodyPr wrap="square">
            <a:spAutoFit/>
          </a:bodyPr>
          <a:lstStyle/>
          <a:p>
            <a:pPr lvl="0" algn="just" eaLnBrk="0" fontAlgn="base" hangingPunct="0">
              <a:spcBef>
                <a:spcPct val="0"/>
              </a:spcBef>
              <a:spcAft>
                <a:spcPct val="0"/>
              </a:spcAft>
            </a:pPr>
            <a:endParaRPr lang="ru-RU" sz="700" dirty="0">
              <a:solidFill>
                <a:schemeClr val="tx2">
                  <a:lumMod val="10000"/>
                </a:schemeClr>
              </a:solidFill>
              <a:latin typeface="Arial" pitchFamily="34" charset="0"/>
              <a:cs typeface="Arial" pitchFamily="34" charset="0"/>
            </a:endParaRPr>
          </a:p>
          <a:p>
            <a:pPr lvl="0" algn="just" eaLnBrk="0" fontAlgn="base" hangingPunct="0">
              <a:spcBef>
                <a:spcPct val="0"/>
              </a:spcBef>
              <a:spcAft>
                <a:spcPct val="0"/>
              </a:spcAft>
            </a:pPr>
            <a:r>
              <a:rPr lang="ru-RU" sz="1600" dirty="0">
                <a:solidFill>
                  <a:schemeClr val="tx2">
                    <a:lumMod val="10000"/>
                  </a:schemeClr>
                </a:solidFill>
                <a:latin typeface="Arial" pitchFamily="34" charset="0"/>
                <a:ea typeface="Calibri" pitchFamily="34" charset="0"/>
                <a:cs typeface="Arial" pitchFamily="34" charset="0"/>
              </a:rPr>
              <a:t>Дуб как символ долголетия почитался еще в глубокой древности. Славяне-язычники приносили жертву Перуну в дубовой роще под самым старым деревом. Желая оставить по себе долгую память, человек сажал дубок, веря, что таким образом он будет веками жить среди своих потомков. Примером могут служить знаменитые дубы, посаженные  Петром </a:t>
            </a:r>
            <a:r>
              <a:rPr lang="en-US" sz="1600" dirty="0">
                <a:solidFill>
                  <a:schemeClr val="tx2">
                    <a:lumMod val="10000"/>
                  </a:schemeClr>
                </a:solidFill>
                <a:latin typeface="Arial" pitchFamily="34" charset="0"/>
                <a:ea typeface="Calibri" pitchFamily="34" charset="0"/>
                <a:cs typeface="Arial" pitchFamily="34" charset="0"/>
              </a:rPr>
              <a:t>I</a:t>
            </a:r>
            <a:r>
              <a:rPr lang="ru-RU" sz="1600" dirty="0">
                <a:solidFill>
                  <a:schemeClr val="tx2">
                    <a:lumMod val="10000"/>
                  </a:schemeClr>
                </a:solidFill>
                <a:latin typeface="Arial" pitchFamily="34" charset="0"/>
                <a:ea typeface="Calibri" pitchFamily="34" charset="0"/>
                <a:cs typeface="Arial" pitchFamily="34" charset="0"/>
              </a:rPr>
              <a:t>, Суворовым и другими известными людьми.</a:t>
            </a:r>
            <a:endParaRPr lang="ru-RU" sz="700" dirty="0">
              <a:solidFill>
                <a:schemeClr val="tx2">
                  <a:lumMod val="10000"/>
                </a:schemeClr>
              </a:solidFill>
              <a:latin typeface="Arial" pitchFamily="34" charset="0"/>
              <a:cs typeface="Arial" pitchFamily="34" charset="0"/>
            </a:endParaRPr>
          </a:p>
          <a:p>
            <a:pPr lvl="0" algn="just" eaLnBrk="0" fontAlgn="base" hangingPunct="0">
              <a:spcBef>
                <a:spcPct val="0"/>
              </a:spcBef>
              <a:spcAft>
                <a:spcPct val="0"/>
              </a:spcAft>
            </a:pPr>
            <a:r>
              <a:rPr lang="ru-RU" sz="1600" dirty="0">
                <a:solidFill>
                  <a:schemeClr val="tx2">
                    <a:lumMod val="10000"/>
                  </a:schemeClr>
                </a:solidFill>
                <a:latin typeface="Arial" pitchFamily="34" charset="0"/>
                <a:ea typeface="Calibri" pitchFamily="34" charset="0"/>
                <a:cs typeface="Arial" pitchFamily="34" charset="0"/>
              </a:rPr>
              <a:t>Нужно также сказать, что использование в качестве геральдических символов на государственных гербах иноземных растений  - не такая уж большая редкость.  </a:t>
            </a:r>
            <a:r>
              <a:rPr lang="ru-RU" sz="1600" dirty="0">
                <a:solidFill>
                  <a:schemeClr val="tx2">
                    <a:lumMod val="10000"/>
                  </a:schemeClr>
                </a:solidFill>
                <a:latin typeface="Arial" pitchFamily="34" charset="0"/>
                <a:ea typeface="Times New Roman" pitchFamily="18" charset="0"/>
                <a:cs typeface="Arial" pitchFamily="34" charset="0"/>
              </a:rPr>
              <a:t>Листья дуба изображались (и до сих пор изображаются) на русских монетах.</a:t>
            </a:r>
            <a:r>
              <a:rPr lang="ru-RU" sz="1600" dirty="0">
                <a:solidFill>
                  <a:schemeClr val="tx2">
                    <a:lumMod val="10000"/>
                  </a:schemeClr>
                </a:solidFill>
                <a:latin typeface="Arial" pitchFamily="34" charset="0"/>
                <a:ea typeface="Calibri" pitchFamily="34" charset="0"/>
                <a:cs typeface="Arial" pitchFamily="34" charset="0"/>
              </a:rPr>
              <a:t> </a:t>
            </a:r>
            <a:r>
              <a:rPr lang="ru-RU" sz="1600" dirty="0">
                <a:solidFill>
                  <a:schemeClr val="tx2">
                    <a:lumMod val="10000"/>
                  </a:schemeClr>
                </a:solidFill>
                <a:latin typeface="Arial" pitchFamily="34" charset="0"/>
                <a:ea typeface="Times New Roman" pitchFamily="18" charset="0"/>
                <a:cs typeface="Arial" pitchFamily="34" charset="0"/>
              </a:rPr>
              <a:t>Чаще всего при составлении родословных, генеалогических деревьев так же используют изображение именно дуба и это не случайно. Ведь то, что дуб - всем деревьям дерево, разные народы знали с давних времен. Первоначальные языческие  племена верили, что сильнейшие их повелители стихий (неба, дождя, грома, молнии) живут именно на дубе и поклонялись </a:t>
            </a:r>
            <a:r>
              <a:rPr lang="ru-RU" sz="1600" dirty="0">
                <a:solidFill>
                  <a:schemeClr val="tx2">
                    <a:lumMod val="10000"/>
                  </a:schemeClr>
                </a:solidFill>
                <a:latin typeface="Arial" pitchFamily="34" charset="0"/>
                <a:ea typeface="Calibri" pitchFamily="34" charset="0"/>
                <a:cs typeface="Arial" pitchFamily="34" charset="0"/>
              </a:rPr>
              <a:t>дубу, как могущественному божеству</a:t>
            </a:r>
          </a:p>
          <a:p>
            <a:pPr lvl="0" algn="just" eaLnBrk="0" fontAlgn="base" hangingPunct="0">
              <a:spcBef>
                <a:spcPct val="0"/>
              </a:spcBef>
              <a:spcAft>
                <a:spcPct val="0"/>
              </a:spcAft>
            </a:pPr>
            <a:r>
              <a:rPr lang="ru-RU" sz="1600" dirty="0">
                <a:solidFill>
                  <a:schemeClr val="tx2">
                    <a:lumMod val="10000"/>
                  </a:schemeClr>
                </a:solidFill>
                <a:latin typeface="Arial" pitchFamily="34" charset="0"/>
                <a:ea typeface="Calibri" pitchFamily="34" charset="0"/>
                <a:cs typeface="Arial" pitchFamily="34" charset="0"/>
              </a:rPr>
              <a:t>Славянское название дуба «</a:t>
            </a:r>
            <a:r>
              <a:rPr lang="ru-RU" sz="1600" i="1" dirty="0">
                <a:solidFill>
                  <a:schemeClr val="tx2">
                    <a:lumMod val="10000"/>
                  </a:schemeClr>
                </a:solidFill>
                <a:latin typeface="Arial" pitchFamily="34" charset="0"/>
                <a:ea typeface="Calibri" pitchFamily="34" charset="0"/>
                <a:cs typeface="Arial" pitchFamily="34" charset="0"/>
              </a:rPr>
              <a:t>древо»</a:t>
            </a:r>
            <a:r>
              <a:rPr lang="ru-RU" sz="1600" dirty="0">
                <a:solidFill>
                  <a:schemeClr val="tx2">
                    <a:lumMod val="10000"/>
                  </a:schemeClr>
                </a:solidFill>
                <a:latin typeface="Arial" pitchFamily="34" charset="0"/>
                <a:ea typeface="Calibri" pitchFamily="34" charset="0"/>
                <a:cs typeface="Arial" pitchFamily="34" charset="0"/>
              </a:rPr>
              <a:t>,  вызывает в памяти наименование племени, жившего на территории нынешней Украины и Белоруссии – </a:t>
            </a:r>
            <a:r>
              <a:rPr lang="ru-RU" sz="1600" i="1" dirty="0">
                <a:solidFill>
                  <a:schemeClr val="tx2">
                    <a:lumMod val="10000"/>
                  </a:schemeClr>
                </a:solidFill>
                <a:latin typeface="Arial" pitchFamily="34" charset="0"/>
                <a:ea typeface="Calibri" pitchFamily="34" charset="0"/>
                <a:cs typeface="Arial" pitchFamily="34" charset="0"/>
              </a:rPr>
              <a:t>древляне</a:t>
            </a:r>
            <a:r>
              <a:rPr lang="ru-RU" sz="1600" dirty="0">
                <a:solidFill>
                  <a:schemeClr val="tx2">
                    <a:lumMod val="10000"/>
                  </a:schemeClr>
                </a:solidFill>
                <a:latin typeface="Arial" pitchFamily="34" charset="0"/>
                <a:ea typeface="Calibri" pitchFamily="34" charset="0"/>
                <a:cs typeface="Arial" pitchFamily="34" charset="0"/>
              </a:rPr>
              <a:t>. Древние славяне посвящали дуб богу грома и молнии Перуну. </a:t>
            </a:r>
            <a:endParaRPr lang="ru-RU" sz="1600" dirty="0">
              <a:solidFill>
                <a:schemeClr val="tx2">
                  <a:lumMod val="10000"/>
                </a:schemeClr>
              </a:solidFill>
              <a:latin typeface="Arial" pitchFamily="34" charset="0"/>
              <a:cs typeface="Arial" pitchFamily="34" charset="0"/>
            </a:endParaRPr>
          </a:p>
          <a:p>
            <a:pPr lvl="0" algn="just" eaLnBrk="0" fontAlgn="base" hangingPunct="0">
              <a:spcBef>
                <a:spcPct val="0"/>
              </a:spcBef>
              <a:spcAft>
                <a:spcPct val="0"/>
              </a:spcAft>
            </a:pPr>
            <a:r>
              <a:rPr lang="ru-RU" sz="1600" dirty="0">
                <a:solidFill>
                  <a:schemeClr val="tx2">
                    <a:lumMod val="10000"/>
                  </a:schemeClr>
                </a:solidFill>
                <a:latin typeface="Arial" pitchFamily="34" charset="0"/>
                <a:ea typeface="Calibri" pitchFamily="34" charset="0"/>
                <a:cs typeface="Arial" pitchFamily="34" charset="0"/>
              </a:rPr>
              <a:t>О несчастьях, настигавших людей, рубивших многовековые дубы, повествуют предания и легенды многих стран.</a:t>
            </a:r>
            <a:r>
              <a:rPr lang="ru-RU" sz="1600" dirty="0">
                <a:solidFill>
                  <a:schemeClr val="tx2">
                    <a:lumMod val="10000"/>
                  </a:schemeClr>
                </a:solidFill>
                <a:latin typeface="Arial" pitchFamily="34" charset="0"/>
                <a:cs typeface="Arial" pitchFamily="34" charset="0"/>
              </a:rPr>
              <a:t> </a:t>
            </a:r>
            <a:r>
              <a:rPr lang="ru-RU" sz="1600" dirty="0">
                <a:solidFill>
                  <a:schemeClr val="tx2">
                    <a:lumMod val="10000"/>
                  </a:schemeClr>
                </a:solidFill>
                <a:latin typeface="Arial" pitchFamily="34" charset="0"/>
                <a:ea typeface="Calibri" pitchFamily="34" charset="0"/>
                <a:cs typeface="Arial" pitchFamily="34" charset="0"/>
              </a:rPr>
              <a:t>В основе этих поверий – стремление уберечь от бесцельного уничтожения величественные и прекрасные растения.</a:t>
            </a:r>
            <a:endParaRPr lang="ru-RU" sz="1600" dirty="0">
              <a:solidFill>
                <a:schemeClr val="tx2">
                  <a:lumMod val="10000"/>
                </a:schemeClr>
              </a:solidFill>
              <a:latin typeface="Arial" pitchFamily="34" charset="0"/>
              <a:ea typeface="Times New Roman" pitchFamily="18" charset="0"/>
              <a:cs typeface="Arial" pitchFamily="34" charset="0"/>
            </a:endParaRPr>
          </a:p>
        </p:txBody>
      </p:sp>
      <p:grpSp>
        <p:nvGrpSpPr>
          <p:cNvPr id="8" name="Группа 18"/>
          <p:cNvGrpSpPr/>
          <p:nvPr/>
        </p:nvGrpSpPr>
        <p:grpSpPr>
          <a:xfrm>
            <a:off x="251520" y="5921896"/>
            <a:ext cx="2016224" cy="908720"/>
            <a:chOff x="539552" y="4149080"/>
            <a:chExt cx="2458205" cy="1008112"/>
          </a:xfrm>
        </p:grpSpPr>
        <p:sp>
          <p:nvSpPr>
            <p:cNvPr id="9" name="Прямоугольник 8">
              <a:hlinkClick r:id="rId4"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0" name="Picture 3" descr="C:\Users\СЮН\Desktop\1013368_353158534809577_1188228603_n.jpg"/>
            <p:cNvPicPr>
              <a:picLocks noChangeAspect="1" noChangeArrowheads="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1" name="Группа 19"/>
          <p:cNvGrpSpPr/>
          <p:nvPr/>
        </p:nvGrpSpPr>
        <p:grpSpPr>
          <a:xfrm>
            <a:off x="2483768" y="5894512"/>
            <a:ext cx="2016224" cy="936104"/>
            <a:chOff x="539552" y="4149080"/>
            <a:chExt cx="2376264" cy="1008112"/>
          </a:xfrm>
        </p:grpSpPr>
        <p:sp>
          <p:nvSpPr>
            <p:cNvPr id="12" name="Прямоугольник 11">
              <a:hlinkClick r:id="rId6"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3" name="Picture 3" descr="C:\Users\СЮН\Desktop\1013368_353158534809577_1188228603_n.jpg"/>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4" name="Группа 22"/>
          <p:cNvGrpSpPr/>
          <p:nvPr/>
        </p:nvGrpSpPr>
        <p:grpSpPr>
          <a:xfrm>
            <a:off x="4716016" y="5877272"/>
            <a:ext cx="2016224" cy="980728"/>
            <a:chOff x="539552" y="4149080"/>
            <a:chExt cx="2376264" cy="1008112"/>
          </a:xfrm>
        </p:grpSpPr>
        <p:sp>
          <p:nvSpPr>
            <p:cNvPr id="18" name="Прямоугольник 17">
              <a:hlinkClick r:id="rId8"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19" name="Picture 3" descr="C:\Users\СЮН\Desktop\1013368_353158534809577_1188228603_n.jpg"/>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0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1520" y="2492897"/>
            <a:ext cx="8569325" cy="1656183"/>
          </a:xfrm>
          <a:solidFill>
            <a:schemeClr val="tx1">
              <a:alpha val="70000"/>
            </a:schemeClr>
          </a:solidFill>
        </p:spPr>
        <p:txBody>
          <a:bodyPr rtlCol="0">
            <a:normAutofit lnSpcReduction="10000"/>
          </a:bodyPr>
          <a:lstStyle/>
          <a:p>
            <a:pPr marL="0" lvl="0" indent="0" algn="just">
              <a:buNone/>
              <a:defRPr/>
            </a:pPr>
            <a:r>
              <a:rPr lang="ru-RU" sz="1600" dirty="0">
                <a:solidFill>
                  <a:schemeClr val="tx2">
                    <a:lumMod val="10000"/>
                  </a:schemeClr>
                </a:solidFill>
                <a:latin typeface="Arial" pitchFamily="34" charset="0"/>
                <a:ea typeface="Times New Roman" pitchFamily="18" charset="0"/>
                <a:cs typeface="Arial" pitchFamily="34" charset="0"/>
              </a:rPr>
              <a:t>Желуди были первоначальной пищей человека. Первым хлебом был хлеб из желудей. В древности желуди сушили в печах, растирали в муку и пекли из нее хлеб. Помимо кормовых качеств желудей, они используются в кулинарии и медицине. В годы Великой Отечественной войны люди так же из желудей пекли хлеб. И тогда же пригодились целебные свойства коры дуба. Раненым и обессиленным солдатам накладывали повязки из коры дуба в качестве противовоспалительного, вяжущего и ранозаживляющего средства. </a:t>
            </a:r>
            <a:endParaRPr lang="ru-RU" sz="1600" dirty="0">
              <a:solidFill>
                <a:schemeClr val="tx2">
                  <a:lumMod val="10000"/>
                </a:schemeClr>
              </a:solidFill>
              <a:latin typeface="Arial" pitchFamily="34" charset="0"/>
              <a:cs typeface="Arial" pitchFamily="34" charset="0"/>
            </a:endParaRPr>
          </a:p>
        </p:txBody>
      </p:sp>
      <p:pic>
        <p:nvPicPr>
          <p:cNvPr id="11266" name="Picture 2" descr="F:\МОСКВА\ПРЕЗЕНТАЦИЯ\осталтсь\еоенгл.jpg"/>
          <p:cNvPicPr>
            <a:picLocks noChangeAspect="1" noChangeArrowheads="1"/>
          </p:cNvPicPr>
          <p:nvPr/>
        </p:nvPicPr>
        <p:blipFill>
          <a:blip r:embed="rId3" cstate="email">
            <a:extLst>
              <a:ext uri="{28A0092B-C50C-407E-A947-70E740481C1C}">
                <a14:useLocalDpi xmlns:a14="http://schemas.microsoft.com/office/drawing/2010/main"/>
              </a:ext>
            </a:extLst>
          </a:blip>
          <a:srcRect b="9091"/>
          <a:stretch>
            <a:fillRect/>
          </a:stretch>
        </p:blipFill>
        <p:spPr bwMode="auto">
          <a:xfrm>
            <a:off x="6681123" y="836712"/>
            <a:ext cx="2154917" cy="1656184"/>
          </a:xfrm>
          <a:prstGeom prst="rect">
            <a:avLst/>
          </a:prstGeom>
          <a:ln>
            <a:noFill/>
          </a:ln>
          <a:effectLst>
            <a:softEdge rad="112500"/>
          </a:effectLst>
        </p:spPr>
      </p:pic>
      <p:pic>
        <p:nvPicPr>
          <p:cNvPr id="11267" name="Picture 3" descr="F:\МОСКВА\ПРЕЗЕНТАЦИЯ\осталтсь\кора_дуба.jpg"/>
          <p:cNvPicPr>
            <a:picLocks noChangeAspect="1" noChangeArrowheads="1"/>
          </p:cNvPicPr>
          <p:nvPr/>
        </p:nvPicPr>
        <p:blipFill>
          <a:blip r:embed="rId4" cstate="email">
            <a:extLst>
              <a:ext uri="{28A0092B-C50C-407E-A947-70E740481C1C}">
                <a14:useLocalDpi xmlns:a14="http://schemas.microsoft.com/office/drawing/2010/main"/>
              </a:ext>
            </a:extLst>
          </a:blip>
          <a:srcRect t="7690" b="7731"/>
          <a:stretch>
            <a:fillRect/>
          </a:stretch>
        </p:blipFill>
        <p:spPr bwMode="auto">
          <a:xfrm>
            <a:off x="179512" y="4077072"/>
            <a:ext cx="3024336" cy="1872208"/>
          </a:xfrm>
          <a:prstGeom prst="rect">
            <a:avLst/>
          </a:prstGeom>
          <a:ln>
            <a:noFill/>
          </a:ln>
          <a:effectLst>
            <a:softEdge rad="112500"/>
          </a:effectLst>
        </p:spPr>
      </p:pic>
      <p:pic>
        <p:nvPicPr>
          <p:cNvPr id="11269" name="Picture 5" descr="F:\МОСКВА\ПРЕЗЕНТАЦИЯ\осталтсь\5069145826_6bac4bed31_o.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76029" y="836712"/>
            <a:ext cx="2163723" cy="1656184"/>
          </a:xfrm>
          <a:prstGeom prst="rect">
            <a:avLst/>
          </a:prstGeom>
          <a:ln>
            <a:noFill/>
          </a:ln>
          <a:effectLst>
            <a:softEdge rad="112500"/>
          </a:effectLst>
        </p:spPr>
      </p:pic>
      <p:pic>
        <p:nvPicPr>
          <p:cNvPr id="11270" name="Picture 6" descr="F:\МОСКВА\ПРЕЗЕНТАЦИЯ\осталтсь\dub_foto_poleznye_svoistva_2.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275856" y="4149080"/>
            <a:ext cx="2736304" cy="1800200"/>
          </a:xfrm>
          <a:prstGeom prst="rect">
            <a:avLst/>
          </a:prstGeom>
          <a:ln>
            <a:noFill/>
          </a:ln>
          <a:effectLst>
            <a:softEdge rad="112500"/>
          </a:effectLst>
        </p:spPr>
      </p:pic>
      <p:pic>
        <p:nvPicPr>
          <p:cNvPr id="11271" name="Picture 7" descr="F:\МОСКВА\ПРЕЗЕНТАЦИЯ\осталтсь\g011.jpg"/>
          <p:cNvPicPr>
            <a:picLocks noChangeAspect="1" noChangeArrowheads="1"/>
          </p:cNvPicPr>
          <p:nvPr/>
        </p:nvPicPr>
        <p:blipFill>
          <a:blip r:embed="rId7" cstate="email">
            <a:extLst>
              <a:ext uri="{28A0092B-C50C-407E-A947-70E740481C1C}">
                <a14:useLocalDpi xmlns:a14="http://schemas.microsoft.com/office/drawing/2010/main"/>
              </a:ext>
            </a:extLst>
          </a:blip>
          <a:srcRect b="8614"/>
          <a:stretch>
            <a:fillRect/>
          </a:stretch>
        </p:blipFill>
        <p:spPr bwMode="auto">
          <a:xfrm>
            <a:off x="4480249" y="836712"/>
            <a:ext cx="2287111" cy="1656184"/>
          </a:xfrm>
          <a:prstGeom prst="rect">
            <a:avLst/>
          </a:prstGeom>
          <a:ln>
            <a:noFill/>
          </a:ln>
          <a:effectLst>
            <a:softEdge rad="112500"/>
          </a:effectLst>
        </p:spPr>
      </p:pic>
      <p:pic>
        <p:nvPicPr>
          <p:cNvPr id="11272" name="Picture 8" descr="F:\МОСКВА\ПРЕЗЕНТАЦИЯ\осталтсь\img234736.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123505" y="4077072"/>
            <a:ext cx="2696967" cy="1944216"/>
          </a:xfrm>
          <a:prstGeom prst="rect">
            <a:avLst/>
          </a:prstGeom>
          <a:ln>
            <a:noFill/>
          </a:ln>
          <a:effectLst>
            <a:softEdge rad="112500"/>
          </a:effectLst>
        </p:spPr>
      </p:pic>
      <p:pic>
        <p:nvPicPr>
          <p:cNvPr id="11273" name="Picture 9" descr="F:\МОСКВА\ПРЕЗЕНТАЦИЯ\осталтсь\енг6ек.jpg"/>
          <p:cNvPicPr>
            <a:picLocks noChangeAspect="1" noChangeArrowheads="1"/>
          </p:cNvPicPr>
          <p:nvPr/>
        </p:nvPicPr>
        <p:blipFill>
          <a:blip r:embed="rId9" cstate="email">
            <a:extLst>
              <a:ext uri="{28A0092B-C50C-407E-A947-70E740481C1C}">
                <a14:useLocalDpi xmlns:a14="http://schemas.microsoft.com/office/drawing/2010/main"/>
              </a:ext>
            </a:extLst>
          </a:blip>
          <a:srcRect b="14326"/>
          <a:stretch>
            <a:fillRect/>
          </a:stretch>
        </p:blipFill>
        <p:spPr bwMode="auto">
          <a:xfrm>
            <a:off x="2405236" y="908720"/>
            <a:ext cx="2166764" cy="1584176"/>
          </a:xfrm>
          <a:prstGeom prst="rect">
            <a:avLst/>
          </a:prstGeom>
          <a:ln>
            <a:noFill/>
          </a:ln>
          <a:effectLst>
            <a:softEdge rad="112500"/>
          </a:effectLst>
        </p:spPr>
      </p:pic>
      <p:sp>
        <p:nvSpPr>
          <p:cNvPr id="10"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20" name="Группа 22"/>
          <p:cNvGrpSpPr/>
          <p:nvPr/>
        </p:nvGrpSpPr>
        <p:grpSpPr>
          <a:xfrm>
            <a:off x="7020272" y="5877272"/>
            <a:ext cx="2016224" cy="980728"/>
            <a:chOff x="539552" y="4149080"/>
            <a:chExt cx="2376264" cy="1008112"/>
          </a:xfrm>
        </p:grpSpPr>
        <p:sp>
          <p:nvSpPr>
            <p:cNvPr id="21" name="Прямоугольник 20"/>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2" name="Picture 3" descr="C:\Users\СЮН\Desktop\1013368_353158534809577_1188228603_n.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4" name="Группа 18"/>
          <p:cNvGrpSpPr/>
          <p:nvPr/>
        </p:nvGrpSpPr>
        <p:grpSpPr>
          <a:xfrm>
            <a:off x="323528" y="5949280"/>
            <a:ext cx="2016224" cy="908720"/>
            <a:chOff x="539552" y="4149080"/>
            <a:chExt cx="2458205" cy="1008112"/>
          </a:xfrm>
        </p:grpSpPr>
        <p:sp>
          <p:nvSpPr>
            <p:cNvPr id="15" name="Прямоугольник 14">
              <a:hlinkClick r:id="rId11"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6" name="Picture 3" descr="C:\Users\СЮН\Desktop\1013368_353158534809577_1188228603_n.jpg"/>
            <p:cNvPicPr>
              <a:picLocks noChangeAspect="1" noChangeArrowheads="1"/>
            </p:cNvPicPr>
            <p:nvPr/>
          </p:nvPicPr>
          <p:blipFill>
            <a:blip r:embed="rId12"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7" name="Группа 19"/>
          <p:cNvGrpSpPr/>
          <p:nvPr/>
        </p:nvGrpSpPr>
        <p:grpSpPr>
          <a:xfrm>
            <a:off x="2555776" y="5921896"/>
            <a:ext cx="2016224" cy="936104"/>
            <a:chOff x="539552" y="4149080"/>
            <a:chExt cx="2376264" cy="1008112"/>
          </a:xfrm>
        </p:grpSpPr>
        <p:sp>
          <p:nvSpPr>
            <p:cNvPr id="18" name="Прямоугольник 17">
              <a:hlinkClick r:id="rId1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9" name="Picture 3" descr="C:\Users\СЮН\Desktop\1013368_353158534809577_1188228603_n.jpg"/>
            <p:cNvPicPr>
              <a:picLocks noChangeAspect="1" noChangeArrowheads="1"/>
            </p:cNvPicPr>
            <p:nvPr/>
          </p:nvPicPr>
          <p:blipFill>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3" name="Группа 22"/>
          <p:cNvGrpSpPr/>
          <p:nvPr/>
        </p:nvGrpSpPr>
        <p:grpSpPr>
          <a:xfrm>
            <a:off x="4788024" y="5904656"/>
            <a:ext cx="2016224" cy="980728"/>
            <a:chOff x="539552" y="4149080"/>
            <a:chExt cx="2376264" cy="1008112"/>
          </a:xfrm>
        </p:grpSpPr>
        <p:sp>
          <p:nvSpPr>
            <p:cNvPr id="24" name="Прямоугольник 23">
              <a:hlinkClick r:id="rId15"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5" name="Picture 3" descr="C:\Users\СЮН\Desktop\1013368_353158534809577_1188228603_n.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sp>
        <p:nvSpPr>
          <p:cNvPr id="17" name="Rectangle 1"/>
          <p:cNvSpPr>
            <a:spLocks noChangeArrowheads="1"/>
          </p:cNvSpPr>
          <p:nvPr/>
        </p:nvSpPr>
        <p:spPr bwMode="auto">
          <a:xfrm>
            <a:off x="179512" y="875903"/>
            <a:ext cx="8712968" cy="5001369"/>
          </a:xfrm>
          <a:prstGeom prst="rect">
            <a:avLst/>
          </a:prstGeom>
          <a:solidFill>
            <a:schemeClr val="tx1">
              <a:alpha val="7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50" b="0" i="0" u="none" strike="noStrike" cap="none" normalizeH="0" baseline="0" dirty="0">
                <a:ln>
                  <a:noFill/>
                </a:ln>
                <a:solidFill>
                  <a:schemeClr val="tx2">
                    <a:lumMod val="10000"/>
                  </a:schemeClr>
                </a:solidFill>
                <a:effectLst/>
                <a:latin typeface="Arial" pitchFamily="34" charset="0"/>
                <a:ea typeface="Calibri" pitchFamily="34" charset="0"/>
                <a:cs typeface="Arial" pitchFamily="34" charset="0"/>
              </a:rPr>
              <a:t>В природе желудями питаются многие животные и птицы, которые разносят желуди и способствуют распространению дуба.</a:t>
            </a:r>
            <a:endParaRPr kumimoji="0" lang="ru-RU" sz="1450" b="0" i="0" u="none" strike="noStrike" cap="none" normalizeH="0" baseline="0" dirty="0">
              <a:ln>
                <a:noFill/>
              </a:ln>
              <a:solidFill>
                <a:schemeClr val="tx2">
                  <a:lumMod val="1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50" b="0" i="0" u="none" strike="noStrike" cap="none" normalizeH="0" baseline="0" dirty="0">
                <a:ln>
                  <a:noFill/>
                </a:ln>
                <a:solidFill>
                  <a:schemeClr val="tx2">
                    <a:lumMod val="10000"/>
                  </a:schemeClr>
                </a:solidFill>
                <a:effectLst/>
                <a:latin typeface="Arial" pitchFamily="34" charset="0"/>
                <a:ea typeface="Calibri" pitchFamily="34" charset="0"/>
                <a:cs typeface="Arial" pitchFamily="34" charset="0"/>
              </a:rPr>
              <a:t>Дуб – ценное дерево для степного лесоразведения и зеленого строительства.  Дуб – одна из наиболее ценных древесных пород, широко используемая в строительстве, в столярном и мебельном производстве (особенно ценится так называемый морёный дуб – деревья, пролежавшие под водой сотни лет и получившие почти черную окраску и особую прочность).</a:t>
            </a:r>
            <a:endParaRPr kumimoji="0" lang="ru-RU" sz="1450" b="0" i="0" u="none" strike="noStrike" cap="none" normalizeH="0" baseline="0" dirty="0">
              <a:ln>
                <a:noFill/>
              </a:ln>
              <a:solidFill>
                <a:schemeClr val="tx2">
                  <a:lumMod val="1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50" b="0" i="0" u="none" strike="noStrike" cap="none" normalizeH="0" baseline="0" dirty="0">
                <a:ln>
                  <a:noFill/>
                </a:ln>
                <a:solidFill>
                  <a:schemeClr val="tx2">
                    <a:lumMod val="10000"/>
                  </a:schemeClr>
                </a:solidFill>
                <a:effectLst/>
                <a:latin typeface="Arial" pitchFamily="34" charset="0"/>
                <a:ea typeface="Calibri" pitchFamily="34" charset="0"/>
                <a:cs typeface="Arial" pitchFamily="34" charset="0"/>
              </a:rPr>
              <a:t>Дуб обрабатывать сложно, у него очень твёрдая древесина. Резать ее лучше всего, когда древесина мокрая. Но все сложности обработки окупаются удивительным ощущением обладания вещами из дуба. Они придают дому основательность, а людям – уверенность в будущем и спокойствие.</a:t>
            </a:r>
            <a:endParaRPr kumimoji="0" lang="ru-RU" sz="1450" b="0" i="0" u="none" strike="noStrike" cap="none" normalizeH="0" baseline="0" dirty="0">
              <a:ln>
                <a:noFill/>
              </a:ln>
              <a:solidFill>
                <a:schemeClr val="tx2">
                  <a:lumMod val="1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50" b="0" i="0" u="none" strike="noStrike" cap="none" normalizeH="0" baseline="0" dirty="0">
                <a:ln>
                  <a:noFill/>
                </a:ln>
                <a:solidFill>
                  <a:schemeClr val="tx2">
                    <a:lumMod val="10000"/>
                  </a:schemeClr>
                </a:solidFill>
                <a:effectLst/>
                <a:latin typeface="Arial" pitchFamily="34" charset="0"/>
                <a:ea typeface="Calibri" pitchFamily="34" charset="0"/>
                <a:cs typeface="Arial" pitchFamily="34" charset="0"/>
              </a:rPr>
              <a:t>По прочности дубовая древесина не уступает железу, недаром из нее строили корабли. Почти 170 лет назад в составе Балтийский эскадры был спущен на воду построенный из дуба фрегат «Паллада», ставший впоследствии легендой русского флота. Мощный фрегат был затоплен у берегов Японского моря. Спустя десятилетия его не раз осматривали водолазы. И, что самое удивительное, в соленой воде растворились все чугунные детали, а вот дубовый корпус нисколько не пострадал.</a:t>
            </a:r>
            <a:endParaRPr kumimoji="0" lang="ru-RU" sz="1450" b="0" i="0" u="none" strike="noStrike" cap="none" normalizeH="0" baseline="0" dirty="0">
              <a:ln>
                <a:noFill/>
              </a:ln>
              <a:solidFill>
                <a:schemeClr val="tx2">
                  <a:lumMod val="1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50" b="0" i="0" u="none" strike="noStrike" cap="none" normalizeH="0" baseline="0" dirty="0">
                <a:ln>
                  <a:noFill/>
                </a:ln>
                <a:solidFill>
                  <a:schemeClr val="tx2">
                    <a:lumMod val="10000"/>
                  </a:schemeClr>
                </a:solidFill>
                <a:effectLst/>
                <a:latin typeface="Arial" pitchFamily="34" charset="0"/>
                <a:ea typeface="Calibri" pitchFamily="34" charset="0"/>
                <a:cs typeface="Arial" pitchFamily="34" charset="0"/>
              </a:rPr>
              <a:t>Через 60 лет после затопления в своем отчете водолазы написали так: «Дуб очень твёрд, а чугун – как сыр».</a:t>
            </a:r>
            <a:endParaRPr kumimoji="0" lang="ru-RU" sz="1450" b="0" i="0" u="none" strike="noStrike" cap="none" normalizeH="0" baseline="0" dirty="0">
              <a:ln>
                <a:noFill/>
              </a:ln>
              <a:solidFill>
                <a:schemeClr val="tx2">
                  <a:lumMod val="1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5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Дуб -  это дерево жизни, источник энергии, целитель. Счастье - обнять это дерево. Кажется, что подойдя к нему, и прикоснувшись всем телом, можно пополнить  и активизировать свой  запас энергии, успокоить душу  и попросить его о помощи. Замечено, что прогулки по дубраве нормализуют кровяное давление, благотворно сказываются на работе сердца и нервной системы.</a:t>
            </a:r>
            <a:endParaRPr kumimoji="0" lang="ru-RU" sz="1450" b="0" i="0" u="none" strike="noStrike" cap="none" normalizeH="0" baseline="0" dirty="0">
              <a:ln>
                <a:noFill/>
              </a:ln>
              <a:solidFill>
                <a:schemeClr val="tx2">
                  <a:lumMod val="10000"/>
                </a:schemeClr>
              </a:solidFill>
              <a:effectLst/>
              <a:latin typeface="Arial" pitchFamily="34" charset="0"/>
              <a:cs typeface="Arial" pitchFamily="34" charset="0"/>
            </a:endParaRPr>
          </a:p>
        </p:txBody>
      </p:sp>
      <p:grpSp>
        <p:nvGrpSpPr>
          <p:cNvPr id="4" name="Группа 18"/>
          <p:cNvGrpSpPr/>
          <p:nvPr/>
        </p:nvGrpSpPr>
        <p:grpSpPr>
          <a:xfrm>
            <a:off x="1259632" y="5849888"/>
            <a:ext cx="2016224" cy="908720"/>
            <a:chOff x="539552" y="4149080"/>
            <a:chExt cx="2458205" cy="1008112"/>
          </a:xfrm>
        </p:grpSpPr>
        <p:sp>
          <p:nvSpPr>
            <p:cNvPr id="5" name="Прямоугольник 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6"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7" name="Группа 19"/>
          <p:cNvGrpSpPr/>
          <p:nvPr/>
        </p:nvGrpSpPr>
        <p:grpSpPr>
          <a:xfrm>
            <a:off x="3563888" y="5822504"/>
            <a:ext cx="2016224" cy="936104"/>
            <a:chOff x="539552" y="4149080"/>
            <a:chExt cx="2376264" cy="1008112"/>
          </a:xfrm>
        </p:grpSpPr>
        <p:sp>
          <p:nvSpPr>
            <p:cNvPr id="8" name="Прямоугольник 7">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9"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0" name="Группа 22"/>
          <p:cNvGrpSpPr/>
          <p:nvPr/>
        </p:nvGrpSpPr>
        <p:grpSpPr>
          <a:xfrm>
            <a:off x="5796136" y="5805264"/>
            <a:ext cx="2016224" cy="980728"/>
            <a:chOff x="539552" y="4149080"/>
            <a:chExt cx="2376264" cy="1008112"/>
          </a:xfrm>
        </p:grpSpPr>
        <p:sp>
          <p:nvSpPr>
            <p:cNvPr id="11" name="Прямоугольник 10">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12"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6 «Столетний дуб»</a:t>
            </a:r>
          </a:p>
        </p:txBody>
      </p:sp>
      <p:grpSp>
        <p:nvGrpSpPr>
          <p:cNvPr id="2" name="Группа 25"/>
          <p:cNvGrpSpPr/>
          <p:nvPr/>
        </p:nvGrpSpPr>
        <p:grpSpPr>
          <a:xfrm>
            <a:off x="3779912" y="5877272"/>
            <a:ext cx="2088232" cy="980728"/>
            <a:chOff x="539552" y="4149080"/>
            <a:chExt cx="2376264" cy="1008112"/>
          </a:xfrm>
        </p:grpSpPr>
        <p:sp>
          <p:nvSpPr>
            <p:cNvPr id="27" name="Прямоугольник 26">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10243" name="Picture 3" descr="C:\Users\СЮН\Desktop\ПРОДУКТ\описание точек\дуб\1.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283968" y="3856078"/>
            <a:ext cx="3265525" cy="2093202"/>
          </a:xfrm>
          <a:prstGeom prst="rect">
            <a:avLst/>
          </a:prstGeom>
          <a:noFill/>
          <a:ln w="38100">
            <a:solidFill>
              <a:schemeClr val="tx1"/>
            </a:solidFill>
          </a:ln>
          <a:effectLst>
            <a:glow rad="228600">
              <a:schemeClr val="accent5">
                <a:satMod val="175000"/>
                <a:alpha val="40000"/>
              </a:schemeClr>
            </a:glow>
          </a:effectLst>
        </p:spPr>
      </p:pic>
      <p:pic>
        <p:nvPicPr>
          <p:cNvPr id="10245" name="Picture 5" descr="C:\Users\СЮН\Desktop\ПРОДУКТ\описание точек\дуб\17 дуб .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67544" y="1124744"/>
            <a:ext cx="3618402" cy="4824536"/>
          </a:xfrm>
          <a:prstGeom prst="rect">
            <a:avLst/>
          </a:prstGeom>
          <a:noFill/>
          <a:ln w="38100">
            <a:solidFill>
              <a:schemeClr val="tx1"/>
            </a:solidFill>
          </a:ln>
          <a:effectLst>
            <a:glow rad="228600">
              <a:schemeClr val="accent5">
                <a:satMod val="175000"/>
                <a:alpha val="40000"/>
              </a:schemeClr>
            </a:glow>
          </a:effectLst>
        </p:spPr>
      </p:pic>
      <p:pic>
        <p:nvPicPr>
          <p:cNvPr id="10242" name="Picture 2" descr="C:\Users\СЮН\Desktop\ПРОДУКТ\описание точек\дуб\18 животные луга.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940152" y="2708920"/>
            <a:ext cx="2952328" cy="2214246"/>
          </a:xfrm>
          <a:prstGeom prst="rect">
            <a:avLst/>
          </a:prstGeom>
          <a:noFill/>
          <a:ln w="38100">
            <a:solidFill>
              <a:schemeClr val="tx1"/>
            </a:solidFill>
          </a:ln>
          <a:effectLst>
            <a:glow rad="228600">
              <a:schemeClr val="accent5">
                <a:satMod val="175000"/>
                <a:alpha val="40000"/>
              </a:schemeClr>
            </a:glow>
          </a:effectLst>
        </p:spPr>
      </p:pic>
      <p:pic>
        <p:nvPicPr>
          <p:cNvPr id="10244" name="Picture 4" descr="C:\Users\СЮН\Desktop\ПРОДУКТ\описание точек\дуб\16 измерение дуба.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283968" y="1124744"/>
            <a:ext cx="3153192" cy="2304256"/>
          </a:xfrm>
          <a:prstGeom prst="rect">
            <a:avLst/>
          </a:prstGeom>
          <a:noFill/>
          <a:ln w="38100">
            <a:solidFill>
              <a:schemeClr val="tx1"/>
            </a:solidFill>
          </a:ln>
          <a:effectLst>
            <a:glow rad="228600">
              <a:schemeClr val="accent5">
                <a:satMod val="175000"/>
                <a:alpha val="40000"/>
              </a:schemeClr>
            </a:glo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7 «Урочище Гуяче»</a:t>
            </a:r>
          </a:p>
        </p:txBody>
      </p:sp>
      <p:grpSp>
        <p:nvGrpSpPr>
          <p:cNvPr id="12" name="Группа 18"/>
          <p:cNvGrpSpPr/>
          <p:nvPr/>
        </p:nvGrpSpPr>
        <p:grpSpPr>
          <a:xfrm>
            <a:off x="395536" y="5949280"/>
            <a:ext cx="2016224" cy="908720"/>
            <a:chOff x="539552" y="4149080"/>
            <a:chExt cx="2458205" cy="1008112"/>
          </a:xfrm>
        </p:grpSpPr>
        <p:sp>
          <p:nvSpPr>
            <p:cNvPr id="13" name="Прямоугольник 12">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4"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5" name="Группа 19"/>
          <p:cNvGrpSpPr/>
          <p:nvPr/>
        </p:nvGrpSpPr>
        <p:grpSpPr>
          <a:xfrm>
            <a:off x="2627784" y="5921896"/>
            <a:ext cx="2016224" cy="936104"/>
            <a:chOff x="539552" y="4149080"/>
            <a:chExt cx="2376264" cy="1008112"/>
          </a:xfrm>
        </p:grpSpPr>
        <p:sp>
          <p:nvSpPr>
            <p:cNvPr id="16" name="Прямоугольник 15">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7"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8" name="Группа 22"/>
          <p:cNvGrpSpPr/>
          <p:nvPr/>
        </p:nvGrpSpPr>
        <p:grpSpPr>
          <a:xfrm>
            <a:off x="4860032" y="5904656"/>
            <a:ext cx="2016224" cy="980728"/>
            <a:chOff x="539552" y="4149080"/>
            <a:chExt cx="2376264" cy="1008112"/>
          </a:xfrm>
        </p:grpSpPr>
        <p:sp>
          <p:nvSpPr>
            <p:cNvPr id="19" name="Прямоугольник 18">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0"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3" name="Группа 22"/>
          <p:cNvGrpSpPr/>
          <p:nvPr/>
        </p:nvGrpSpPr>
        <p:grpSpPr>
          <a:xfrm>
            <a:off x="7020272" y="5877272"/>
            <a:ext cx="2016224" cy="980728"/>
            <a:chOff x="539552" y="4149080"/>
            <a:chExt cx="2376264" cy="1008112"/>
          </a:xfrm>
        </p:grpSpPr>
        <p:sp>
          <p:nvSpPr>
            <p:cNvPr id="26" name="Прямоугольник 25">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7"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28" name="Прямоугольник 27"/>
          <p:cNvSpPr/>
          <p:nvPr/>
        </p:nvSpPr>
        <p:spPr>
          <a:xfrm>
            <a:off x="395536" y="1484784"/>
            <a:ext cx="8352928" cy="4524315"/>
          </a:xfrm>
          <a:prstGeom prst="rect">
            <a:avLst/>
          </a:prstGeom>
          <a:solidFill>
            <a:srgbClr val="FFFFFF">
              <a:alpha val="70000"/>
            </a:srgbClr>
          </a:solidFill>
        </p:spPr>
        <p:txBody>
          <a:bodyPr wrap="square">
            <a:spAutoFit/>
          </a:bodyPr>
          <a:lstStyle/>
          <a:p>
            <a:pPr algn="just"/>
            <a:r>
              <a:rPr lang="ru-RU" dirty="0">
                <a:solidFill>
                  <a:schemeClr val="tx2">
                    <a:lumMod val="10000"/>
                  </a:schemeClr>
                </a:solidFill>
              </a:rPr>
              <a:t>Урочище Гуяче – прекрасный памятник природы, который расположился за хутором Бабичево, примерно в 1,5-2 км. Свое необычное название данное урочище получило именно, потому что, некогда в этом месте останавливались на отдых стаи диких гусей. Местные жители этот факт заприметили и стали его так и называть «Гуяче».</a:t>
            </a:r>
          </a:p>
          <a:p>
            <a:pPr algn="just"/>
            <a:r>
              <a:rPr lang="ru-RU" dirty="0">
                <a:solidFill>
                  <a:schemeClr val="tx2">
                    <a:lumMod val="10000"/>
                  </a:schemeClr>
                </a:solidFill>
              </a:rPr>
              <a:t>Урочище «Гуяче» находится на территории Луценковской территориальной администрации. Здесь можно наблюдать большое многообразие различных видов растений, животных, птиц, удивительный по красоте пейзаж. А именно: несколько небольших ручейков, так же болотца, лесополоса, и сохранилась крохотная липовая роща. Главной достопримечательностью урочища являются редкие растения. Весной все склоны холмов «годят золотом» адониса весеннего, которого здесь великое множество.</a:t>
            </a:r>
          </a:p>
          <a:p>
            <a:pPr algn="just"/>
            <a:r>
              <a:rPr lang="ru-RU" dirty="0">
                <a:solidFill>
                  <a:schemeClr val="tx2">
                    <a:lumMod val="10000"/>
                  </a:schemeClr>
                </a:solidFill>
              </a:rPr>
              <a:t>Произрастают также, сменяя друг друга коваль, шпажник тонкий, коваль перистый, живокость высокая, спирея городчатая, дрок донской. Хочется отметить, что сохранились касатик низкий, сполевка меловая, гвоздика андржетовского, астрогал шерстистоцветковый.</a:t>
            </a:r>
          </a:p>
        </p:txBody>
      </p:sp>
      <p:sp>
        <p:nvSpPr>
          <p:cNvPr id="29" name="Прямоугольник 28"/>
          <p:cNvSpPr/>
          <p:nvPr/>
        </p:nvSpPr>
        <p:spPr>
          <a:xfrm>
            <a:off x="0" y="908720"/>
            <a:ext cx="9144000" cy="52322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4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400" b="1" i="1" dirty="0">
                <a:solidFill>
                  <a:srgbClr val="FFFF00"/>
                </a:solidFill>
                <a:effectLst>
                  <a:outerShdw blurRad="38100" dist="38100" dir="2700000" algn="tl">
                    <a:srgbClr val="000000">
                      <a:alpha val="43137"/>
                    </a:srgbClr>
                  </a:outerShdw>
                </a:effectLst>
                <a:latin typeface="Arial" pitchFamily="34" charset="0"/>
                <a:cs typeface="Arial" pitchFamily="34" charset="0"/>
              </a:rPr>
              <a:t>изучение растительного сообщества урочища, знакомство с редкими видами растений. Адонис весенний.</a:t>
            </a:r>
            <a:endParaRPr lang="ru-RU" sz="12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7 «Урочище Гуяче»</a:t>
            </a:r>
          </a:p>
        </p:txBody>
      </p:sp>
      <p:grpSp>
        <p:nvGrpSpPr>
          <p:cNvPr id="6" name="Группа 22"/>
          <p:cNvGrpSpPr/>
          <p:nvPr/>
        </p:nvGrpSpPr>
        <p:grpSpPr>
          <a:xfrm>
            <a:off x="7020272" y="5877272"/>
            <a:ext cx="2016224" cy="980728"/>
            <a:chOff x="539552" y="4149080"/>
            <a:chExt cx="2376264" cy="1008112"/>
          </a:xfrm>
        </p:grpSpPr>
        <p:sp>
          <p:nvSpPr>
            <p:cNvPr id="26" name="Прямоугольник 25">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7"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2049" name="Rectangle 1"/>
          <p:cNvSpPr>
            <a:spLocks noChangeArrowheads="1"/>
          </p:cNvSpPr>
          <p:nvPr/>
        </p:nvSpPr>
        <p:spPr bwMode="auto">
          <a:xfrm>
            <a:off x="251520" y="1045180"/>
            <a:ext cx="5616624" cy="4832092"/>
          </a:xfrm>
          <a:prstGeom prst="rect">
            <a:avLst/>
          </a:prstGeom>
          <a:solidFill>
            <a:schemeClr val="tx1">
              <a:alpha val="7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Биологическое описание адониса весеннего</a:t>
            </a:r>
            <a:endParaRPr kumimoji="0" lang="ru-RU" sz="1400" b="0" i="0" u="none" strike="noStrike" cap="none" normalizeH="0" baseline="0" dirty="0">
              <a:ln>
                <a:noFill/>
              </a:ln>
              <a:solidFill>
                <a:schemeClr val="tx2">
                  <a:lumMod val="10000"/>
                </a:schemeClr>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Многолетнее травянистое растение. Корневище короткое, буровато-чёрное с большим количество шнуровидных корней. От корневище отрастает несколько округлых, гладких, почти голых, прямостоячих или отклонённых стеблей. В начале стебли невысокие – 5-25 см высоты, затем вырастают до 50-60 см.</a:t>
            </a:r>
            <a:endParaRPr kumimoji="0" lang="ru-RU" sz="1400" b="0" i="0" u="none" strike="noStrike" cap="none" normalizeH="0" baseline="0" dirty="0">
              <a:ln>
                <a:noFill/>
              </a:ln>
              <a:solidFill>
                <a:schemeClr val="tx2">
                  <a:lumMod val="10000"/>
                </a:schemeClr>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Стеблевые листья в очертании широкояйцевидные, пальчато-раздельные. Прикорневые и нижние стебельные листья в виде чешуй буроватого цвета, остальные сидячие, доли их узко-линейные, цельнокрайние, 1-2 см длины и 0,5-1 мм ширины. Листовая пластинка нижних листьев 6-8 см ширины.</a:t>
            </a:r>
          </a:p>
          <a:p>
            <a:pPr indent="450850" algn="just" eaLnBrk="0" fontAlgn="base" hangingPunct="0">
              <a:spcBef>
                <a:spcPct val="0"/>
              </a:spcBef>
              <a:spcAft>
                <a:spcPct val="0"/>
              </a:spcAft>
            </a:pPr>
            <a:r>
              <a:rPr lang="ru-RU" sz="1400" dirty="0">
                <a:solidFill>
                  <a:schemeClr val="tx2">
                    <a:lumMod val="10000"/>
                  </a:schemeClr>
                </a:solidFill>
                <a:latin typeface="Arial" pitchFamily="34" charset="0"/>
                <a:ea typeface="Times New Roman" pitchFamily="18" charset="0"/>
                <a:cs typeface="Arial" pitchFamily="34" charset="0"/>
              </a:rPr>
              <a:t>Одиночные цветки располагаются на верхушках стеблей и ветвей, довольно крупные, 40-60 (до 80) мм в диаметре, золотисто-жёлтые. Чашелистиков пять – восемь, широкояйцевидных, в верхней части притуплённых, зеленоватых, коротко- и тонкоопушённых, 12-20 мм длины. Цветок имеет 10-20 лепестков, продолговатых, обратнояйцевидных, мелкозазубренных, 25-34 мм длины. Пестики и тычинки многочисленные, расположенные спирально на конусовидном цветоложе. Цветёт вместе с появлением листьев в апреле – мае; в северных районах цветение продолжается до середины июня.</a:t>
            </a:r>
            <a:endParaRPr lang="ru-RU" sz="1400" dirty="0">
              <a:solidFill>
                <a:schemeClr val="tx2">
                  <a:lumMod val="10000"/>
                </a:schemeClr>
              </a:solidFill>
              <a:latin typeface="Arial" pitchFamily="34" charset="0"/>
              <a:cs typeface="Arial" pitchFamily="34" charset="0"/>
            </a:endParaRPr>
          </a:p>
        </p:txBody>
      </p:sp>
      <p:grpSp>
        <p:nvGrpSpPr>
          <p:cNvPr id="18" name="Группа 18"/>
          <p:cNvGrpSpPr/>
          <p:nvPr/>
        </p:nvGrpSpPr>
        <p:grpSpPr>
          <a:xfrm>
            <a:off x="395536" y="5949280"/>
            <a:ext cx="2016224" cy="908720"/>
            <a:chOff x="539552" y="4149080"/>
            <a:chExt cx="2458205" cy="1008112"/>
          </a:xfrm>
        </p:grpSpPr>
        <p:sp>
          <p:nvSpPr>
            <p:cNvPr id="21" name="Прямоугольник 20">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2"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3" name="Группа 19"/>
          <p:cNvGrpSpPr/>
          <p:nvPr/>
        </p:nvGrpSpPr>
        <p:grpSpPr>
          <a:xfrm>
            <a:off x="2627784" y="5921896"/>
            <a:ext cx="2016224" cy="936104"/>
            <a:chOff x="539552" y="4149080"/>
            <a:chExt cx="2376264" cy="1008112"/>
          </a:xfrm>
        </p:grpSpPr>
        <p:sp>
          <p:nvSpPr>
            <p:cNvPr id="24" name="Прямоугольник 23">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5"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8" name="Группа 22"/>
          <p:cNvGrpSpPr/>
          <p:nvPr/>
        </p:nvGrpSpPr>
        <p:grpSpPr>
          <a:xfrm>
            <a:off x="4860032" y="5904656"/>
            <a:ext cx="2016224" cy="980728"/>
            <a:chOff x="539552" y="4149080"/>
            <a:chExt cx="2376264" cy="1008112"/>
          </a:xfrm>
        </p:grpSpPr>
        <p:sp>
          <p:nvSpPr>
            <p:cNvPr id="29" name="Прямоугольник 28">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30"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1026" name="Picture 2" descr="C:\Users\СЮН\Desktop\_NojKe7JL5o.jp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5972205" y="1052736"/>
            <a:ext cx="2958797" cy="4824536"/>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7 «Урочище Гуяче»</a:t>
            </a:r>
          </a:p>
        </p:txBody>
      </p:sp>
      <p:grpSp>
        <p:nvGrpSpPr>
          <p:cNvPr id="6" name="Группа 22"/>
          <p:cNvGrpSpPr/>
          <p:nvPr/>
        </p:nvGrpSpPr>
        <p:grpSpPr>
          <a:xfrm>
            <a:off x="7020272" y="5877272"/>
            <a:ext cx="2016224" cy="980728"/>
            <a:chOff x="539552" y="4149080"/>
            <a:chExt cx="2376264" cy="1008112"/>
          </a:xfrm>
        </p:grpSpPr>
        <p:sp>
          <p:nvSpPr>
            <p:cNvPr id="26" name="Прямоугольник 25">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7"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3073" name="Rectangle 1"/>
          <p:cNvSpPr>
            <a:spLocks noChangeArrowheads="1"/>
          </p:cNvSpPr>
          <p:nvPr/>
        </p:nvSpPr>
        <p:spPr bwMode="auto">
          <a:xfrm>
            <a:off x="179512" y="1034727"/>
            <a:ext cx="8820472" cy="4770537"/>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Плоды адониса весеннего – шаровидно-обратнояйцевидные морщинистые многоорешки, длинной около 20 мм, состоящие из 30-40 орешков. Сами орешки обратно-яйцевидные, 4-5 мм длины, опушённые, морщинистые, их столбики отогнуты вниз, крючковатые. Вес 1000 «семян» (правильнее орешков) 7-12 г. Созревают плоды в июне – июле.</a:t>
            </a:r>
            <a:endPar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Где растет адонис весенний?</a:t>
            </a:r>
            <a:endPar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Растёт в разнотравных степях, по опушках разреженных берёзовых лесов и степных дубрав, по сухим открытым степным склонам, около кустарников, балок, особенно на чернозёмных почвах.</a:t>
            </a:r>
            <a:endPar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Растет медленно, с момента прорастания семян (орешков) до первого цветения проходит 15-20 (!) лет, а мощные кусты получаются только через 50 лет или больше. Относится к редким и особо охраняемым растениям.</a:t>
            </a:r>
            <a:endPar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Легенда о цветке адонис</a:t>
            </a:r>
            <a:endPar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Существует древняя легенда об Адонисе — юноше необыкновенной красоты, которого любила Афродита. Согласно греческому мифу, богиня любви все время проводила с юным красавцем, охотясь с ним в горах и лесах Кипра на зайцев, пугливых оленей и серн, избегая охоты на львов, медведей и кабанов, чтобы не случилось с юношей никакого несчастья. Редко покидала богиня своего возлюбленного, а если покидала, просила его помнить о ее предупреждении.</a:t>
            </a:r>
            <a:endParaRPr kumimoji="0" lang="ru-RU" sz="2000" b="0" i="0" u="none" strike="noStrike" cap="none" normalizeH="0" baseline="0" dirty="0">
              <a:ln>
                <a:noFill/>
              </a:ln>
              <a:solidFill>
                <a:schemeClr val="tx2">
                  <a:lumMod val="10000"/>
                </a:schemeClr>
              </a:solidFill>
              <a:effectLst/>
              <a:latin typeface="Arial" pitchFamily="34" charset="0"/>
              <a:cs typeface="Arial" pitchFamily="34" charset="0"/>
            </a:endParaRPr>
          </a:p>
        </p:txBody>
      </p:sp>
      <p:grpSp>
        <p:nvGrpSpPr>
          <p:cNvPr id="18" name="Группа 18"/>
          <p:cNvGrpSpPr/>
          <p:nvPr/>
        </p:nvGrpSpPr>
        <p:grpSpPr>
          <a:xfrm>
            <a:off x="395536" y="5949280"/>
            <a:ext cx="2016224" cy="908720"/>
            <a:chOff x="539552" y="4149080"/>
            <a:chExt cx="2458205" cy="1008112"/>
          </a:xfrm>
        </p:grpSpPr>
        <p:sp>
          <p:nvSpPr>
            <p:cNvPr id="21" name="Прямоугольник 20">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2"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3" name="Группа 19"/>
          <p:cNvGrpSpPr/>
          <p:nvPr/>
        </p:nvGrpSpPr>
        <p:grpSpPr>
          <a:xfrm>
            <a:off x="2627784" y="5921896"/>
            <a:ext cx="2016224" cy="936104"/>
            <a:chOff x="539552" y="4149080"/>
            <a:chExt cx="2376264" cy="1008112"/>
          </a:xfrm>
        </p:grpSpPr>
        <p:sp>
          <p:nvSpPr>
            <p:cNvPr id="24" name="Прямоугольник 23">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5"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8" name="Группа 22"/>
          <p:cNvGrpSpPr/>
          <p:nvPr/>
        </p:nvGrpSpPr>
        <p:grpSpPr>
          <a:xfrm>
            <a:off x="4860032" y="5904656"/>
            <a:ext cx="2016224" cy="980728"/>
            <a:chOff x="539552" y="4149080"/>
            <a:chExt cx="2376264" cy="1008112"/>
          </a:xfrm>
        </p:grpSpPr>
        <p:sp>
          <p:nvSpPr>
            <p:cNvPr id="29" name="Прямоугольник 28">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30"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7 «Урочище Гуяче»</a:t>
            </a:r>
          </a:p>
        </p:txBody>
      </p:sp>
      <p:sp>
        <p:nvSpPr>
          <p:cNvPr id="4097" name="Rectangle 1"/>
          <p:cNvSpPr>
            <a:spLocks noChangeArrowheads="1"/>
          </p:cNvSpPr>
          <p:nvPr/>
        </p:nvSpPr>
        <p:spPr bwMode="auto">
          <a:xfrm flipH="1">
            <a:off x="3275856" y="1090479"/>
            <a:ext cx="5472608" cy="2554545"/>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Однажды, во время охоты, в отсутствие Афродиты, собаки прекрасного юноши напали на след огромного кабана. Они подняли зверя и с яростным лаем погнали его. Адонис радовался такой добыче, не предчувствуя несчастья. Он бросился в кусты, где скрывался кабан и уже был готов пронзить разъяренного зверя своим копьем, но кабан предупредил охотника: своими огромными клыками кабан смертельно ранил любимца Афродиты. От страшной раны юноша вскоре умер.</a:t>
            </a:r>
            <a:endParaRPr kumimoji="0" lang="ru-RU" sz="700" b="0" i="0" u="none" strike="noStrike" cap="none" normalizeH="0" baseline="0" dirty="0">
              <a:ln>
                <a:noFill/>
              </a:ln>
              <a:solidFill>
                <a:schemeClr val="tx2">
                  <a:lumMod val="10000"/>
                </a:schemeClr>
              </a:solidFill>
              <a:effectLst/>
              <a:latin typeface="Arial" pitchFamily="34" charset="0"/>
              <a:cs typeface="Arial" pitchFamily="34" charset="0"/>
            </a:endParaRPr>
          </a:p>
        </p:txBody>
      </p:sp>
      <p:grpSp>
        <p:nvGrpSpPr>
          <p:cNvPr id="15" name="Группа 18"/>
          <p:cNvGrpSpPr/>
          <p:nvPr/>
        </p:nvGrpSpPr>
        <p:grpSpPr>
          <a:xfrm>
            <a:off x="1403648" y="5949280"/>
            <a:ext cx="2016224" cy="908720"/>
            <a:chOff x="539552" y="4149080"/>
            <a:chExt cx="2458205" cy="1008112"/>
          </a:xfrm>
        </p:grpSpPr>
        <p:sp>
          <p:nvSpPr>
            <p:cNvPr id="18" name="Прямоугольник 17">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1"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2" name="Группа 19"/>
          <p:cNvGrpSpPr/>
          <p:nvPr/>
        </p:nvGrpSpPr>
        <p:grpSpPr>
          <a:xfrm>
            <a:off x="3635896" y="5921896"/>
            <a:ext cx="2016224" cy="936104"/>
            <a:chOff x="539552" y="4149080"/>
            <a:chExt cx="2376264" cy="1008112"/>
          </a:xfrm>
        </p:grpSpPr>
        <p:sp>
          <p:nvSpPr>
            <p:cNvPr id="23" name="Прямоугольник 22">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4"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5" name="Группа 22"/>
          <p:cNvGrpSpPr/>
          <p:nvPr/>
        </p:nvGrpSpPr>
        <p:grpSpPr>
          <a:xfrm>
            <a:off x="5868144" y="5904656"/>
            <a:ext cx="2016224" cy="980728"/>
            <a:chOff x="539552" y="4149080"/>
            <a:chExt cx="2376264" cy="1008112"/>
          </a:xfrm>
        </p:grpSpPr>
        <p:sp>
          <p:nvSpPr>
            <p:cNvPr id="26" name="Прямоугольник 25">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7"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2050" name="Picture 2" descr="C:\Users\СЮН\Desktop\slide-11.jpg"/>
          <p:cNvPicPr>
            <a:picLocks noChangeAspect="1" noChangeArrowheads="1"/>
          </p:cNvPicPr>
          <p:nvPr/>
        </p:nvPicPr>
        <p:blipFill>
          <a:blip r:embed="rId9" cstate="email">
            <a:extLst>
              <a:ext uri="{28A0092B-C50C-407E-A947-70E740481C1C}">
                <a14:useLocalDpi xmlns:a14="http://schemas.microsoft.com/office/drawing/2010/main"/>
              </a:ext>
            </a:extLst>
          </a:blip>
          <a:srcRect l="3856" t="19213" r="41925" b="9937"/>
          <a:stretch>
            <a:fillRect/>
          </a:stretch>
        </p:blipFill>
        <p:spPr bwMode="auto">
          <a:xfrm>
            <a:off x="467544" y="1037415"/>
            <a:ext cx="2664296" cy="2607609"/>
          </a:xfrm>
          <a:prstGeom prst="rect">
            <a:avLst/>
          </a:prstGeom>
          <a:noFill/>
        </p:spPr>
      </p:pic>
      <p:sp>
        <p:nvSpPr>
          <p:cNvPr id="28" name="Прямоугольник 27"/>
          <p:cNvSpPr/>
          <p:nvPr/>
        </p:nvSpPr>
        <p:spPr>
          <a:xfrm>
            <a:off x="395536" y="3717032"/>
            <a:ext cx="8352928" cy="2308324"/>
          </a:xfrm>
          <a:prstGeom prst="rect">
            <a:avLst/>
          </a:prstGeom>
          <a:solidFill>
            <a:schemeClr val="tx1">
              <a:alpha val="70000"/>
            </a:schemeClr>
          </a:solidFill>
        </p:spPr>
        <p:txBody>
          <a:bodyPr wrap="square">
            <a:spAutoFit/>
          </a:bodyPr>
          <a:lstStyle/>
          <a:p>
            <a:pPr lvl="0" indent="450850" algn="just" eaLnBrk="0" fontAlgn="base" hangingPunct="0">
              <a:spcBef>
                <a:spcPct val="0"/>
              </a:spcBef>
              <a:spcAft>
                <a:spcPct val="0"/>
              </a:spcAft>
            </a:pPr>
            <a:r>
              <a:rPr lang="ru-RU" sz="1600" dirty="0">
                <a:solidFill>
                  <a:schemeClr val="tx2">
                    <a:lumMod val="10000"/>
                  </a:schemeClr>
                </a:solidFill>
                <a:latin typeface="Arial" pitchFamily="34" charset="0"/>
                <a:ea typeface="Times New Roman" pitchFamily="18" charset="0"/>
                <a:cs typeface="Arial" pitchFamily="34" charset="0"/>
              </a:rPr>
              <a:t>Узнав об этом, Афродита, переполненная горем, пошла в горы Кипра искать тело любимого юноши. Она шла, не разбирая дороги, по крутым горным стремнинам, среди мрачных ущелий, по краям глубоких пропастей. Острые камни и шипы терновника изранили ноги прекрасной богини. Капли ее крови падали на землю, оставляя след всюду, где проходила богиня. Наконец, Афродита нашла тело. Горько плакала она над рано погибшим прекрасным юношей. Чтобы навсегда сохранить память о нем, она велела вырасти из крови Адониса нежному анемону — так прежде назывался это цветок. А там, где падали из израненных ног богини капли крови, всюду выросли пышные розы, алые, как кровь Афродиты.</a:t>
            </a:r>
            <a:endParaRPr lang="ru-RU" sz="2000" dirty="0">
              <a:solidFill>
                <a:schemeClr val="tx2">
                  <a:lumMod val="10000"/>
                </a:schemeClr>
              </a:solidFill>
              <a:latin typeface="Arial" pitchFamily="34" charset="0"/>
              <a:cs typeface="Arial"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7 «Урочище Гуяче»</a:t>
            </a:r>
          </a:p>
        </p:txBody>
      </p:sp>
      <p:grpSp>
        <p:nvGrpSpPr>
          <p:cNvPr id="2" name="Группа 25"/>
          <p:cNvGrpSpPr/>
          <p:nvPr/>
        </p:nvGrpSpPr>
        <p:grpSpPr>
          <a:xfrm>
            <a:off x="3779912" y="5877272"/>
            <a:ext cx="2088232" cy="980728"/>
            <a:chOff x="539552" y="4149080"/>
            <a:chExt cx="2376264" cy="1008112"/>
          </a:xfrm>
        </p:grpSpPr>
        <p:sp>
          <p:nvSpPr>
            <p:cNvPr id="27" name="Прямоугольник 26">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13314" name="Picture 2" descr="C:\Users\СЮН\Desktop\ПРОДУКТ\описание точек\Гуяче\21.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699792" y="3501008"/>
            <a:ext cx="3671658" cy="2448272"/>
          </a:xfrm>
          <a:prstGeom prst="rect">
            <a:avLst/>
          </a:prstGeom>
          <a:noFill/>
          <a:ln w="38100">
            <a:solidFill>
              <a:schemeClr val="tx1"/>
            </a:solidFill>
          </a:ln>
        </p:spPr>
      </p:pic>
      <p:pic>
        <p:nvPicPr>
          <p:cNvPr id="13316" name="Picture 4" descr="C:\Users\СЮН\Desktop\ПРОДУКТ\описание точек\Гуяче\DSC_0394.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5400000">
            <a:off x="3316771" y="542418"/>
            <a:ext cx="2413619" cy="3215528"/>
          </a:xfrm>
          <a:prstGeom prst="rect">
            <a:avLst/>
          </a:prstGeom>
          <a:noFill/>
          <a:ln w="38100">
            <a:solidFill>
              <a:schemeClr val="tx1"/>
            </a:solidFill>
          </a:ln>
        </p:spPr>
      </p:pic>
      <p:pic>
        <p:nvPicPr>
          <p:cNvPr id="13317" name="Picture 5" descr="C:\Users\СЮН\Desktop\ПРОДУКТ\описание точек\Гуяче\Безымянный.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1520" y="980728"/>
            <a:ext cx="1800200" cy="2376265"/>
          </a:xfrm>
          <a:prstGeom prst="rect">
            <a:avLst/>
          </a:prstGeom>
          <a:noFill/>
          <a:ln w="38100">
            <a:solidFill>
              <a:schemeClr val="tx1"/>
            </a:solidFill>
          </a:ln>
        </p:spPr>
      </p:pic>
      <p:pic>
        <p:nvPicPr>
          <p:cNvPr id="13313" name="Picture 1" descr="C:\Users\СЮН\Desktop\ПРОДУКТ\описание точек\Гуяче\3.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55576" y="3501008"/>
            <a:ext cx="1656184" cy="2483768"/>
          </a:xfrm>
          <a:prstGeom prst="rect">
            <a:avLst/>
          </a:prstGeom>
          <a:noFill/>
          <a:ln w="38100">
            <a:solidFill>
              <a:schemeClr val="tx1"/>
            </a:solidFill>
          </a:ln>
        </p:spPr>
      </p:pic>
      <p:pic>
        <p:nvPicPr>
          <p:cNvPr id="13315" name="Picture 3" descr="C:\Users\СЮН\Desktop\ПРОДУКТ\описание точек\Гуяче\DSC_0388.JP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rot="16200000">
            <a:off x="6192180" y="3897052"/>
            <a:ext cx="2376265" cy="1584176"/>
          </a:xfrm>
          <a:prstGeom prst="rect">
            <a:avLst/>
          </a:prstGeom>
          <a:noFill/>
          <a:ln w="38100">
            <a:solidFill>
              <a:schemeClr val="tx1"/>
            </a:solidFill>
          </a:ln>
        </p:spPr>
      </p:pic>
      <p:pic>
        <p:nvPicPr>
          <p:cNvPr id="12" name="Рисунок 11"/>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876256" y="1020853"/>
            <a:ext cx="1800200" cy="2336139"/>
          </a:xfrm>
          <a:prstGeom prst="rect">
            <a:avLst/>
          </a:prstGeom>
          <a:ln w="38100">
            <a:solidFill>
              <a:schemeClr val="tx1"/>
            </a:solidFill>
          </a:ln>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8 «Балка – Нижний пруд»</a:t>
            </a:r>
          </a:p>
        </p:txBody>
      </p:sp>
      <p:grpSp>
        <p:nvGrpSpPr>
          <p:cNvPr id="12" name="Группа 18"/>
          <p:cNvGrpSpPr/>
          <p:nvPr/>
        </p:nvGrpSpPr>
        <p:grpSpPr>
          <a:xfrm>
            <a:off x="395536" y="5949280"/>
            <a:ext cx="2016224" cy="908720"/>
            <a:chOff x="539552" y="4149080"/>
            <a:chExt cx="2458205" cy="1008112"/>
          </a:xfrm>
        </p:grpSpPr>
        <p:sp>
          <p:nvSpPr>
            <p:cNvPr id="13" name="Прямоугольник 12">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4"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5" name="Группа 19"/>
          <p:cNvGrpSpPr/>
          <p:nvPr/>
        </p:nvGrpSpPr>
        <p:grpSpPr>
          <a:xfrm>
            <a:off x="2627784" y="5921896"/>
            <a:ext cx="2016224" cy="936104"/>
            <a:chOff x="539552" y="4149080"/>
            <a:chExt cx="2376264" cy="1008112"/>
          </a:xfrm>
        </p:grpSpPr>
        <p:sp>
          <p:nvSpPr>
            <p:cNvPr id="16" name="Прямоугольник 15">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7"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8" name="Группа 22"/>
          <p:cNvGrpSpPr/>
          <p:nvPr/>
        </p:nvGrpSpPr>
        <p:grpSpPr>
          <a:xfrm>
            <a:off x="4860032" y="5904656"/>
            <a:ext cx="2016224" cy="980728"/>
            <a:chOff x="539552" y="4149080"/>
            <a:chExt cx="2376264" cy="1008112"/>
          </a:xfrm>
        </p:grpSpPr>
        <p:sp>
          <p:nvSpPr>
            <p:cNvPr id="19" name="Прямоугольник 18">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0"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3" name="Группа 22"/>
          <p:cNvGrpSpPr/>
          <p:nvPr/>
        </p:nvGrpSpPr>
        <p:grpSpPr>
          <a:xfrm>
            <a:off x="7020272" y="5877272"/>
            <a:ext cx="2016224" cy="980728"/>
            <a:chOff x="539552" y="4149080"/>
            <a:chExt cx="2376264" cy="1008112"/>
          </a:xfrm>
        </p:grpSpPr>
        <p:sp>
          <p:nvSpPr>
            <p:cNvPr id="26" name="Прямоугольник 25">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7"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28" name="Прямоугольник 27"/>
          <p:cNvSpPr/>
          <p:nvPr/>
        </p:nvSpPr>
        <p:spPr>
          <a:xfrm>
            <a:off x="0" y="908720"/>
            <a:ext cx="9144000" cy="52322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4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400" b="1" i="1" dirty="0">
                <a:solidFill>
                  <a:srgbClr val="FFFF00"/>
                </a:solidFill>
                <a:effectLst>
                  <a:outerShdw blurRad="38100" dist="38100" dir="2700000" algn="tl">
                    <a:srgbClr val="000000">
                      <a:alpha val="43137"/>
                    </a:srgbClr>
                  </a:outerShdw>
                </a:effectLst>
                <a:latin typeface="Arial" pitchFamily="34" charset="0"/>
                <a:cs typeface="Arial" pitchFamily="34" charset="0"/>
              </a:rPr>
              <a:t>изучение растительного сообщества урочища, знакомство с редкими видами растений, в частности с тюльпаном Биберштейна</a:t>
            </a:r>
            <a:endParaRPr lang="ru-RU" sz="12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p:txBody>
      </p:sp>
      <p:sp>
        <p:nvSpPr>
          <p:cNvPr id="12289" name="Rectangle 1"/>
          <p:cNvSpPr>
            <a:spLocks noChangeArrowheads="1"/>
          </p:cNvSpPr>
          <p:nvPr/>
        </p:nvSpPr>
        <p:spPr bwMode="auto">
          <a:xfrm>
            <a:off x="323528" y="1682224"/>
            <a:ext cx="8568952" cy="738664"/>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За плотиной Луценковского пруда находится балка «Нижний пруд» ее основная особенность заключается в том, что туда вытекает из пруда избыток воды, образуя небольшой водоем. Стоки балки стали своеобразным заповедником первоцветов. </a:t>
            </a:r>
            <a:endParaRPr kumimoji="0" lang="ru-RU" sz="1400" b="0" i="0" u="none" strike="noStrike" cap="none" normalizeH="0" baseline="0" dirty="0">
              <a:ln>
                <a:noFill/>
              </a:ln>
              <a:solidFill>
                <a:schemeClr val="tx2">
                  <a:lumMod val="10000"/>
                </a:schemeClr>
              </a:solidFill>
              <a:effectLst/>
              <a:latin typeface="Arial" pitchFamily="34" charset="0"/>
              <a:cs typeface="Arial" pitchFamily="34" charset="0"/>
            </a:endParaRPr>
          </a:p>
        </p:txBody>
      </p:sp>
      <p:pic>
        <p:nvPicPr>
          <p:cNvPr id="21" name="Рисунок 20"/>
          <p:cNvPicPr/>
          <p:nvPr/>
        </p:nvPicPr>
        <p:blipFill>
          <a:blip r:embed="rId10" cstate="email">
            <a:extLst>
              <a:ext uri="{28A0092B-C50C-407E-A947-70E740481C1C}">
                <a14:useLocalDpi xmlns:a14="http://schemas.microsoft.com/office/drawing/2010/main"/>
              </a:ext>
            </a:extLst>
          </a:blip>
          <a:stretch>
            <a:fillRect/>
          </a:stretch>
        </p:blipFill>
        <p:spPr>
          <a:xfrm>
            <a:off x="323528" y="2492896"/>
            <a:ext cx="1512168" cy="1008112"/>
          </a:xfrm>
          <a:prstGeom prst="rect">
            <a:avLst/>
          </a:prstGeom>
        </p:spPr>
      </p:pic>
      <p:sp>
        <p:nvSpPr>
          <p:cNvPr id="22" name="Прямоугольник 21"/>
          <p:cNvSpPr/>
          <p:nvPr/>
        </p:nvSpPr>
        <p:spPr>
          <a:xfrm>
            <a:off x="323528" y="4779729"/>
            <a:ext cx="8568952" cy="1169551"/>
          </a:xfrm>
          <a:prstGeom prst="rect">
            <a:avLst/>
          </a:prstGeom>
          <a:solidFill>
            <a:schemeClr val="tx1">
              <a:alpha val="70000"/>
            </a:schemeClr>
          </a:solidFill>
        </p:spPr>
        <p:txBody>
          <a:bodyPr wrap="square">
            <a:spAutoFit/>
          </a:bodyPr>
          <a:lstStyle/>
          <a:p>
            <a:pPr lvl="0" indent="450850" algn="just" eaLnBrk="0" fontAlgn="base" hangingPunct="0">
              <a:spcBef>
                <a:spcPct val="0"/>
              </a:spcBef>
              <a:spcAft>
                <a:spcPct val="0"/>
              </a:spcAft>
            </a:pPr>
            <a:r>
              <a:rPr lang="ru-RU" sz="1400" dirty="0">
                <a:solidFill>
                  <a:schemeClr val="tx2">
                    <a:lumMod val="10000"/>
                  </a:schemeClr>
                </a:solidFill>
                <a:latin typeface="Arial" pitchFamily="34" charset="0"/>
                <a:ea typeface="Times New Roman" pitchFamily="18" charset="0"/>
                <a:cs typeface="Arial" pitchFamily="34" charset="0"/>
              </a:rPr>
              <a:t>Для сохранения этого своеобразного заповедника первоцветов необходимо не допускать его загрязнения сорной растительностью. Такими как: крапива, лопух, репейник и т.д. А также ограничить или же строго контролировать проведение здесь различных пикников. Эти мероприятия, как правило оставляют после себя массу мусора и глубокие автомобильные колеи, наносящие непоправимый вред местной флоре.</a:t>
            </a:r>
            <a:endParaRPr lang="ru-RU" sz="1400" dirty="0">
              <a:solidFill>
                <a:schemeClr val="tx2">
                  <a:lumMod val="10000"/>
                </a:schemeClr>
              </a:solidFill>
              <a:latin typeface="Arial" pitchFamily="34" charset="0"/>
              <a:cs typeface="Arial" pitchFamily="34" charset="0"/>
            </a:endParaRPr>
          </a:p>
        </p:txBody>
      </p:sp>
      <p:pic>
        <p:nvPicPr>
          <p:cNvPr id="3074" name="Picture 2" descr="C:\Users\СЮН\Desktop\5568160.jpg"/>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6048164" y="3717032"/>
            <a:ext cx="1404156" cy="936104"/>
          </a:xfrm>
          <a:prstGeom prst="rect">
            <a:avLst/>
          </a:prstGeom>
          <a:noFill/>
        </p:spPr>
      </p:pic>
      <p:pic>
        <p:nvPicPr>
          <p:cNvPr id="3075" name="Picture 3" descr="C:\Users\СЮН\Desktop\1233843_original.jpg"/>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3275856" y="3717032"/>
            <a:ext cx="1403456" cy="936104"/>
          </a:xfrm>
          <a:prstGeom prst="rect">
            <a:avLst/>
          </a:prstGeom>
          <a:noFill/>
        </p:spPr>
      </p:pic>
      <p:pic>
        <p:nvPicPr>
          <p:cNvPr id="3076" name="Picture 4" descr="C:\Users\СЮН\Desktop\1-vetrenitsa-anemon.jpg"/>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7524328" y="3717032"/>
            <a:ext cx="1404458" cy="936104"/>
          </a:xfrm>
          <a:prstGeom prst="rect">
            <a:avLst/>
          </a:prstGeom>
          <a:noFill/>
        </p:spPr>
      </p:pic>
      <p:pic>
        <p:nvPicPr>
          <p:cNvPr id="3077" name="Picture 5" descr="C:\Users\СЮН\Desktop\6bfc329f466c1b5040472f94e298a98a.jpg"/>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4775361" y="3717032"/>
            <a:ext cx="1236799" cy="936104"/>
          </a:xfrm>
          <a:prstGeom prst="rect">
            <a:avLst/>
          </a:prstGeom>
          <a:noFill/>
        </p:spPr>
      </p:pic>
      <p:pic>
        <p:nvPicPr>
          <p:cNvPr id="3078" name="Picture 6" descr="C:\Users\СЮН\Desktop\9168.jpg"/>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1763688" y="3717032"/>
            <a:ext cx="1407241" cy="936104"/>
          </a:xfrm>
          <a:prstGeom prst="rect">
            <a:avLst/>
          </a:prstGeom>
          <a:noFill/>
        </p:spPr>
      </p:pic>
      <p:pic>
        <p:nvPicPr>
          <p:cNvPr id="3079" name="Picture 7" descr="C:\Users\СЮН\Desktop\92283_orig.jpg"/>
          <p:cNvPicPr>
            <a:picLocks noChangeAspect="1" noChangeArrowheads="1"/>
          </p:cNvPicPr>
          <p:nvPr/>
        </p:nvPicPr>
        <p:blipFill>
          <a:blip r:embed="rId16" cstate="email">
            <a:extLst>
              <a:ext uri="{28A0092B-C50C-407E-A947-70E740481C1C}">
                <a14:useLocalDpi xmlns:a14="http://schemas.microsoft.com/office/drawing/2010/main"/>
              </a:ext>
            </a:extLst>
          </a:blip>
          <a:srcRect/>
          <a:stretch>
            <a:fillRect/>
          </a:stretch>
        </p:blipFill>
        <p:spPr bwMode="auto">
          <a:xfrm>
            <a:off x="-8316565" y="7640342"/>
            <a:ext cx="1254436" cy="940963"/>
          </a:xfrm>
          <a:prstGeom prst="rect">
            <a:avLst/>
          </a:prstGeom>
          <a:noFill/>
        </p:spPr>
      </p:pic>
      <p:pic>
        <p:nvPicPr>
          <p:cNvPr id="3080" name="Picture 8" descr="C:\Users\СЮН\Desktop\hokhlatka-marshalla-02.jpg"/>
          <p:cNvPicPr>
            <a:picLocks noChangeAspect="1" noChangeArrowheads="1"/>
          </p:cNvPicPr>
          <p:nvPr/>
        </p:nvPicPr>
        <p:blipFill>
          <a:blip r:embed="rId17" cstate="email">
            <a:extLst>
              <a:ext uri="{28A0092B-C50C-407E-A947-70E740481C1C}">
                <a14:useLocalDpi xmlns:a14="http://schemas.microsoft.com/office/drawing/2010/main"/>
              </a:ext>
            </a:extLst>
          </a:blip>
          <a:srcRect/>
          <a:stretch>
            <a:fillRect/>
          </a:stretch>
        </p:blipFill>
        <p:spPr bwMode="auto">
          <a:xfrm>
            <a:off x="323528" y="3717032"/>
            <a:ext cx="1368152" cy="936104"/>
          </a:xfrm>
          <a:prstGeom prst="rect">
            <a:avLst/>
          </a:prstGeom>
          <a:noFill/>
        </p:spPr>
      </p:pic>
      <p:sp>
        <p:nvSpPr>
          <p:cNvPr id="29" name="Прямоугольник 28"/>
          <p:cNvSpPr/>
          <p:nvPr/>
        </p:nvSpPr>
        <p:spPr>
          <a:xfrm>
            <a:off x="1907704" y="2475473"/>
            <a:ext cx="6984776" cy="1169551"/>
          </a:xfrm>
          <a:prstGeom prst="rect">
            <a:avLst/>
          </a:prstGeom>
          <a:solidFill>
            <a:schemeClr val="tx1">
              <a:alpha val="70000"/>
            </a:schemeClr>
          </a:solidFill>
        </p:spPr>
        <p:txBody>
          <a:bodyPr wrap="square">
            <a:spAutoFit/>
          </a:bodyPr>
          <a:lstStyle/>
          <a:p>
            <a:pPr algn="just"/>
            <a:r>
              <a:rPr lang="ru-RU" sz="1400" dirty="0">
                <a:solidFill>
                  <a:schemeClr val="bg2">
                    <a:lumMod val="50000"/>
                  </a:schemeClr>
                </a:solidFill>
                <a:latin typeface="Arial" pitchFamily="34" charset="0"/>
                <a:ea typeface="Times New Roman" pitchFamily="18" charset="0"/>
                <a:cs typeface="Arial" pitchFamily="34" charset="0"/>
              </a:rPr>
              <a:t>На данной территории в изобилии произрастают  калужницы, ветреницы, гусиный лук, мать – и -мачеха, хохлатки, синие пролески, изредка встречаются и белые. Также можно встретить здесь и хохлатку маршалла и</a:t>
            </a:r>
            <a:r>
              <a:rPr lang="ru-RU" sz="1400" dirty="0">
                <a:solidFill>
                  <a:schemeClr val="bg2">
                    <a:lumMod val="50000"/>
                  </a:schemeClr>
                </a:solidFill>
                <a:latin typeface="Arial" pitchFamily="34" charset="0"/>
                <a:cs typeface="Arial" pitchFamily="34" charset="0"/>
              </a:rPr>
              <a:t> прострел луговой. Но главной достопримечательностью этого урочища </a:t>
            </a:r>
            <a:r>
              <a:rPr lang="ru-RU" sz="1400" dirty="0">
                <a:solidFill>
                  <a:schemeClr val="bg2">
                    <a:lumMod val="50000"/>
                  </a:schemeClr>
                </a:solidFill>
                <a:latin typeface="Arial" pitchFamily="34" charset="0"/>
                <a:ea typeface="Times New Roman" pitchFamily="18" charset="0"/>
                <a:cs typeface="Arial" pitchFamily="34" charset="0"/>
              </a:rPr>
              <a:t>– является обилие желтых степных тюльпанов «Биберштейна». </a:t>
            </a:r>
            <a:endParaRPr lang="ru-RU" sz="1400" dirty="0">
              <a:solidFill>
                <a:schemeClr val="bg2">
                  <a:lumMod val="50000"/>
                </a:schemeClr>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8 «Балка – Нижний пруд»</a:t>
            </a:r>
          </a:p>
        </p:txBody>
      </p:sp>
      <p:pic>
        <p:nvPicPr>
          <p:cNvPr id="15362" name="Picture 2" descr="http://igz.ilmeny.ac.ru/RED_BOOK/images/rast_pokritosemennie_lileinie_tulpan_bibershteina_02.gi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1520" y="908720"/>
            <a:ext cx="1872207" cy="1728192"/>
          </a:xfrm>
          <a:prstGeom prst="rect">
            <a:avLst/>
          </a:prstGeom>
          <a:noFill/>
        </p:spPr>
      </p:pic>
      <p:sp>
        <p:nvSpPr>
          <p:cNvPr id="18" name="Прямоугольник 17"/>
          <p:cNvSpPr/>
          <p:nvPr/>
        </p:nvSpPr>
        <p:spPr>
          <a:xfrm>
            <a:off x="2195736" y="908720"/>
            <a:ext cx="6660232" cy="1815882"/>
          </a:xfrm>
          <a:prstGeom prst="rect">
            <a:avLst/>
          </a:prstGeom>
          <a:solidFill>
            <a:schemeClr val="tx1">
              <a:alpha val="70000"/>
            </a:schemeClr>
          </a:solidFill>
        </p:spPr>
        <p:txBody>
          <a:bodyPr wrap="square">
            <a:spAutoFit/>
          </a:bodyPr>
          <a:lstStyle/>
          <a:p>
            <a:pPr lvl="0" algn="ctr" fontAlgn="base">
              <a:spcBef>
                <a:spcPct val="0"/>
              </a:spcBef>
              <a:spcAft>
                <a:spcPct val="0"/>
              </a:spcAft>
            </a:pPr>
            <a:r>
              <a:rPr lang="ru-RU" sz="1400" b="1" dirty="0">
                <a:solidFill>
                  <a:schemeClr val="tx2">
                    <a:lumMod val="10000"/>
                  </a:schemeClr>
                </a:solidFill>
                <a:latin typeface="Arial" pitchFamily="34" charset="0"/>
                <a:ea typeface="Times New Roman" pitchFamily="18" charset="0"/>
                <a:cs typeface="Arial" pitchFamily="34" charset="0"/>
              </a:rPr>
              <a:t>Ботаническое описание тюльпана Биберштейна</a:t>
            </a:r>
            <a:endParaRPr lang="ru-RU" sz="1400" dirty="0">
              <a:solidFill>
                <a:schemeClr val="tx2">
                  <a:lumMod val="10000"/>
                </a:schemeClr>
              </a:solidFill>
              <a:latin typeface="Arial" pitchFamily="34" charset="0"/>
              <a:cs typeface="Arial" pitchFamily="34" charset="0"/>
            </a:endParaRPr>
          </a:p>
          <a:p>
            <a:pPr lvl="0" algn="just" eaLnBrk="0" fontAlgn="base" hangingPunct="0">
              <a:spcBef>
                <a:spcPct val="0"/>
              </a:spcBef>
              <a:spcAft>
                <a:spcPct val="0"/>
              </a:spcAft>
            </a:pPr>
            <a:r>
              <a:rPr lang="ru-RU" sz="1400" dirty="0">
                <a:solidFill>
                  <a:schemeClr val="tx2">
                    <a:lumMod val="10000"/>
                  </a:schemeClr>
                </a:solidFill>
                <a:latin typeface="Arial" pitchFamily="34" charset="0"/>
                <a:ea typeface="Times New Roman" pitchFamily="18" charset="0"/>
                <a:cs typeface="Arial" pitchFamily="34" charset="0"/>
              </a:rPr>
              <a:t>Многолетний луковичный травянистый  поликарпик с безрозеточным побегом. Высота 15—30 (до 40) см.</a:t>
            </a:r>
          </a:p>
          <a:p>
            <a:pPr lvl="0" algn="just" eaLnBrk="0" fontAlgn="base" hangingPunct="0">
              <a:spcBef>
                <a:spcPct val="0"/>
              </a:spcBef>
              <a:spcAft>
                <a:spcPct val="0"/>
              </a:spcAft>
            </a:pPr>
            <a:r>
              <a:rPr lang="ru-RU" sz="1400" dirty="0">
                <a:solidFill>
                  <a:schemeClr val="tx2">
                    <a:lumMod val="10000"/>
                  </a:schemeClr>
                </a:solidFill>
                <a:latin typeface="Arial" pitchFamily="34" charset="0"/>
                <a:ea typeface="Times New Roman" pitchFamily="18" charset="0"/>
                <a:cs typeface="Arial" pitchFamily="34" charset="0"/>
              </a:rPr>
              <a:t> Стебель голый, простой, прямой, тонкий.</a:t>
            </a:r>
            <a:endParaRPr lang="ru-RU" sz="1400" dirty="0">
              <a:solidFill>
                <a:schemeClr val="tx2">
                  <a:lumMod val="10000"/>
                </a:schemeClr>
              </a:solidFill>
              <a:latin typeface="Arial" pitchFamily="34" charset="0"/>
              <a:cs typeface="Arial" pitchFamily="34" charset="0"/>
            </a:endParaRPr>
          </a:p>
          <a:p>
            <a:pPr lvl="0" algn="just" eaLnBrk="0" fontAlgn="base" hangingPunct="0">
              <a:spcBef>
                <a:spcPct val="0"/>
              </a:spcBef>
              <a:spcAft>
                <a:spcPct val="0"/>
              </a:spcAft>
            </a:pPr>
            <a:r>
              <a:rPr lang="ru-RU" sz="1400" dirty="0">
                <a:solidFill>
                  <a:schemeClr val="tx2">
                    <a:lumMod val="10000"/>
                  </a:schemeClr>
                </a:solidFill>
                <a:latin typeface="Arial" pitchFamily="34" charset="0"/>
                <a:ea typeface="Times New Roman" pitchFamily="18" charset="0"/>
                <a:cs typeface="Arial" pitchFamily="34" charset="0"/>
              </a:rPr>
              <a:t>Луковица яйцевидная, до 2 см толщиной, длиной до 4 см, оболочки кожистые, чёрно-бурые, с внутренней стороны прижатогустоволосистые.</a:t>
            </a:r>
          </a:p>
          <a:p>
            <a:pPr algn="just" eaLnBrk="0" fontAlgn="base" hangingPunct="0">
              <a:spcBef>
                <a:spcPct val="0"/>
              </a:spcBef>
              <a:spcAft>
                <a:spcPct val="0"/>
              </a:spcAft>
            </a:pPr>
            <a:r>
              <a:rPr lang="ru-RU" sz="1400" dirty="0">
                <a:solidFill>
                  <a:schemeClr val="tx2">
                    <a:lumMod val="10000"/>
                  </a:schemeClr>
                </a:solidFill>
                <a:latin typeface="Arial" pitchFamily="34" charset="0"/>
                <a:ea typeface="Times New Roman" pitchFamily="18" charset="0"/>
                <a:cs typeface="Arial" pitchFamily="34" charset="0"/>
              </a:rPr>
              <a:t>Листья прикорневые, линейно-ланцетные, желобчатые, в числе двух (трёх), отклонённые, голые, обычно нижний лист более широкий.</a:t>
            </a:r>
            <a:endParaRPr lang="ru-RU" sz="1400" dirty="0">
              <a:solidFill>
                <a:schemeClr val="tx2">
                  <a:lumMod val="10000"/>
                </a:schemeClr>
              </a:solidFill>
              <a:latin typeface="Arial" pitchFamily="34" charset="0"/>
              <a:cs typeface="Arial" pitchFamily="34" charset="0"/>
            </a:endParaRPr>
          </a:p>
        </p:txBody>
      </p:sp>
      <p:sp>
        <p:nvSpPr>
          <p:cNvPr id="21" name="Rectangle 1"/>
          <p:cNvSpPr>
            <a:spLocks noChangeArrowheads="1"/>
          </p:cNvSpPr>
          <p:nvPr/>
        </p:nvSpPr>
        <p:spPr bwMode="auto">
          <a:xfrm>
            <a:off x="251520" y="4205987"/>
            <a:ext cx="8640960" cy="2031325"/>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Образ жизни</a:t>
            </a:r>
            <a:endParaRPr kumimoji="0" lang="ru-RU" sz="1400" b="0" i="0" u="none" strike="noStrike" cap="none" normalizeH="0" baseline="0" dirty="0">
              <a:ln>
                <a:noFill/>
              </a:ln>
              <a:solidFill>
                <a:schemeClr val="tx2">
                  <a:lumMod val="10000"/>
                </a:schemeClr>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Весенний эфемероид. Цветёт в апреле — мае, плодоносит в июне. Размножается семенами и вегетативно (дочерними луковицами). Опыляется пчёлами, осами, мелкими жуками, мухами. Семена разбрасываются при растрескивании сухой коробочки. Время от появления вегетативных органов до цветения — 33 дня, до отмирания листьев — 87, созревания семян — 99 дней. Семена прорастают только осенью, всхожесть — 81,7 %. В неблагоприятных условиях предгенеративный период и формирование столонов может продолжаться многие годы. Гелиофит, геофит, ксеромезофит. Произрастает в полынно-типчаковых степях, по каменистым известняковым склонам, на засоленных местах, в кустарниках.</a:t>
            </a:r>
            <a:r>
              <a:rPr kumimoji="0" lang="ru-RU" sz="1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a:t>
            </a:r>
            <a:endParaRPr kumimoji="0" lang="ru-RU" sz="1400" b="0" i="0" u="none" strike="noStrike" cap="none" normalizeH="0" baseline="0" dirty="0">
              <a:ln>
                <a:noFill/>
              </a:ln>
              <a:solidFill>
                <a:schemeClr val="tx1"/>
              </a:solidFill>
              <a:effectLst/>
              <a:latin typeface="Arial" pitchFamily="34" charset="0"/>
              <a:cs typeface="Arial" pitchFamily="34" charset="0"/>
            </a:endParaRPr>
          </a:p>
        </p:txBody>
      </p:sp>
      <p:sp>
        <p:nvSpPr>
          <p:cNvPr id="59394" name="Rectangle 2"/>
          <p:cNvSpPr>
            <a:spLocks noChangeArrowheads="1"/>
          </p:cNvSpPr>
          <p:nvPr/>
        </p:nvSpPr>
        <p:spPr bwMode="auto">
          <a:xfrm>
            <a:off x="251520" y="2708920"/>
            <a:ext cx="8640960" cy="1600438"/>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Цветки одиночные, поникающие перед цветением, с жёлтыми острыми листочками  околоцветника до 3 см в диаметре. Листочки околоцветника (их шесть) ланцетные, жёлтые, длиной до 3 см, острые, наружные — снаружи с фиолетовым оттенком, в 2 раза шире внутренних; внутренние яйцевидные, реснитчатые при основании и бородатые у верхушки. Тычиночные нити и внутренние листочки околоцветника при основании волосистые. Пыльники в 2—3 раза короче тычиночных нитей. Тычинки в 2 раза короче околоцветника.</a:t>
            </a:r>
            <a:endParaRPr kumimoji="0" lang="ru-RU" sz="1400" b="0" i="0" u="none" strike="noStrike" cap="none" normalizeH="0" baseline="0" dirty="0">
              <a:ln>
                <a:noFill/>
              </a:ln>
              <a:solidFill>
                <a:schemeClr val="tx2">
                  <a:lumMod val="10000"/>
                </a:schemeClr>
              </a:solidFill>
              <a:effectLst/>
              <a:latin typeface="Arial" pitchFamily="34" charset="0"/>
              <a:cs typeface="Arial" pitchFamily="34" charset="0"/>
            </a:endParaRPr>
          </a:p>
          <a:p>
            <a:pPr marL="0" marR="0" lvl="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Плод — прямостоячая сухая  коробочка 1,5-2,5 см длиной с остриём на верхушке.</a:t>
            </a:r>
            <a:r>
              <a:rPr kumimoji="0" lang="ru-RU"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a:t>
            </a:r>
            <a:endParaRPr kumimoji="0" lang="ru-RU" sz="1400" b="0" i="0" u="none" strike="noStrike" cap="none" normalizeH="0" baseline="0" dirty="0">
              <a:ln>
                <a:noFill/>
              </a:ln>
              <a:solidFill>
                <a:schemeClr val="tx1"/>
              </a:solidFill>
              <a:effectLst/>
              <a:latin typeface="Arial" pitchFamily="34" charset="0"/>
              <a:cs typeface="Arial" pitchFamily="34" charset="0"/>
            </a:endParaRPr>
          </a:p>
        </p:txBody>
      </p:sp>
      <p:grpSp>
        <p:nvGrpSpPr>
          <p:cNvPr id="22" name="Группа 18"/>
          <p:cNvGrpSpPr/>
          <p:nvPr/>
        </p:nvGrpSpPr>
        <p:grpSpPr>
          <a:xfrm>
            <a:off x="1547664" y="6021288"/>
            <a:ext cx="2016224" cy="908720"/>
            <a:chOff x="539552" y="4149080"/>
            <a:chExt cx="2458205" cy="1008112"/>
          </a:xfrm>
        </p:grpSpPr>
        <p:sp>
          <p:nvSpPr>
            <p:cNvPr id="23" name="Прямоугольник 22">
              <a:hlinkClick r:id="rId4"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4" name="Picture 3" descr="C:\Users\СЮН\Desktop\1013368_353158534809577_1188228603_n.jpg"/>
            <p:cNvPicPr>
              <a:picLocks noChangeAspect="1" noChangeArrowheads="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5" name="Группа 19"/>
          <p:cNvGrpSpPr/>
          <p:nvPr/>
        </p:nvGrpSpPr>
        <p:grpSpPr>
          <a:xfrm>
            <a:off x="3779912" y="5993904"/>
            <a:ext cx="2016224" cy="936104"/>
            <a:chOff x="539552" y="4149080"/>
            <a:chExt cx="2376264" cy="1008112"/>
          </a:xfrm>
        </p:grpSpPr>
        <p:sp>
          <p:nvSpPr>
            <p:cNvPr id="28" name="Прямоугольник 27">
              <a:hlinkClick r:id="rId6"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9" name="Picture 3" descr="C:\Users\СЮН\Desktop\1013368_353158534809577_1188228603_n.jpg"/>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30" name="Группа 22"/>
          <p:cNvGrpSpPr/>
          <p:nvPr/>
        </p:nvGrpSpPr>
        <p:grpSpPr>
          <a:xfrm>
            <a:off x="6012160" y="5976664"/>
            <a:ext cx="2016224" cy="980728"/>
            <a:chOff x="539552" y="4149080"/>
            <a:chExt cx="2376264" cy="1008112"/>
          </a:xfrm>
        </p:grpSpPr>
        <p:sp>
          <p:nvSpPr>
            <p:cNvPr id="31" name="Прямоугольник 30">
              <a:hlinkClick r:id="rId8"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32" name="Picture 3" descr="C:\Users\СЮН\Desktop\1013368_353158534809577_1188228603_n.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8 «Балка – Нижний пруд»</a:t>
            </a:r>
          </a:p>
        </p:txBody>
      </p:sp>
      <p:grpSp>
        <p:nvGrpSpPr>
          <p:cNvPr id="2" name="Группа 25"/>
          <p:cNvGrpSpPr/>
          <p:nvPr/>
        </p:nvGrpSpPr>
        <p:grpSpPr>
          <a:xfrm>
            <a:off x="3635896" y="5877272"/>
            <a:ext cx="2088232" cy="980728"/>
            <a:chOff x="539552" y="4149080"/>
            <a:chExt cx="2376264" cy="1008112"/>
          </a:xfrm>
        </p:grpSpPr>
        <p:sp>
          <p:nvSpPr>
            <p:cNvPr id="27" name="Прямоугольник 26">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6" name="Рисунок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9512" y="980729"/>
            <a:ext cx="2523090" cy="1872208"/>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131840" y="980728"/>
            <a:ext cx="2736304" cy="1872208"/>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268" name="Picture 4" descr="C:\Users\СЮН\Desktop\ПРОДУКТ\описание точек\Нижний пруд\Рисунок3.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79512" y="4818332"/>
            <a:ext cx="2744627" cy="1851028"/>
          </a:xfrm>
          <a:prstGeom prst="rect">
            <a:avLst/>
          </a:prstGeom>
          <a:noFill/>
          <a:ln w="38100">
            <a:solidFill>
              <a:schemeClr val="tx1"/>
            </a:solidFill>
          </a:ln>
        </p:spPr>
      </p:pic>
      <p:pic>
        <p:nvPicPr>
          <p:cNvPr id="11269" name="Picture 5" descr="C:\Users\СЮН\Desktop\ПРОДУКТ\описание точек\Нижний пруд\Рисунок4.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012160" y="4797152"/>
            <a:ext cx="2880320" cy="1872208"/>
          </a:xfrm>
          <a:prstGeom prst="rect">
            <a:avLst/>
          </a:prstGeom>
          <a:noFill/>
          <a:ln w="38100">
            <a:solidFill>
              <a:schemeClr val="tx1"/>
            </a:solidFill>
          </a:ln>
        </p:spPr>
      </p:pic>
      <p:pic>
        <p:nvPicPr>
          <p:cNvPr id="11270" name="Picture 6" descr="C:\Users\СЮН\Desktop\ПРОДУКТ\описание точек\Нижний пруд\1.jp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3131840" y="2953271"/>
            <a:ext cx="2664296" cy="2996009"/>
          </a:xfrm>
          <a:prstGeom prst="rect">
            <a:avLst/>
          </a:prstGeom>
          <a:noFill/>
          <a:ln w="38100">
            <a:solidFill>
              <a:schemeClr val="tx1"/>
            </a:solidFill>
          </a:ln>
        </p:spPr>
      </p:pic>
      <p:pic>
        <p:nvPicPr>
          <p:cNvPr id="11271" name="Picture 7" descr="C:\Users\СЮН\Desktop\ПРОДУКТ\описание точек\Нижний пруд\Tulbie4.jpg"/>
          <p:cNvPicPr>
            <a:picLocks noChangeAspect="1" noChangeArrowheads="1"/>
          </p:cNvPicPr>
          <p:nvPr/>
        </p:nvPicPr>
        <p:blipFill>
          <a:blip r:embed="rId10" cstate="email">
            <a:extLst>
              <a:ext uri="{28A0092B-C50C-407E-A947-70E740481C1C}">
                <a14:useLocalDpi xmlns:a14="http://schemas.microsoft.com/office/drawing/2010/main"/>
              </a:ext>
            </a:extLst>
          </a:blip>
          <a:srcRect b="8333"/>
          <a:stretch>
            <a:fillRect/>
          </a:stretch>
        </p:blipFill>
        <p:spPr bwMode="auto">
          <a:xfrm>
            <a:off x="6284914" y="2996952"/>
            <a:ext cx="2607566" cy="1584176"/>
          </a:xfrm>
          <a:prstGeom prst="rect">
            <a:avLst/>
          </a:prstGeom>
          <a:noFill/>
          <a:ln w="38100">
            <a:solidFill>
              <a:schemeClr val="tx1"/>
            </a:solidFill>
          </a:ln>
        </p:spPr>
      </p:pic>
      <p:pic>
        <p:nvPicPr>
          <p:cNvPr id="11272" name="Picture 8" descr="C:\Users\СЮН\Desktop\ПРОДУКТ\описание точек\Нижний пруд\Tulbie5.jpg"/>
          <p:cNvPicPr>
            <a:picLocks noChangeAspect="1" noChangeArrowheads="1"/>
          </p:cNvPicPr>
          <p:nvPr/>
        </p:nvPicPr>
        <p:blipFill>
          <a:blip r:embed="rId11" cstate="email">
            <a:extLst>
              <a:ext uri="{28A0092B-C50C-407E-A947-70E740481C1C}">
                <a14:useLocalDpi xmlns:a14="http://schemas.microsoft.com/office/drawing/2010/main"/>
              </a:ext>
            </a:extLst>
          </a:blip>
          <a:srcRect r="4516" b="8000"/>
          <a:stretch>
            <a:fillRect/>
          </a:stretch>
        </p:blipFill>
        <p:spPr bwMode="auto">
          <a:xfrm>
            <a:off x="6298919" y="980728"/>
            <a:ext cx="2593561" cy="1872208"/>
          </a:xfrm>
          <a:prstGeom prst="rect">
            <a:avLst/>
          </a:prstGeom>
          <a:noFill/>
          <a:ln w="38100">
            <a:solidFill>
              <a:schemeClr val="tx1"/>
            </a:solidFill>
          </a:ln>
        </p:spPr>
      </p:pic>
      <p:pic>
        <p:nvPicPr>
          <p:cNvPr id="11273" name="Picture 9" descr="C:\Users\СЮН\Desktop\ПРОДУКТ\описание точек\Нижний пруд\Tulbie25.jpg"/>
          <p:cNvPicPr>
            <a:picLocks noChangeAspect="1" noChangeArrowheads="1"/>
          </p:cNvPicPr>
          <p:nvPr/>
        </p:nvPicPr>
        <p:blipFill>
          <a:blip r:embed="rId12" cstate="email">
            <a:extLst>
              <a:ext uri="{28A0092B-C50C-407E-A947-70E740481C1C}">
                <a14:useLocalDpi xmlns:a14="http://schemas.microsoft.com/office/drawing/2010/main"/>
              </a:ext>
            </a:extLst>
          </a:blip>
          <a:srcRect b="8627"/>
          <a:stretch>
            <a:fillRect/>
          </a:stretch>
        </p:blipFill>
        <p:spPr bwMode="auto">
          <a:xfrm>
            <a:off x="179512" y="2996952"/>
            <a:ext cx="2497043" cy="1512168"/>
          </a:xfrm>
          <a:prstGeom prst="rect">
            <a:avLst/>
          </a:prstGeom>
          <a:noFill/>
          <a:ln w="38100">
            <a:solidFill>
              <a:schemeClr val="tx1"/>
            </a:solid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9 «Масляная гора»</a:t>
            </a:r>
          </a:p>
        </p:txBody>
      </p:sp>
      <p:grpSp>
        <p:nvGrpSpPr>
          <p:cNvPr id="2" name="Группа 18"/>
          <p:cNvGrpSpPr/>
          <p:nvPr/>
        </p:nvGrpSpPr>
        <p:grpSpPr>
          <a:xfrm>
            <a:off x="323528" y="5949280"/>
            <a:ext cx="2016224" cy="908720"/>
            <a:chOff x="539552" y="4149080"/>
            <a:chExt cx="2458205" cy="1008112"/>
          </a:xfrm>
        </p:grpSpPr>
        <p:sp>
          <p:nvSpPr>
            <p:cNvPr id="5" name="Прямоугольник 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51"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4" name="Группа 19"/>
          <p:cNvGrpSpPr/>
          <p:nvPr/>
        </p:nvGrpSpPr>
        <p:grpSpPr>
          <a:xfrm>
            <a:off x="2555776" y="5921896"/>
            <a:ext cx="2016224" cy="936104"/>
            <a:chOff x="539552" y="4149080"/>
            <a:chExt cx="2376264" cy="1008112"/>
          </a:xfrm>
        </p:grpSpPr>
        <p:sp>
          <p:nvSpPr>
            <p:cNvPr id="21" name="Прямоугольник 20">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2"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6" name="Группа 22"/>
          <p:cNvGrpSpPr/>
          <p:nvPr/>
        </p:nvGrpSpPr>
        <p:grpSpPr>
          <a:xfrm>
            <a:off x="4860032" y="5904656"/>
            <a:ext cx="2016224" cy="980728"/>
            <a:chOff x="539552" y="4149080"/>
            <a:chExt cx="2376264" cy="1008112"/>
          </a:xfrm>
        </p:grpSpPr>
        <p:sp>
          <p:nvSpPr>
            <p:cNvPr id="24" name="Прямоугольник 23">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5"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2" name="Прямоугольник 11"/>
          <p:cNvSpPr/>
          <p:nvPr/>
        </p:nvSpPr>
        <p:spPr>
          <a:xfrm>
            <a:off x="0" y="908720"/>
            <a:ext cx="9144000" cy="492443"/>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4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200" b="1" i="1" dirty="0">
                <a:solidFill>
                  <a:srgbClr val="FFFF00"/>
                </a:solidFill>
                <a:effectLst>
                  <a:outerShdw blurRad="38100" dist="38100" dir="2700000" algn="tl">
                    <a:srgbClr val="000000">
                      <a:alpha val="43137"/>
                    </a:srgbClr>
                  </a:outerShdw>
                </a:effectLst>
                <a:latin typeface="Arial" pitchFamily="34" charset="0"/>
                <a:cs typeface="Arial" pitchFamily="34" charset="0"/>
              </a:rPr>
              <a:t>обратить внимание школьников и жителей села на исчезающие виды растений, занести «Масляную гору» в реестр охраняемых природных объектов Мухоудеровского сельского поселения.</a:t>
            </a:r>
            <a:endParaRPr lang="ru-RU" sz="12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p:txBody>
      </p:sp>
      <p:grpSp>
        <p:nvGrpSpPr>
          <p:cNvPr id="14" name="Группа 22"/>
          <p:cNvGrpSpPr/>
          <p:nvPr/>
        </p:nvGrpSpPr>
        <p:grpSpPr>
          <a:xfrm>
            <a:off x="7020272" y="5877272"/>
            <a:ext cx="2016224" cy="980728"/>
            <a:chOff x="539552" y="4149080"/>
            <a:chExt cx="2376264" cy="1008112"/>
          </a:xfrm>
        </p:grpSpPr>
        <p:sp>
          <p:nvSpPr>
            <p:cNvPr id="15" name="Прямоугольник 14">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12289" name="Rectangle 1"/>
          <p:cNvSpPr>
            <a:spLocks noChangeArrowheads="1"/>
          </p:cNvSpPr>
          <p:nvPr/>
        </p:nvSpPr>
        <p:spPr bwMode="auto">
          <a:xfrm>
            <a:off x="107504" y="1578853"/>
            <a:ext cx="8856984" cy="4370427"/>
          </a:xfrm>
          <a:prstGeom prst="rect">
            <a:avLst/>
          </a:prstGeom>
          <a:solidFill>
            <a:schemeClr val="tx1">
              <a:alpha val="7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Хотим обратить ваше внимание на уникальный природный объект Мухоудеровского сельского поселения «Масляная гора». Она «растянулась» с запада на восток по отношению к селу. Ее южные склоны имеют свою уникальную флору. Например, здесь произрастает  растение, занесенное в Красную книгу  - Проломник Козо-Полянского. Растение, редко встречающееся в нашей местности. Удивительный факт: Проломник обнаружен на южных и на юго-западных склонах  «Маслянной горы». </a:t>
            </a:r>
            <a:endParaRPr kumimoji="0" lang="ru-RU" sz="12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А  также и другие  уникальные растения - первоцветы, относящиеся к группе растений «сниженных Альп». Эти редкие реликты встречаются на территории Воронежской, Белгородской и Харьковской областях России и Украины. Помимо Проломника встречаются  и другие первоцветы: оносма донская, борвинок травянистый, адонис весенний, бурачок Гмелина. </a:t>
            </a:r>
          </a:p>
          <a:p>
            <a:pPr marL="0" marR="0" lvl="0" indent="0" algn="just" defTabSz="914400" rtl="0" eaLnBrk="0" fontAlgn="base" latinLnBrk="0" hangingPunct="0">
              <a:lnSpc>
                <a:spcPct val="100000"/>
              </a:lnSpc>
              <a:spcBef>
                <a:spcPct val="0"/>
              </a:spcBef>
              <a:spcAft>
                <a:spcPct val="0"/>
              </a:spcAft>
              <a:buClrTx/>
              <a:buSzTx/>
              <a:buFontTx/>
              <a:buNone/>
              <a:tabLst/>
            </a:pPr>
            <a:endParaRPr lang="ru-RU" sz="1400" dirty="0">
              <a:solidFill>
                <a:schemeClr val="bg2">
                  <a:lumMod val="50000"/>
                </a:schemeClr>
              </a:solidFill>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ru-RU" sz="1400" dirty="0">
              <a:solidFill>
                <a:schemeClr val="bg2">
                  <a:lumMod val="50000"/>
                </a:schemeClr>
              </a:solidFill>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ru-RU" sz="1400" dirty="0">
              <a:solidFill>
                <a:schemeClr val="bg2">
                  <a:lumMod val="50000"/>
                </a:schemeClr>
              </a:solidFill>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2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  Свое название «Масляная гора» получила очень давно, так как во время праздника Масленица на ней проходили народные гуляния, где местные жители на санях скатывались с пологой горы  в низ. </a:t>
            </a:r>
            <a:endParaRPr kumimoji="0" lang="ru-RU" sz="12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bg2">
                    <a:lumMod val="50000"/>
                  </a:schemeClr>
                </a:solidFill>
                <a:effectLst/>
                <a:latin typeface="Arial" pitchFamily="34" charset="0"/>
                <a:ea typeface="Times New Roman" pitchFamily="18" charset="0"/>
                <a:cs typeface="Arial" pitchFamily="34" charset="0"/>
              </a:rPr>
              <a:t>  Также данный объект интересен с точки зрения  истории и археологии. У подножия Масляной горы находятся группа курганов скифской эпохи.</a:t>
            </a:r>
            <a:endParaRPr kumimoji="0" lang="ru-RU" sz="1800" b="0" i="0" u="none" strike="noStrike" cap="none" normalizeH="0" baseline="0" dirty="0">
              <a:ln>
                <a:noFill/>
              </a:ln>
              <a:solidFill>
                <a:schemeClr val="bg2">
                  <a:lumMod val="50000"/>
                </a:schemeClr>
              </a:solidFill>
              <a:effectLst/>
              <a:latin typeface="Arial" pitchFamily="34" charset="0"/>
              <a:cs typeface="Arial" pitchFamily="34" charset="0"/>
            </a:endParaRPr>
          </a:p>
        </p:txBody>
      </p:sp>
      <p:pic>
        <p:nvPicPr>
          <p:cNvPr id="12291" name="Picture 3" descr="http://www.zapovednik-belogorye.ru/sites/default/files/images/lg/lg6.jp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251520" y="3645024"/>
            <a:ext cx="1728192" cy="1296144"/>
          </a:xfrm>
          <a:prstGeom prst="rect">
            <a:avLst/>
          </a:prstGeom>
          <a:noFill/>
        </p:spPr>
      </p:pic>
      <p:pic>
        <p:nvPicPr>
          <p:cNvPr id="12293" name="Picture 5" descr="http://chalksteppe.org/images/photo_guide/Onosma%20tanaitica/IMG_3973_Onosma_tanaitica_92.jpg"/>
          <p:cNvPicPr>
            <a:picLocks noChangeAspect="1" noChangeArrowheads="1"/>
          </p:cNvPicPr>
          <p:nvPr/>
        </p:nvPicPr>
        <p:blipFill>
          <a:blip r:embed="rId11" cstate="email">
            <a:extLst>
              <a:ext uri="{28A0092B-C50C-407E-A947-70E740481C1C}">
                <a14:useLocalDpi xmlns:a14="http://schemas.microsoft.com/office/drawing/2010/main"/>
              </a:ext>
            </a:extLst>
          </a:blip>
          <a:srcRect l="1980" b="5290"/>
          <a:stretch>
            <a:fillRect/>
          </a:stretch>
        </p:blipFill>
        <p:spPr bwMode="auto">
          <a:xfrm>
            <a:off x="2040446" y="3645024"/>
            <a:ext cx="1883482" cy="1296144"/>
          </a:xfrm>
          <a:prstGeom prst="rect">
            <a:avLst/>
          </a:prstGeom>
          <a:noFill/>
        </p:spPr>
      </p:pic>
      <p:pic>
        <p:nvPicPr>
          <p:cNvPr id="12295" name="Picture 7" descr="https://erbirds.ru/blogs/2016/2016041000320107.jpg"/>
          <p:cNvPicPr>
            <a:picLocks noChangeAspect="1" noChangeArrowheads="1"/>
          </p:cNvPicPr>
          <p:nvPr/>
        </p:nvPicPr>
        <p:blipFill>
          <a:blip r:embed="rId12" cstate="email">
            <a:extLst>
              <a:ext uri="{28A0092B-C50C-407E-A947-70E740481C1C}">
                <a14:useLocalDpi xmlns:a14="http://schemas.microsoft.com/office/drawing/2010/main"/>
              </a:ext>
            </a:extLst>
          </a:blip>
          <a:srcRect r="3800"/>
          <a:stretch>
            <a:fillRect/>
          </a:stretch>
        </p:blipFill>
        <p:spPr bwMode="auto">
          <a:xfrm>
            <a:off x="3995936" y="3645024"/>
            <a:ext cx="1872208" cy="1296144"/>
          </a:xfrm>
          <a:prstGeom prst="rect">
            <a:avLst/>
          </a:prstGeom>
          <a:noFill/>
        </p:spPr>
      </p:pic>
      <p:pic>
        <p:nvPicPr>
          <p:cNvPr id="12297" name="Picture 9" descr="http://savesteppe.org/project/wp-content/gallery/tschzap/foto-2_5.jpg"/>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7758355" y="3573016"/>
            <a:ext cx="1134125" cy="1368152"/>
          </a:xfrm>
          <a:prstGeom prst="rect">
            <a:avLst/>
          </a:prstGeom>
          <a:noFill/>
        </p:spPr>
      </p:pic>
      <p:pic>
        <p:nvPicPr>
          <p:cNvPr id="12299" name="Picture 11" descr="http://s2.fotokto.ru/photo/full/186/1863455.jpg"/>
          <p:cNvPicPr>
            <a:picLocks noChangeAspect="1" noChangeArrowheads="1"/>
          </p:cNvPicPr>
          <p:nvPr/>
        </p:nvPicPr>
        <p:blipFill>
          <a:blip r:embed="rId14" cstate="email">
            <a:extLst>
              <a:ext uri="{28A0092B-C50C-407E-A947-70E740481C1C}">
                <a14:useLocalDpi xmlns:a14="http://schemas.microsoft.com/office/drawing/2010/main"/>
              </a:ext>
            </a:extLst>
          </a:blip>
          <a:srcRect l="14286"/>
          <a:stretch>
            <a:fillRect/>
          </a:stretch>
        </p:blipFill>
        <p:spPr bwMode="auto">
          <a:xfrm>
            <a:off x="5940152" y="3605420"/>
            <a:ext cx="1728192" cy="1335748"/>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9 «Масляная гора»</a:t>
            </a:r>
          </a:p>
        </p:txBody>
      </p:sp>
      <p:sp>
        <p:nvSpPr>
          <p:cNvPr id="12" name="Прямоугольник 11"/>
          <p:cNvSpPr/>
          <p:nvPr/>
        </p:nvSpPr>
        <p:spPr>
          <a:xfrm>
            <a:off x="0" y="920333"/>
            <a:ext cx="9144000" cy="492443"/>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4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200" b="1" i="1" dirty="0">
                <a:solidFill>
                  <a:srgbClr val="FFFF00"/>
                </a:solidFill>
                <a:effectLst>
                  <a:outerShdw blurRad="38100" dist="38100" dir="2700000" algn="tl">
                    <a:srgbClr val="000000">
                      <a:alpha val="43137"/>
                    </a:srgbClr>
                  </a:outerShdw>
                </a:effectLst>
                <a:latin typeface="Arial" pitchFamily="34" charset="0"/>
                <a:cs typeface="Arial" pitchFamily="34" charset="0"/>
              </a:rPr>
              <a:t>обратить внимание школьников и жителей села на исчезающие виды растений, занести «Масляную гору» в реестр охраняемых природных объектов Мухоудеровского сельского поселения.</a:t>
            </a:r>
            <a:endParaRPr lang="ru-RU" sz="12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p:txBody>
      </p:sp>
      <p:sp>
        <p:nvSpPr>
          <p:cNvPr id="10241" name="Rectangle 1"/>
          <p:cNvSpPr>
            <a:spLocks noChangeArrowheads="1"/>
          </p:cNvSpPr>
          <p:nvPr/>
        </p:nvSpPr>
        <p:spPr bwMode="auto">
          <a:xfrm>
            <a:off x="179512" y="1752198"/>
            <a:ext cx="8784976" cy="3785652"/>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Проломник Козо-Полянского - редкий эндемичный вид Европейской части России. Многолетнее травянистое растение из семейства первоцветных высотой 3—10 см с безлистным стеблем и розеткой прикорневых листьев с щетинками на верхушках. Цветоносный стебель беловато-шерстисто-волосистый. Цветки собраны в зонтиковидное соцветие. Отличается интересным строением цветка, который имеет своеобразное приспособление для защиты от попадания воды внутрь. Лепестки венчика отогнуты в стороны и вниз, в месте изгиба трубочка венчика сильно перетянута, так что остается только небольшое отверстие для хоботка насекомых. Воздух, заключенный в нижней части трубочки, не пропускает воду внутрь. Цветет в первой половине лета, размножается семенами.</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Проломник был известен еще в Древней Греции, о нем говорится в трудах Диоскорида. Научное название происходит от греческих слов «анер, андрос» — мужской и «сакос» — щит, по форме листьев одного из видов этого рода, напоминающих щиты древних воинов. Высушенные листочки проломника служили талисманом, якобы предохраняющим от ударов мечом и копьем.</a:t>
            </a:r>
            <a:endParaRPr kumimoji="0" lang="ru-RU" sz="1600" b="0" i="0" u="none" strike="noStrike" cap="none" normalizeH="0" baseline="0" dirty="0">
              <a:ln>
                <a:noFill/>
              </a:ln>
              <a:solidFill>
                <a:schemeClr val="tx2">
                  <a:lumMod val="10000"/>
                </a:schemeClr>
              </a:solidFill>
              <a:effectLst/>
              <a:latin typeface="Arial" pitchFamily="34" charset="0"/>
              <a:cs typeface="Arial" pitchFamily="34" charset="0"/>
            </a:endParaRPr>
          </a:p>
        </p:txBody>
      </p:sp>
      <p:grpSp>
        <p:nvGrpSpPr>
          <p:cNvPr id="7" name="Группа 22"/>
          <p:cNvGrpSpPr/>
          <p:nvPr/>
        </p:nvGrpSpPr>
        <p:grpSpPr>
          <a:xfrm>
            <a:off x="7020272" y="5877272"/>
            <a:ext cx="2016224" cy="980728"/>
            <a:chOff x="539552" y="4149080"/>
            <a:chExt cx="2376264" cy="1008112"/>
          </a:xfrm>
        </p:grpSpPr>
        <p:sp>
          <p:nvSpPr>
            <p:cNvPr id="15" name="Прямоугольник 1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7" name="Группа 18"/>
          <p:cNvGrpSpPr/>
          <p:nvPr/>
        </p:nvGrpSpPr>
        <p:grpSpPr>
          <a:xfrm>
            <a:off x="395536" y="5921896"/>
            <a:ext cx="2016224" cy="908720"/>
            <a:chOff x="539552" y="4149080"/>
            <a:chExt cx="2458205" cy="1008112"/>
          </a:xfrm>
        </p:grpSpPr>
        <p:sp>
          <p:nvSpPr>
            <p:cNvPr id="18" name="Прямоугольник 17">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9"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0" name="Группа 19"/>
          <p:cNvGrpSpPr/>
          <p:nvPr/>
        </p:nvGrpSpPr>
        <p:grpSpPr>
          <a:xfrm>
            <a:off x="2627784" y="5894512"/>
            <a:ext cx="2016224" cy="936104"/>
            <a:chOff x="539552" y="4149080"/>
            <a:chExt cx="2376264" cy="1008112"/>
          </a:xfrm>
        </p:grpSpPr>
        <p:sp>
          <p:nvSpPr>
            <p:cNvPr id="23" name="Прямоугольник 22">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6"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7" name="Группа 22"/>
          <p:cNvGrpSpPr/>
          <p:nvPr/>
        </p:nvGrpSpPr>
        <p:grpSpPr>
          <a:xfrm>
            <a:off x="4932040" y="5877272"/>
            <a:ext cx="2016224" cy="980728"/>
            <a:chOff x="539552" y="4149080"/>
            <a:chExt cx="2376264" cy="1008112"/>
          </a:xfrm>
        </p:grpSpPr>
        <p:sp>
          <p:nvSpPr>
            <p:cNvPr id="28" name="Прямоугольник 27">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9"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9 «Масляная гора»</a:t>
            </a:r>
          </a:p>
        </p:txBody>
      </p:sp>
      <p:sp>
        <p:nvSpPr>
          <p:cNvPr id="9217" name="Rectangle 1"/>
          <p:cNvSpPr>
            <a:spLocks noChangeArrowheads="1"/>
          </p:cNvSpPr>
          <p:nvPr/>
        </p:nvSpPr>
        <p:spPr bwMode="auto">
          <a:xfrm>
            <a:off x="2267744" y="1093386"/>
            <a:ext cx="6588224" cy="1938992"/>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5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Встречается проломник в бассейне Дона (Белгородская, Курская, Воронежская, Харьковская области). В Донбассе растет по берегам Северского Донца, в среднем течении Айдара и Дернула, предпочитая меловые обнажения и степные склоны с травяными зарослями. Охраняется только в Центрально-Черноземном заповеднике им. В. В. Алехина. В пределах Донбасса также следует организовать один-два заказника в местах, где достаточно много проломника и других интересных растений, например, в Новоайдарском районе.</a:t>
            </a:r>
          </a:p>
        </p:txBody>
      </p:sp>
      <p:pic>
        <p:nvPicPr>
          <p:cNvPr id="11266" name="Picture 2" descr="https://riavrn.ru/upload/medialibrary/a67/a671e3227524d38cbb0d86c20fbae04c.jpg"/>
          <p:cNvPicPr>
            <a:picLocks noChangeAspect="1" noChangeArrowheads="1"/>
          </p:cNvPicPr>
          <p:nvPr/>
        </p:nvPicPr>
        <p:blipFill>
          <a:blip r:embed="rId3" cstate="email">
            <a:extLst>
              <a:ext uri="{28A0092B-C50C-407E-A947-70E740481C1C}">
                <a14:useLocalDpi xmlns:a14="http://schemas.microsoft.com/office/drawing/2010/main"/>
              </a:ext>
            </a:extLst>
          </a:blip>
          <a:srcRect l="1890" r="50861"/>
          <a:stretch>
            <a:fillRect/>
          </a:stretch>
        </p:blipFill>
        <p:spPr bwMode="auto">
          <a:xfrm>
            <a:off x="467544" y="1097285"/>
            <a:ext cx="1656184" cy="1971675"/>
          </a:xfrm>
          <a:prstGeom prst="rect">
            <a:avLst/>
          </a:prstGeom>
          <a:noFill/>
          <a:ln w="12700">
            <a:solidFill>
              <a:schemeClr val="tx1"/>
            </a:solidFill>
          </a:ln>
          <a:effectLst>
            <a:glow rad="228600">
              <a:schemeClr val="accent5">
                <a:satMod val="175000"/>
                <a:alpha val="40000"/>
              </a:schemeClr>
            </a:glow>
          </a:effectLst>
        </p:spPr>
      </p:pic>
      <p:pic>
        <p:nvPicPr>
          <p:cNvPr id="16" name="Picture 2" descr="https://riavrn.ru/upload/medialibrary/a67/a671e3227524d38cbb0d86c20fbae04c.jpg"/>
          <p:cNvPicPr>
            <a:picLocks noChangeAspect="1" noChangeArrowheads="1"/>
          </p:cNvPicPr>
          <p:nvPr/>
        </p:nvPicPr>
        <p:blipFill>
          <a:blip r:embed="rId4" cstate="email">
            <a:extLst>
              <a:ext uri="{28A0092B-C50C-407E-A947-70E740481C1C}">
                <a14:useLocalDpi xmlns:a14="http://schemas.microsoft.com/office/drawing/2010/main"/>
              </a:ext>
            </a:extLst>
          </a:blip>
          <a:srcRect l="51029" r="2666"/>
          <a:stretch>
            <a:fillRect/>
          </a:stretch>
        </p:blipFill>
        <p:spPr bwMode="auto">
          <a:xfrm>
            <a:off x="6660232" y="3284984"/>
            <a:ext cx="2160240" cy="2624235"/>
          </a:xfrm>
          <a:prstGeom prst="rect">
            <a:avLst/>
          </a:prstGeom>
          <a:noFill/>
          <a:ln w="12700">
            <a:solidFill>
              <a:schemeClr val="tx1"/>
            </a:solidFill>
          </a:ln>
          <a:effectLst>
            <a:glow rad="228600">
              <a:schemeClr val="accent5">
                <a:satMod val="175000"/>
                <a:alpha val="40000"/>
              </a:schemeClr>
            </a:glow>
          </a:effectLst>
        </p:spPr>
      </p:pic>
      <p:sp>
        <p:nvSpPr>
          <p:cNvPr id="17" name="Прямоугольник 16"/>
          <p:cNvSpPr/>
          <p:nvPr/>
        </p:nvSpPr>
        <p:spPr>
          <a:xfrm>
            <a:off x="467544" y="3284984"/>
            <a:ext cx="5976664" cy="2677656"/>
          </a:xfrm>
          <a:prstGeom prst="rect">
            <a:avLst/>
          </a:prstGeom>
          <a:solidFill>
            <a:schemeClr val="tx1">
              <a:alpha val="70000"/>
            </a:schemeClr>
          </a:solidFill>
        </p:spPr>
        <p:txBody>
          <a:bodyPr wrap="square">
            <a:spAutoFit/>
          </a:bodyPr>
          <a:lstStyle/>
          <a:p>
            <a:pPr lvl="0" indent="450850" algn="just" eaLnBrk="0" fontAlgn="base" hangingPunct="0">
              <a:spcBef>
                <a:spcPct val="0"/>
              </a:spcBef>
              <a:spcAft>
                <a:spcPct val="0"/>
              </a:spcAft>
            </a:pPr>
            <a:r>
              <a:rPr lang="ru-RU" sz="1400" b="1" dirty="0">
                <a:solidFill>
                  <a:schemeClr val="tx2">
                    <a:lumMod val="10000"/>
                  </a:schemeClr>
                </a:solidFill>
                <a:latin typeface="Arial" pitchFamily="34" charset="0"/>
                <a:ea typeface="Times New Roman" pitchFamily="18" charset="0"/>
                <a:cs typeface="Arial" pitchFamily="34" charset="0"/>
              </a:rPr>
              <a:t>Это важно!</a:t>
            </a:r>
            <a:r>
              <a:rPr lang="ru-RU" sz="1400" dirty="0">
                <a:solidFill>
                  <a:schemeClr val="tx2">
                    <a:lumMod val="10000"/>
                  </a:schemeClr>
                </a:solidFill>
                <a:latin typeface="Arial" pitchFamily="34" charset="0"/>
                <a:ea typeface="Times New Roman" pitchFamily="18" charset="0"/>
                <a:cs typeface="Arial" pitchFamily="34" charset="0"/>
              </a:rPr>
              <a:t> Вид назван в честь Бориса Михайловича Козо-Полянского (1890-1957), советского ботаника, основателя и директора Ботанического сада Воронежского государ­ственного университета. Растение занесено в Красную книгу Рос­сии и Белгородской области (категория и ста­тус редкости VI - особо ценный вид). Проломник удлинённый (Androsace elongata h.). Это маленькое однолетнее растение высотой 2-15 см можно встретить на сухих склонах, остепнённых лугах, на полях, обочинах дорог. Общий план строения у него такой же, как у всех видов проломника. Венчик белый с жёлтым зевом. Цветёт в мае - августе, плодо­носит, начиная с июля. Растение встречается на лугах, песчаных борах, обочинах дорог, по краям полей, на же­лезнодорожных насыпях.</a:t>
            </a:r>
            <a:endParaRPr lang="ru-RU" dirty="0">
              <a:solidFill>
                <a:schemeClr val="tx2">
                  <a:lumMod val="10000"/>
                </a:schemeClr>
              </a:solidFill>
              <a:latin typeface="Arial" pitchFamily="34" charset="0"/>
              <a:cs typeface="Arial" pitchFamily="34" charset="0"/>
            </a:endParaRPr>
          </a:p>
        </p:txBody>
      </p:sp>
      <p:grpSp>
        <p:nvGrpSpPr>
          <p:cNvPr id="18" name="Группа 18"/>
          <p:cNvGrpSpPr/>
          <p:nvPr/>
        </p:nvGrpSpPr>
        <p:grpSpPr>
          <a:xfrm>
            <a:off x="1403648" y="5949280"/>
            <a:ext cx="2016224" cy="908720"/>
            <a:chOff x="539552" y="4149080"/>
            <a:chExt cx="2458205" cy="1008112"/>
          </a:xfrm>
        </p:grpSpPr>
        <p:sp>
          <p:nvSpPr>
            <p:cNvPr id="19" name="Прямоугольник 18">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21" name="Группа 19"/>
          <p:cNvGrpSpPr/>
          <p:nvPr/>
        </p:nvGrpSpPr>
        <p:grpSpPr>
          <a:xfrm>
            <a:off x="3635896" y="5921896"/>
            <a:ext cx="2016224" cy="936104"/>
            <a:chOff x="539552" y="4149080"/>
            <a:chExt cx="2376264" cy="1008112"/>
          </a:xfrm>
        </p:grpSpPr>
        <p:sp>
          <p:nvSpPr>
            <p:cNvPr id="22" name="Прямоугольник 21">
              <a:hlinkClick r:id="rId7"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3"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4" name="Группа 22"/>
          <p:cNvGrpSpPr/>
          <p:nvPr/>
        </p:nvGrpSpPr>
        <p:grpSpPr>
          <a:xfrm>
            <a:off x="5940152" y="5904656"/>
            <a:ext cx="2016224" cy="980728"/>
            <a:chOff x="539552" y="4149080"/>
            <a:chExt cx="2376264" cy="1008112"/>
          </a:xfrm>
        </p:grpSpPr>
        <p:sp>
          <p:nvSpPr>
            <p:cNvPr id="25" name="Прямоугольник 24">
              <a:hlinkClick r:id="rId9"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6" name="Picture 3" descr="C:\Users\СЮН\Desktop\1013368_353158534809577_1188228603_n.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9 «Масляная гора»</a:t>
            </a:r>
          </a:p>
        </p:txBody>
      </p:sp>
      <p:grpSp>
        <p:nvGrpSpPr>
          <p:cNvPr id="2" name="Группа 25"/>
          <p:cNvGrpSpPr/>
          <p:nvPr/>
        </p:nvGrpSpPr>
        <p:grpSpPr>
          <a:xfrm>
            <a:off x="3779912" y="5877272"/>
            <a:ext cx="2088232" cy="980728"/>
            <a:chOff x="539552" y="4149080"/>
            <a:chExt cx="2376264" cy="1008112"/>
          </a:xfrm>
        </p:grpSpPr>
        <p:sp>
          <p:nvSpPr>
            <p:cNvPr id="27" name="Прямоугольник 26">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61442" name="Picture 2" descr="C:\Users\СЮН\Desktop\ПРОДУКТ\описание точек\мавсляная гора\1.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11560" y="3933056"/>
            <a:ext cx="4824536" cy="2016224"/>
          </a:xfrm>
          <a:prstGeom prst="rect">
            <a:avLst/>
          </a:prstGeom>
          <a:noFill/>
          <a:ln w="12700">
            <a:solidFill>
              <a:schemeClr val="tx1"/>
            </a:solidFill>
          </a:ln>
          <a:effectLst>
            <a:glow rad="228600">
              <a:schemeClr val="accent5">
                <a:satMod val="175000"/>
                <a:alpha val="40000"/>
              </a:schemeClr>
            </a:glow>
          </a:effectLst>
        </p:spPr>
      </p:pic>
      <p:pic>
        <p:nvPicPr>
          <p:cNvPr id="61443" name="Picture 3" descr="C:\Users\СЮН\Desktop\ПРОДУКТ\описание точек\мавсляная гора\2.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652120" y="3933056"/>
            <a:ext cx="2880320" cy="1979334"/>
          </a:xfrm>
          <a:prstGeom prst="rect">
            <a:avLst/>
          </a:prstGeom>
          <a:noFill/>
          <a:ln w="12700">
            <a:solidFill>
              <a:schemeClr val="tx1"/>
            </a:solidFill>
          </a:ln>
          <a:effectLst>
            <a:glow rad="228600">
              <a:schemeClr val="accent5">
                <a:satMod val="175000"/>
                <a:alpha val="40000"/>
              </a:schemeClr>
            </a:glow>
          </a:effectLst>
        </p:spPr>
      </p:pic>
      <p:pic>
        <p:nvPicPr>
          <p:cNvPr id="61444" name="Picture 4" descr="C:\Users\СЮН\Desktop\ПРОДУКТ\описание точек\мавсляная гора\IMG_20170520_132110.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788024" y="1124744"/>
            <a:ext cx="3744416" cy="2736304"/>
          </a:xfrm>
          <a:prstGeom prst="rect">
            <a:avLst/>
          </a:prstGeom>
          <a:noFill/>
          <a:ln w="12700">
            <a:solidFill>
              <a:schemeClr val="tx1"/>
            </a:solidFill>
          </a:ln>
          <a:effectLst>
            <a:glow rad="228600">
              <a:schemeClr val="accent5">
                <a:satMod val="175000"/>
                <a:alpha val="40000"/>
              </a:schemeClr>
            </a:glow>
          </a:effectLst>
        </p:spPr>
      </p:pic>
      <p:pic>
        <p:nvPicPr>
          <p:cNvPr id="61445" name="Picture 5" descr="C:\Users\СЮН\Desktop\ПРОДУКТ\описание точек\мавсляная гора\IMG_20170520_132148.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35563" y="1124744"/>
            <a:ext cx="3648405" cy="2736304"/>
          </a:xfrm>
          <a:prstGeom prst="rect">
            <a:avLst/>
          </a:prstGeom>
          <a:noFill/>
          <a:ln w="12700">
            <a:solidFill>
              <a:schemeClr val="tx1"/>
            </a:solidFill>
          </a:ln>
          <a:effectLst>
            <a:glow rad="228600">
              <a:schemeClr val="accent5">
                <a:satMod val="175000"/>
                <a:alpha val="40000"/>
              </a:schemeClr>
            </a:glo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10 «Перистый ковыль»</a:t>
            </a:r>
          </a:p>
        </p:txBody>
      </p:sp>
      <p:grpSp>
        <p:nvGrpSpPr>
          <p:cNvPr id="2" name="Группа 18"/>
          <p:cNvGrpSpPr/>
          <p:nvPr/>
        </p:nvGrpSpPr>
        <p:grpSpPr>
          <a:xfrm>
            <a:off x="611560" y="5949280"/>
            <a:ext cx="2016224" cy="908720"/>
            <a:chOff x="539552" y="4149080"/>
            <a:chExt cx="2458205" cy="1008112"/>
          </a:xfrm>
        </p:grpSpPr>
        <p:sp>
          <p:nvSpPr>
            <p:cNvPr id="5" name="Прямоугольник 4">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2051"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4" name="Группа 19"/>
          <p:cNvGrpSpPr/>
          <p:nvPr/>
        </p:nvGrpSpPr>
        <p:grpSpPr>
          <a:xfrm>
            <a:off x="2699792" y="5921896"/>
            <a:ext cx="2016224" cy="936104"/>
            <a:chOff x="539552" y="4149080"/>
            <a:chExt cx="2376264" cy="1008112"/>
          </a:xfrm>
        </p:grpSpPr>
        <p:sp>
          <p:nvSpPr>
            <p:cNvPr id="21" name="Прямоугольник 20">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22"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6" name="Группа 22"/>
          <p:cNvGrpSpPr/>
          <p:nvPr/>
        </p:nvGrpSpPr>
        <p:grpSpPr>
          <a:xfrm>
            <a:off x="4932040" y="5904656"/>
            <a:ext cx="2016224" cy="980728"/>
            <a:chOff x="539552" y="4149080"/>
            <a:chExt cx="2376264" cy="1008112"/>
          </a:xfrm>
        </p:grpSpPr>
        <p:sp>
          <p:nvSpPr>
            <p:cNvPr id="24" name="Прямоугольник 23">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5"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
        <p:nvSpPr>
          <p:cNvPr id="8193" name="Rectangle 1"/>
          <p:cNvSpPr>
            <a:spLocks noChangeArrowheads="1"/>
          </p:cNvSpPr>
          <p:nvPr/>
        </p:nvSpPr>
        <p:spPr bwMode="auto">
          <a:xfrm>
            <a:off x="179512" y="4653136"/>
            <a:ext cx="8604448" cy="1323439"/>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Говоря о Белгородских степях нельзя не упомянуть основную доминанту - ковыль перистый. Встречается ковыль и по обнажениям мела и известняка. Ковыль - многолетнее плотнодерновинное растение высотой 30-100 см. Стебли голые, под узлами коротко опушённые. Листья, свернутые вдоль или, реже, плоские, шириной 0,52 мм, на верхушке коротко заострённые.</a:t>
            </a:r>
            <a:endParaRPr kumimoji="0" lang="ru-RU" sz="2000" b="0" i="0" u="none" strike="noStrike" cap="none" normalizeH="0" baseline="0" dirty="0">
              <a:ln>
                <a:noFill/>
              </a:ln>
              <a:solidFill>
                <a:schemeClr val="tx2">
                  <a:lumMod val="10000"/>
                </a:schemeClr>
              </a:solidFill>
              <a:effectLst/>
              <a:latin typeface="Arial" pitchFamily="34" charset="0"/>
              <a:cs typeface="Arial" pitchFamily="34" charset="0"/>
            </a:endParaRPr>
          </a:p>
        </p:txBody>
      </p:sp>
      <p:sp>
        <p:nvSpPr>
          <p:cNvPr id="13" name="Прямоугольник 12"/>
          <p:cNvSpPr/>
          <p:nvPr/>
        </p:nvSpPr>
        <p:spPr>
          <a:xfrm>
            <a:off x="0" y="908720"/>
            <a:ext cx="9144000" cy="55399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lvl="0" algn="ctr" fontAlgn="base">
              <a:spcBef>
                <a:spcPct val="0"/>
              </a:spcBef>
              <a:spcAft>
                <a:spcPct val="0"/>
              </a:spcAft>
            </a:pPr>
            <a:r>
              <a:rPr lang="ru-RU" sz="1600" b="1" i="1" u="sng"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Цель: </a:t>
            </a:r>
            <a:r>
              <a:rPr lang="ru-RU" sz="1400" b="1" i="1" dirty="0">
                <a:solidFill>
                  <a:srgbClr val="FFFF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знакомство с ковылем перистым, его распространение, изучение биологии и экологии, изучение лимитирующих факторов, принятые меры охраны для сохранения редкого растения.</a:t>
            </a:r>
          </a:p>
        </p:txBody>
      </p:sp>
      <p:grpSp>
        <p:nvGrpSpPr>
          <p:cNvPr id="14" name="Группа 22"/>
          <p:cNvGrpSpPr/>
          <p:nvPr/>
        </p:nvGrpSpPr>
        <p:grpSpPr>
          <a:xfrm>
            <a:off x="7020272" y="5877272"/>
            <a:ext cx="2016224" cy="980728"/>
            <a:chOff x="539552" y="4149080"/>
            <a:chExt cx="2376264" cy="1008112"/>
          </a:xfrm>
        </p:grpSpPr>
        <p:sp>
          <p:nvSpPr>
            <p:cNvPr id="15" name="Прямоугольник 14">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16"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9218" name="Picture 2" descr="https://apartos.ru/uploads/images/landmarks/f_1-49999/f1-99/gallery-landmark-51-b747.jp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6012160" y="1700808"/>
            <a:ext cx="2694723" cy="1872208"/>
          </a:xfrm>
          <a:prstGeom prst="rect">
            <a:avLst/>
          </a:prstGeom>
          <a:noFill/>
          <a:ln w="38100">
            <a:solidFill>
              <a:schemeClr val="tx1"/>
            </a:solidFill>
          </a:ln>
        </p:spPr>
      </p:pic>
      <p:sp>
        <p:nvSpPr>
          <p:cNvPr id="45" name="Прямоугольник 44"/>
          <p:cNvSpPr/>
          <p:nvPr/>
        </p:nvSpPr>
        <p:spPr>
          <a:xfrm>
            <a:off x="179512" y="1685126"/>
            <a:ext cx="5616624" cy="1815882"/>
          </a:xfrm>
          <a:prstGeom prst="rect">
            <a:avLst/>
          </a:prstGeom>
          <a:solidFill>
            <a:schemeClr val="tx1">
              <a:alpha val="70000"/>
            </a:schemeClr>
          </a:solidFill>
        </p:spPr>
        <p:txBody>
          <a:bodyPr wrap="square">
            <a:spAutoFit/>
          </a:bodyPr>
          <a:lstStyle/>
          <a:p>
            <a:pPr lvl="0" algn="just" eaLnBrk="0" fontAlgn="base" hangingPunct="0">
              <a:spcBef>
                <a:spcPct val="0"/>
              </a:spcBef>
              <a:spcAft>
                <a:spcPct val="0"/>
              </a:spcAft>
            </a:pPr>
            <a:r>
              <a:rPr lang="ru-RU" sz="1600" dirty="0">
                <a:solidFill>
                  <a:schemeClr val="tx2">
                    <a:lumMod val="10000"/>
                  </a:schemeClr>
                </a:solidFill>
                <a:latin typeface="Arial" pitchFamily="34" charset="0"/>
                <a:ea typeface="Times New Roman" pitchFamily="18" charset="0"/>
                <a:cs typeface="Arial" pitchFamily="34" charset="0"/>
              </a:rPr>
              <a:t>Ковыльные степи Белгородской области уникальны по своей природе и не имеет аналогов на территории РФ. Их уникальность заключается в том, что степные участки содержат виды растений характерные только для нашей местности, так называемых эндемики. Таким образом, включение в маршрут экологической тропы степных участков приобретает особую актуальность.</a:t>
            </a:r>
          </a:p>
        </p:txBody>
      </p:sp>
      <p:sp>
        <p:nvSpPr>
          <p:cNvPr id="46" name="Прямоугольник 45"/>
          <p:cNvSpPr/>
          <p:nvPr/>
        </p:nvSpPr>
        <p:spPr>
          <a:xfrm>
            <a:off x="179512" y="3717032"/>
            <a:ext cx="8640960" cy="830997"/>
          </a:xfrm>
          <a:prstGeom prst="rect">
            <a:avLst/>
          </a:prstGeom>
          <a:solidFill>
            <a:schemeClr val="tx1">
              <a:alpha val="70000"/>
            </a:schemeClr>
          </a:solidFill>
        </p:spPr>
        <p:txBody>
          <a:bodyPr wrap="square">
            <a:spAutoFit/>
          </a:bodyPr>
          <a:lstStyle/>
          <a:p>
            <a:pPr lvl="0" algn="just" eaLnBrk="0" fontAlgn="base" hangingPunct="0">
              <a:spcBef>
                <a:spcPct val="0"/>
              </a:spcBef>
              <a:spcAft>
                <a:spcPct val="0"/>
              </a:spcAft>
            </a:pPr>
            <a:r>
              <a:rPr lang="ru-RU" sz="1600" dirty="0">
                <a:solidFill>
                  <a:schemeClr val="tx2">
                    <a:lumMod val="10000"/>
                  </a:schemeClr>
                </a:solidFill>
                <a:latin typeface="Arial" pitchFamily="34" charset="0"/>
                <a:ea typeface="Times New Roman" pitchFamily="18" charset="0"/>
                <a:cs typeface="Arial" pitchFamily="34" charset="0"/>
              </a:rPr>
              <a:t>Плошать участка ковыльной степи составляет около 96,92 га. Участок находится в 22-х км восточнее г. Алексеевка и 2-х км южнее села Мухоудеровка. Степной участок представляет собой пологий холм с достаточно развитым почвенным покровом.</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10 «Перистый ковыль»</a:t>
            </a:r>
          </a:p>
        </p:txBody>
      </p:sp>
      <p:sp>
        <p:nvSpPr>
          <p:cNvPr id="62465" name="Rectangle 1"/>
          <p:cNvSpPr>
            <a:spLocks noChangeArrowheads="1"/>
          </p:cNvSpPr>
          <p:nvPr/>
        </p:nvSpPr>
        <p:spPr bwMode="auto">
          <a:xfrm>
            <a:off x="251520" y="1052736"/>
            <a:ext cx="5040560" cy="4616648"/>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Цветёт ковыль в апреле - мае, плодоносит в мае - июне. Соцветие - метёлка, длиной 3-5 см, из 6-20 колосков. Цветок ковыля типичен для злаковых, однако одним существенно от них отличается - особой нижней цветковой чешуей. Эта плотная плёнка переходит на верхушке в тонкий и чрезвычайно длинный нитевидный придаток - ость длиной до 40 см. 189 Ость коленчато-согнутая посередине, в нижней скрученной части голая, выше перистая, с волосками около 5 мм длиной. Благодаря ости зерновки ковылей ветер разносит на большие расстояния.</a:t>
            </a:r>
          </a:p>
          <a:p>
            <a:pPr marL="0" marR="0" lvl="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Центр тяжести расположен внизу зерновки, поэтому её заострённая нижняя часть вонзается в землю. Около острия имеется венчик обращённых назад волосков. Как только зерновка углубилась в землю, волоски, словно маленькие якоря, удерживают её. Начинается самозарывание зерновки. Она, точно штопор, ввинчивается в землю. Если сухо, она закручивается винтообразно, если прошёл дождь, она раскручивается. Но плод при этом зарывается в землю всё глубже и глубже.</a:t>
            </a:r>
            <a:endParaRPr kumimoji="0" lang="ru-RU" sz="1400" b="0" i="0" u="none" strike="noStrike" cap="none" normalizeH="0" baseline="0" dirty="0">
              <a:ln>
                <a:noFill/>
              </a:ln>
              <a:solidFill>
                <a:schemeClr val="tx2">
                  <a:lumMod val="10000"/>
                </a:schemeClr>
              </a:solidFill>
              <a:effectLst/>
              <a:latin typeface="Arial" pitchFamily="34" charset="0"/>
              <a:cs typeface="Arial" pitchFamily="34" charset="0"/>
            </a:endParaRPr>
          </a:p>
        </p:txBody>
      </p:sp>
      <p:grpSp>
        <p:nvGrpSpPr>
          <p:cNvPr id="13" name="Группа 18"/>
          <p:cNvGrpSpPr/>
          <p:nvPr/>
        </p:nvGrpSpPr>
        <p:grpSpPr>
          <a:xfrm>
            <a:off x="539552" y="5733256"/>
            <a:ext cx="2016224" cy="908720"/>
            <a:chOff x="539552" y="4149080"/>
            <a:chExt cx="2458205" cy="1008112"/>
          </a:xfrm>
        </p:grpSpPr>
        <p:sp>
          <p:nvSpPr>
            <p:cNvPr id="14" name="Прямоугольник 13">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5"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6" name="Группа 19"/>
          <p:cNvGrpSpPr/>
          <p:nvPr/>
        </p:nvGrpSpPr>
        <p:grpSpPr>
          <a:xfrm>
            <a:off x="2627784" y="5705872"/>
            <a:ext cx="2016224" cy="936104"/>
            <a:chOff x="539552" y="4149080"/>
            <a:chExt cx="2376264" cy="1008112"/>
          </a:xfrm>
        </p:grpSpPr>
        <p:sp>
          <p:nvSpPr>
            <p:cNvPr id="17" name="Прямоугольник 16">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8"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9" name="Группа 22"/>
          <p:cNvGrpSpPr/>
          <p:nvPr/>
        </p:nvGrpSpPr>
        <p:grpSpPr>
          <a:xfrm>
            <a:off x="4860032" y="5688632"/>
            <a:ext cx="2016224" cy="980728"/>
            <a:chOff x="539552" y="4149080"/>
            <a:chExt cx="2376264" cy="1008112"/>
          </a:xfrm>
        </p:grpSpPr>
        <p:sp>
          <p:nvSpPr>
            <p:cNvPr id="20" name="Прямоугольник 19">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3"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26" name="Группа 22"/>
          <p:cNvGrpSpPr/>
          <p:nvPr/>
        </p:nvGrpSpPr>
        <p:grpSpPr>
          <a:xfrm>
            <a:off x="6948264" y="5661248"/>
            <a:ext cx="2016224" cy="980728"/>
            <a:chOff x="539552" y="4149080"/>
            <a:chExt cx="2376264" cy="1008112"/>
          </a:xfrm>
        </p:grpSpPr>
        <p:sp>
          <p:nvSpPr>
            <p:cNvPr id="27" name="Прямоугольник 26">
              <a:hlinkClick r:id="rId9"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Далее</a:t>
              </a:r>
            </a:p>
          </p:txBody>
        </p:sp>
        <p:pic>
          <p:nvPicPr>
            <p:cNvPr id="28"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8196" name="Picture 4" descr="http://redbook.ru/74/images/Kovil_peristii_!_.gif"/>
          <p:cNvPicPr>
            <a:picLocks noChangeAspect="1" noChangeArrowheads="1"/>
          </p:cNvPicPr>
          <p:nvPr/>
        </p:nvPicPr>
        <p:blipFill>
          <a:blip r:embed="rId10" cstate="email">
            <a:extLst>
              <a:ext uri="{28A0092B-C50C-407E-A947-70E740481C1C}">
                <a14:useLocalDpi xmlns:a14="http://schemas.microsoft.com/office/drawing/2010/main"/>
              </a:ext>
            </a:extLst>
          </a:blip>
          <a:srcRect l="5544" r="5756"/>
          <a:stretch>
            <a:fillRect/>
          </a:stretch>
        </p:blipFill>
        <p:spPr bwMode="auto">
          <a:xfrm>
            <a:off x="5436096" y="1052736"/>
            <a:ext cx="3456384" cy="4608512"/>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10 «Перистый ковыль»</a:t>
            </a:r>
          </a:p>
        </p:txBody>
      </p:sp>
      <p:sp>
        <p:nvSpPr>
          <p:cNvPr id="63489" name="Rectangle 1"/>
          <p:cNvSpPr>
            <a:spLocks noChangeArrowheads="1"/>
          </p:cNvSpPr>
          <p:nvPr/>
        </p:nvSpPr>
        <p:spPr bwMode="auto">
          <a:xfrm>
            <a:off x="251520" y="3717032"/>
            <a:ext cx="8640960" cy="2062103"/>
          </a:xfrm>
          <a:prstGeom prst="rect">
            <a:avLst/>
          </a:prstGeom>
          <a:solidFill>
            <a:srgbClr val="FFFFFF">
              <a:alpha val="7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Изменчивый по ряду признаков вид, иногда разделяемый на более мелкие виды или формы (как минимум, 2—3).</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Это важно! Ковыль перистый</a:t>
            </a:r>
            <a:r>
              <a:rPr kumimoji="0" lang="ru-RU" sz="1600" b="0" i="0" u="none" strike="noStrike" cap="none" normalizeH="0" baseline="0" dirty="0">
                <a:ln>
                  <a:noFill/>
                </a:ln>
                <a:solidFill>
                  <a:schemeClr val="tx2">
                    <a:lumMod val="10000"/>
                  </a:schemeClr>
                </a:solidFill>
                <a:effectLst/>
                <a:latin typeface="Arial" pitchFamily="34" charset="0"/>
                <a:ea typeface="Times New Roman" pitchFamily="18" charset="0"/>
                <a:cs typeface="Arial" pitchFamily="34" charset="0"/>
              </a:rPr>
              <a:t> всё реже можно встретить в степи. Он поедается скотом на пастбищах. Соцветия часто используются при составлении сухих букетов, а перистые ости окрашивают в яркие цвета. Большой вред наносит ковылям весеннее сжигание сухой травы и распашка степных участков. Из-за сокращения численности ковыль перистый подлежит охране и включён в Красные книги России и Белгородской области (категория статуса редкости II - сокращающийся в численности вид).</a:t>
            </a:r>
            <a:endParaRPr kumimoji="0" lang="ru-RU" sz="1600" b="0" i="0" u="none" strike="noStrike" cap="none" normalizeH="0" baseline="0" dirty="0">
              <a:ln>
                <a:noFill/>
              </a:ln>
              <a:solidFill>
                <a:schemeClr val="tx2">
                  <a:lumMod val="10000"/>
                </a:schemeClr>
              </a:solidFill>
              <a:effectLst/>
              <a:latin typeface="Arial" pitchFamily="34" charset="0"/>
              <a:cs typeface="Arial" pitchFamily="34" charset="0"/>
            </a:endParaRPr>
          </a:p>
        </p:txBody>
      </p:sp>
      <p:grpSp>
        <p:nvGrpSpPr>
          <p:cNvPr id="13" name="Группа 18"/>
          <p:cNvGrpSpPr/>
          <p:nvPr/>
        </p:nvGrpSpPr>
        <p:grpSpPr>
          <a:xfrm>
            <a:off x="1331640" y="5949280"/>
            <a:ext cx="2016224" cy="908720"/>
            <a:chOff x="539552" y="4149080"/>
            <a:chExt cx="2458205" cy="1008112"/>
          </a:xfrm>
        </p:grpSpPr>
        <p:sp>
          <p:nvSpPr>
            <p:cNvPr id="14" name="Прямоугольник 13">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на карту-схему</a:t>
              </a:r>
            </a:p>
          </p:txBody>
        </p:sp>
        <p:pic>
          <p:nvPicPr>
            <p:cNvPr id="15"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205669" y="4149080"/>
              <a:ext cx="792088" cy="1008112"/>
            </a:xfrm>
            <a:prstGeom prst="rect">
              <a:avLst/>
            </a:prstGeom>
            <a:noFill/>
          </p:spPr>
        </p:pic>
      </p:grpSp>
      <p:grpSp>
        <p:nvGrpSpPr>
          <p:cNvPr id="16" name="Группа 19"/>
          <p:cNvGrpSpPr/>
          <p:nvPr/>
        </p:nvGrpSpPr>
        <p:grpSpPr>
          <a:xfrm>
            <a:off x="3419872" y="5921896"/>
            <a:ext cx="2016224" cy="936104"/>
            <a:chOff x="539552" y="4149080"/>
            <a:chExt cx="2376264" cy="1008112"/>
          </a:xfrm>
        </p:grpSpPr>
        <p:sp>
          <p:nvSpPr>
            <p:cNvPr id="17" name="Прямоугольник 16">
              <a:hlinkClick r:id="rId5"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Галерея</a:t>
              </a:r>
            </a:p>
          </p:txBody>
        </p:sp>
        <p:pic>
          <p:nvPicPr>
            <p:cNvPr id="18" name="Picture 3" descr="C:\Users\СЮН\Desktop\1013368_353158534809577_1188228603_n.jpg"/>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grpSp>
        <p:nvGrpSpPr>
          <p:cNvPr id="19" name="Группа 22"/>
          <p:cNvGrpSpPr/>
          <p:nvPr/>
        </p:nvGrpSpPr>
        <p:grpSpPr>
          <a:xfrm>
            <a:off x="5652120" y="5904656"/>
            <a:ext cx="2016224" cy="980728"/>
            <a:chOff x="539552" y="4149080"/>
            <a:chExt cx="2376264" cy="1008112"/>
          </a:xfrm>
        </p:grpSpPr>
        <p:sp>
          <p:nvSpPr>
            <p:cNvPr id="20" name="Прямоугольник 19">
              <a:hlinkClick r:id="rId7" action="ppaction://hlinkpres?slideindex=1&amp;slidetitle="/>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Перейти к </a:t>
              </a:r>
            </a:p>
            <a:p>
              <a:pPr algn="ctr"/>
              <a:r>
                <a:rPr lang="ru-RU" sz="1600" dirty="0"/>
                <a:t>экскурсии</a:t>
              </a:r>
            </a:p>
          </p:txBody>
        </p:sp>
        <p:pic>
          <p:nvPicPr>
            <p:cNvPr id="23" name="Picture 3" descr="C:\Users\СЮН\Desktop\1013368_353158534809577_1188228603_n.jpg"/>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29" name="Picture 2" descr="http://gazon7777.ru/userfiles/images/bf62ab73465e2be5df53b61da0aa9788.jp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51519" y="1340768"/>
            <a:ext cx="3024337" cy="2268253"/>
          </a:xfrm>
          <a:prstGeom prst="rect">
            <a:avLst/>
          </a:prstGeom>
          <a:noFill/>
          <a:ln w="12700">
            <a:solidFill>
              <a:schemeClr val="tx1"/>
            </a:solidFill>
          </a:ln>
        </p:spPr>
      </p:pic>
      <p:sp>
        <p:nvSpPr>
          <p:cNvPr id="30" name="Прямоугольник 29"/>
          <p:cNvSpPr/>
          <p:nvPr/>
        </p:nvSpPr>
        <p:spPr>
          <a:xfrm>
            <a:off x="3419872" y="1336700"/>
            <a:ext cx="5436096" cy="2308324"/>
          </a:xfrm>
          <a:prstGeom prst="rect">
            <a:avLst/>
          </a:prstGeom>
          <a:solidFill>
            <a:schemeClr val="tx1">
              <a:alpha val="70000"/>
            </a:schemeClr>
          </a:solidFill>
        </p:spPr>
        <p:txBody>
          <a:bodyPr wrap="square">
            <a:spAutoFit/>
          </a:bodyPr>
          <a:lstStyle/>
          <a:p>
            <a:pPr lvl="0" indent="450850" algn="just" fontAlgn="base">
              <a:spcBef>
                <a:spcPct val="0"/>
              </a:spcBef>
              <a:spcAft>
                <a:spcPct val="0"/>
              </a:spcAft>
            </a:pPr>
            <a:r>
              <a:rPr lang="ru-RU" sz="1600" b="1" dirty="0">
                <a:solidFill>
                  <a:schemeClr val="tx2">
                    <a:lumMod val="10000"/>
                  </a:schemeClr>
                </a:solidFill>
                <a:latin typeface="Arial" pitchFamily="34" charset="0"/>
                <a:ea typeface="Times New Roman" pitchFamily="18" charset="0"/>
                <a:cs typeface="Arial" pitchFamily="34" charset="0"/>
              </a:rPr>
              <a:t>Особенности биологии и экологии</a:t>
            </a:r>
            <a:endParaRPr lang="ru-RU" sz="1600" dirty="0">
              <a:solidFill>
                <a:schemeClr val="tx2">
                  <a:lumMod val="10000"/>
                </a:schemeClr>
              </a:solidFill>
              <a:latin typeface="Arial" pitchFamily="34" charset="0"/>
              <a:ea typeface="Times New Roman" pitchFamily="18" charset="0"/>
              <a:cs typeface="Arial" pitchFamily="34" charset="0"/>
            </a:endParaRPr>
          </a:p>
          <a:p>
            <a:pPr lvl="0" indent="450850" algn="just" eaLnBrk="0" fontAlgn="base" hangingPunct="0">
              <a:spcBef>
                <a:spcPct val="0"/>
              </a:spcBef>
              <a:spcAft>
                <a:spcPct val="0"/>
              </a:spcAft>
            </a:pPr>
            <a:r>
              <a:rPr lang="ru-RU" sz="1600" dirty="0">
                <a:solidFill>
                  <a:schemeClr val="tx2">
                    <a:lumMod val="10000"/>
                  </a:schemeClr>
                </a:solidFill>
                <a:latin typeface="Arial" pitchFamily="34" charset="0"/>
                <a:ea typeface="Times New Roman" pitchFamily="18" charset="0"/>
                <a:cs typeface="Arial" pitchFamily="34" charset="0"/>
              </a:rPr>
              <a:t>Занимает небольшие площади на целинных участках. Растёт на солнечных, сухих, каменистых местах, преимущественно известковых почвах, в луговых степях, остепнёных редкостойных борах, остепнённых лугах водоразделов или пойм крупных рек; в южной части степной зоны — по депрессиям водоразделов и склонам северных экспозиций.</a:t>
            </a:r>
          </a:p>
          <a:p>
            <a:pPr lvl="0" indent="450850" algn="just" eaLnBrk="0" fontAlgn="base" hangingPunct="0">
              <a:spcBef>
                <a:spcPct val="0"/>
              </a:spcBef>
              <a:spcAft>
                <a:spcPct val="0"/>
              </a:spcAft>
            </a:pPr>
            <a:r>
              <a:rPr lang="ru-RU" sz="1600" dirty="0">
                <a:solidFill>
                  <a:schemeClr val="tx2">
                    <a:lumMod val="10000"/>
                  </a:schemeClr>
                </a:solidFill>
                <a:latin typeface="Arial" pitchFamily="34" charset="0"/>
                <a:ea typeface="Times New Roman" pitchFamily="18" charset="0"/>
                <a:cs typeface="Arial" pitchFamily="34" charset="0"/>
              </a:rPr>
              <a:t>Цветёт в мае — июне; плодоносит в июле.</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6000"/>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76064"/>
          </a:xfrm>
          <a:ln>
            <a:noFill/>
          </a:ln>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Объект  10 «Перистый ковыль»</a:t>
            </a:r>
          </a:p>
        </p:txBody>
      </p:sp>
      <p:pic>
        <p:nvPicPr>
          <p:cNvPr id="7169" name="Picture 1" descr="C:\Users\СЮН\Desktop\ПРОДУКТ\описание точек\Ковыль\Рисунок1.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54998" y="3645024"/>
            <a:ext cx="3528843" cy="2376264"/>
          </a:xfrm>
          <a:prstGeom prst="rect">
            <a:avLst/>
          </a:prstGeom>
          <a:noFill/>
          <a:ln w="38100">
            <a:solidFill>
              <a:schemeClr val="tx1"/>
            </a:solidFill>
          </a:ln>
          <a:effectLst>
            <a:glow rad="228600">
              <a:schemeClr val="accent5">
                <a:satMod val="175000"/>
                <a:alpha val="40000"/>
              </a:schemeClr>
            </a:glow>
          </a:effectLst>
        </p:spPr>
      </p:pic>
      <p:pic>
        <p:nvPicPr>
          <p:cNvPr id="7172" name="Picture 4" descr="C:\Users\СЮН\Desktop\ПРОДУКТ\описание точек\Ковыль\Рисунок4.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528" y="908721"/>
            <a:ext cx="3528842" cy="2376263"/>
          </a:xfrm>
          <a:prstGeom prst="rect">
            <a:avLst/>
          </a:prstGeom>
          <a:noFill/>
          <a:ln w="38100">
            <a:solidFill>
              <a:schemeClr val="tx1"/>
            </a:solidFill>
          </a:ln>
          <a:effectLst>
            <a:glow rad="228600">
              <a:schemeClr val="accent5">
                <a:satMod val="175000"/>
                <a:alpha val="40000"/>
              </a:schemeClr>
            </a:glow>
          </a:effectLst>
        </p:spPr>
      </p:pic>
      <p:sp>
        <p:nvSpPr>
          <p:cNvPr id="10" name="Прямоугольник 9"/>
          <p:cNvSpPr/>
          <p:nvPr/>
        </p:nvSpPr>
        <p:spPr>
          <a:xfrm>
            <a:off x="323528" y="3429000"/>
            <a:ext cx="3312368" cy="2520280"/>
          </a:xfrm>
          <a:prstGeom prst="rect">
            <a:avLst/>
          </a:prstGeom>
          <a:blipFill>
            <a:blip r:embed="rId5" cstate="email">
              <a:extLst>
                <a:ext uri="{28A0092B-C50C-407E-A947-70E740481C1C}">
                  <a14:useLocalDpi xmlns:a14="http://schemas.microsoft.com/office/drawing/2010/main"/>
                </a:ext>
              </a:extLst>
            </a:blip>
            <a:stretch>
              <a:fillRect/>
            </a:stretch>
          </a:blipFill>
          <a:ln w="38100">
            <a:solidFill>
              <a:schemeClr val="tx1"/>
            </a:solidFill>
          </a:ln>
          <a:effectLst>
            <a:glow rad="228600">
              <a:schemeClr val="accent5">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Прямоугольник 10"/>
          <p:cNvSpPr/>
          <p:nvPr/>
        </p:nvSpPr>
        <p:spPr>
          <a:xfrm>
            <a:off x="5364088" y="1052736"/>
            <a:ext cx="3384376" cy="2448272"/>
          </a:xfrm>
          <a:prstGeom prst="rect">
            <a:avLst/>
          </a:prstGeom>
          <a:blipFill>
            <a:blip r:embed="rId6" cstate="email">
              <a:extLst>
                <a:ext uri="{28A0092B-C50C-407E-A947-70E740481C1C}">
                  <a14:useLocalDpi xmlns:a14="http://schemas.microsoft.com/office/drawing/2010/main"/>
                </a:ext>
              </a:extLst>
            </a:blip>
            <a:stretch>
              <a:fillRect/>
            </a:stretch>
          </a:blipFill>
          <a:ln w="38100">
            <a:solidFill>
              <a:schemeClr val="tx1"/>
            </a:solidFill>
          </a:ln>
          <a:effectLst>
            <a:glow rad="228600">
              <a:schemeClr val="accent5">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Прямоугольник 11"/>
          <p:cNvSpPr/>
          <p:nvPr/>
        </p:nvSpPr>
        <p:spPr>
          <a:xfrm>
            <a:off x="2483768" y="2420888"/>
            <a:ext cx="3744416" cy="2376264"/>
          </a:xfrm>
          <a:prstGeom prst="rect">
            <a:avLst/>
          </a:prstGeom>
          <a:blipFill>
            <a:blip r:embed="rId7" cstate="email">
              <a:extLst>
                <a:ext uri="{28A0092B-C50C-407E-A947-70E740481C1C}">
                  <a14:useLocalDpi xmlns:a14="http://schemas.microsoft.com/office/drawing/2010/main"/>
                </a:ext>
              </a:extLst>
            </a:blip>
            <a:stretch>
              <a:fillRect/>
            </a:stretch>
          </a:blipFill>
          <a:ln w="38100">
            <a:solidFill>
              <a:schemeClr val="tx1"/>
            </a:solidFill>
          </a:ln>
          <a:effectLst>
            <a:glow rad="228600">
              <a:schemeClr val="accent5">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2" name="Группа 25"/>
          <p:cNvGrpSpPr/>
          <p:nvPr/>
        </p:nvGrpSpPr>
        <p:grpSpPr>
          <a:xfrm>
            <a:off x="3635896" y="5904656"/>
            <a:ext cx="2088232" cy="980728"/>
            <a:chOff x="539552" y="4149080"/>
            <a:chExt cx="2376264" cy="1008112"/>
          </a:xfrm>
        </p:grpSpPr>
        <p:sp>
          <p:nvSpPr>
            <p:cNvPr id="27" name="Прямоугольник 26">
              <a:hlinkClick r:id="rId8"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1600" dirty="0"/>
                <a:t>Вернуться к объекту</a:t>
              </a:r>
            </a:p>
          </p:txBody>
        </p:sp>
        <p:pic>
          <p:nvPicPr>
            <p:cNvPr id="28" name="Picture 3" descr="C:\Users\СЮН\Desktop\1013368_353158534809577_1188228603_n.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1000"/>
            <a:lum/>
            <a:extLst>
              <a:ext uri="{28A0092B-C50C-407E-A947-70E740481C1C}">
                <a14:useLocalDpi xmlns:a14="http://schemas.microsoft.com/office/drawing/2010/main"/>
              </a:ext>
            </a:extLst>
          </a:blip>
          <a:srcRect/>
          <a:stretch>
            <a:fillRect l="-6000" r="-6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0648"/>
            <a:ext cx="9144000" cy="534888"/>
          </a:xfrm>
          <a:ln>
            <a:noFill/>
          </a:ln>
          <a:effectLst>
            <a:glow rad="139700">
              <a:schemeClr val="accent3">
                <a:satMod val="175000"/>
                <a:alpha val="40000"/>
              </a:schemeClr>
            </a:glow>
          </a:effectLst>
        </p:spPr>
        <p:style>
          <a:lnRef idx="2">
            <a:schemeClr val="accent5"/>
          </a:lnRef>
          <a:fillRef idx="1">
            <a:schemeClr val="lt1"/>
          </a:fillRef>
          <a:effectRef idx="0">
            <a:schemeClr val="accent5"/>
          </a:effectRef>
          <a:fontRef idx="minor">
            <a:schemeClr val="dk1"/>
          </a:fontRef>
        </p:style>
        <p:txBody>
          <a:bodyPr>
            <a:normAutofit fontScale="90000"/>
          </a:bodyPr>
          <a:lstStyle/>
          <a:p>
            <a:pPr algn="ctr"/>
            <a:r>
              <a:rPr lang="ru-RU" sz="3200" b="1"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Интерактивные экологические игры</a:t>
            </a:r>
          </a:p>
        </p:txBody>
      </p:sp>
      <p:grpSp>
        <p:nvGrpSpPr>
          <p:cNvPr id="5" name="Группа 28"/>
          <p:cNvGrpSpPr/>
          <p:nvPr/>
        </p:nvGrpSpPr>
        <p:grpSpPr>
          <a:xfrm>
            <a:off x="3563888" y="5733256"/>
            <a:ext cx="2376264" cy="1008112"/>
            <a:chOff x="539552" y="4149080"/>
            <a:chExt cx="2376264" cy="1008112"/>
          </a:xfrm>
        </p:grpSpPr>
        <p:sp>
          <p:nvSpPr>
            <p:cNvPr id="6" name="Прямоугольник 5">
              <a:hlinkClick r:id="rId3" action="ppaction://hlinksldjump"/>
            </p:cNvPr>
            <p:cNvSpPr/>
            <p:nvPr/>
          </p:nvSpPr>
          <p:spPr>
            <a:xfrm>
              <a:off x="539552" y="4365104"/>
              <a:ext cx="1872208" cy="648072"/>
            </a:xfrm>
            <a:prstGeom prst="rect">
              <a:avLst/>
            </a:prstGeom>
            <a:solidFill>
              <a:srgbClr val="00B050"/>
            </a:solidFill>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dirty="0"/>
                <a:t>Вернуться на главную</a:t>
              </a:r>
            </a:p>
          </p:txBody>
        </p:sp>
        <p:pic>
          <p:nvPicPr>
            <p:cNvPr id="7" name="Picture 3" descr="C:\Users\СЮН\Desktop\1013368_353158534809577_1188228603_n.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l="18900" r="11801" b="11801"/>
            <a:stretch>
              <a:fillRect/>
            </a:stretch>
          </p:blipFill>
          <p:spPr bwMode="auto">
            <a:xfrm>
              <a:off x="2123728" y="4149080"/>
              <a:ext cx="792088" cy="1008112"/>
            </a:xfrm>
            <a:prstGeom prst="rect">
              <a:avLst/>
            </a:prstGeom>
            <a:noFill/>
          </p:spPr>
        </p:pic>
      </p:grpSp>
      <p:pic>
        <p:nvPicPr>
          <p:cNvPr id="6145" name="Picture 1" descr="C:\Users\СЮН\Desktop\ПРОДУКТ\разное\tropia.jpg"/>
          <p:cNvPicPr>
            <a:picLocks noChangeAspect="1" noChangeArrowheads="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r="711" b="2555"/>
          <a:stretch>
            <a:fillRect/>
          </a:stretch>
        </p:blipFill>
        <p:spPr bwMode="auto">
          <a:xfrm>
            <a:off x="2555776" y="836712"/>
            <a:ext cx="4091749" cy="3312368"/>
          </a:xfrm>
          <a:prstGeom prst="rect">
            <a:avLst/>
          </a:prstGeom>
          <a:noFill/>
        </p:spPr>
      </p:pic>
      <p:sp>
        <p:nvSpPr>
          <p:cNvPr id="10" name="Овал 9">
            <a:hlinkClick r:id="rId6" action="ppaction://hlinkpres?slideindex=1&amp;slidetitle="/>
          </p:cNvPr>
          <p:cNvSpPr/>
          <p:nvPr/>
        </p:nvSpPr>
        <p:spPr>
          <a:xfrm>
            <a:off x="755576" y="1124744"/>
            <a:ext cx="1728192" cy="1728192"/>
          </a:xfrm>
          <a:prstGeom prst="ellipse">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ru-RU" sz="1100" dirty="0"/>
              <a:t>Экологический калейдоскоп</a:t>
            </a:r>
          </a:p>
        </p:txBody>
      </p:sp>
      <p:sp>
        <p:nvSpPr>
          <p:cNvPr id="11" name="Овал 10">
            <a:hlinkClick r:id="rId7" action="ppaction://hlinkpres?slideindex=1&amp;slidetitle="/>
          </p:cNvPr>
          <p:cNvSpPr/>
          <p:nvPr/>
        </p:nvSpPr>
        <p:spPr>
          <a:xfrm>
            <a:off x="1331640" y="3284984"/>
            <a:ext cx="1584176" cy="1512168"/>
          </a:xfrm>
          <a:prstGeom prst="ellipse">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ru-RU" sz="1100" dirty="0"/>
              <a:t>Любители природы</a:t>
            </a:r>
          </a:p>
        </p:txBody>
      </p:sp>
      <p:sp>
        <p:nvSpPr>
          <p:cNvPr id="12" name="Овал 11">
            <a:hlinkClick r:id="rId8" action="ppaction://hlinkpres?slideindex=1&amp;slidetitle="/>
          </p:cNvPr>
          <p:cNvSpPr/>
          <p:nvPr/>
        </p:nvSpPr>
        <p:spPr>
          <a:xfrm>
            <a:off x="6588224" y="1268760"/>
            <a:ext cx="1728192" cy="1728192"/>
          </a:xfrm>
          <a:prstGeom prst="ellipse">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ru-RU" sz="1100" dirty="0"/>
              <a:t>Мир живой природы</a:t>
            </a:r>
          </a:p>
        </p:txBody>
      </p:sp>
      <p:sp>
        <p:nvSpPr>
          <p:cNvPr id="13" name="Овал 12">
            <a:hlinkClick r:id="rId9" action="ppaction://hlinkpres?slideindex=1&amp;slidetitle="/>
          </p:cNvPr>
          <p:cNvSpPr/>
          <p:nvPr/>
        </p:nvSpPr>
        <p:spPr>
          <a:xfrm>
            <a:off x="6516216" y="3501008"/>
            <a:ext cx="1512168" cy="1512168"/>
          </a:xfrm>
          <a:prstGeom prst="ellipse">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ru-RU" sz="1100" dirty="0"/>
              <a:t>Знатоки природы</a:t>
            </a:r>
          </a:p>
        </p:txBody>
      </p:sp>
      <p:sp>
        <p:nvSpPr>
          <p:cNvPr id="14" name="Овал 13">
            <a:hlinkClick r:id="rId10" action="ppaction://hlinkpres?slideindex=1&amp;slidetitle="/>
          </p:cNvPr>
          <p:cNvSpPr/>
          <p:nvPr/>
        </p:nvSpPr>
        <p:spPr>
          <a:xfrm>
            <a:off x="3923928" y="4293096"/>
            <a:ext cx="1296144" cy="1296144"/>
          </a:xfrm>
          <a:prstGeom prst="ellipse">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ru-RU" sz="1100" dirty="0"/>
              <a:t>Войди в природу другом</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1000"/>
            <a:lum/>
            <a:extLst>
              <a:ext uri="{28A0092B-C50C-407E-A947-70E740481C1C}">
                <a14:useLocalDpi xmlns:a14="http://schemas.microsoft.com/office/drawing/2010/main"/>
              </a:ext>
            </a:extLst>
          </a:blip>
          <a:srcRect/>
          <a:stretch>
            <a:fillRect l="-21000" r="-21000"/>
          </a:stretch>
        </a:blipFill>
        <a:effectLst/>
      </p:bgPr>
    </p:bg>
    <p:spTree>
      <p:nvGrpSpPr>
        <p:cNvPr id="1" name=""/>
        <p:cNvGrpSpPr/>
        <p:nvPr/>
      </p:nvGrpSpPr>
      <p:grpSpPr>
        <a:xfrm>
          <a:off x="0" y="0"/>
          <a:ext cx="0" cy="0"/>
          <a:chOff x="0" y="0"/>
          <a:chExt cx="0" cy="0"/>
        </a:xfrm>
      </p:grpSpPr>
      <p:sp>
        <p:nvSpPr>
          <p:cNvPr id="11" name="Прямоугольник 10"/>
          <p:cNvSpPr/>
          <p:nvPr/>
        </p:nvSpPr>
        <p:spPr>
          <a:xfrm>
            <a:off x="0" y="4221088"/>
            <a:ext cx="9144000" cy="432048"/>
          </a:xfrm>
          <a:prstGeom prst="rect">
            <a:avLst/>
          </a:prstGeom>
          <a:solidFill>
            <a:schemeClr val="accent5">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a:sp3d>
          </a:bodyPr>
          <a:lstStyle/>
          <a:p>
            <a:pPr algn="ctr"/>
            <a:endParaRPr lang="ru-RU" dirty="0"/>
          </a:p>
        </p:txBody>
      </p:sp>
      <p:sp>
        <p:nvSpPr>
          <p:cNvPr id="4" name="Прямоугольник 3"/>
          <p:cNvSpPr/>
          <p:nvPr/>
        </p:nvSpPr>
        <p:spPr>
          <a:xfrm>
            <a:off x="0" y="404664"/>
            <a:ext cx="9144000" cy="1656184"/>
          </a:xfrm>
          <a:prstGeom prst="rect">
            <a:avLst/>
          </a:prstGeom>
          <a:solidFill>
            <a:schemeClr val="accent5">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a:sp3d>
          </a:bodyPr>
          <a:lstStyle/>
          <a:p>
            <a:pPr algn="ctr"/>
            <a:endParaRPr lang="ru-RU" dirty="0"/>
          </a:p>
        </p:txBody>
      </p:sp>
      <p:pic>
        <p:nvPicPr>
          <p:cNvPr id="1027" name="Picture 3" descr="C:\Users\СЮН\Desktop\26520301.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06741" y="3212976"/>
            <a:ext cx="9459261" cy="3617653"/>
          </a:xfrm>
          <a:prstGeom prst="rect">
            <a:avLst/>
          </a:prstGeom>
          <a:noFill/>
        </p:spPr>
      </p:pic>
      <p:sp>
        <p:nvSpPr>
          <p:cNvPr id="2" name="Заголовок 1"/>
          <p:cNvSpPr>
            <a:spLocks noGrp="1"/>
          </p:cNvSpPr>
          <p:nvPr>
            <p:ph type="ctrTitle"/>
          </p:nvPr>
        </p:nvSpPr>
        <p:spPr>
          <a:xfrm>
            <a:off x="0" y="548680"/>
            <a:ext cx="9144000" cy="1398017"/>
          </a:xfrm>
          <a:effectLst>
            <a:glow rad="228600">
              <a:schemeClr val="accent6">
                <a:satMod val="175000"/>
                <a:alpha val="40000"/>
              </a:schemeClr>
            </a:glow>
          </a:effectLst>
        </p:spPr>
        <p:txBody>
          <a:bodyPr/>
          <a:lstStyle/>
          <a:p>
            <a:pPr algn="r"/>
            <a:r>
              <a:rPr lang="ru-RU" sz="2400" i="1" spc="0" dirty="0">
                <a:ln w="18415" cmpd="sng">
                  <a:solidFill>
                    <a:srgbClr val="FFFFFF"/>
                  </a:solidFill>
                  <a:prstDash val="solid"/>
                </a:ln>
                <a:solidFill>
                  <a:srgbClr val="FFFFFF"/>
                </a:solidFill>
                <a:effectLst>
                  <a:outerShdw blurRad="63500" dir="3600000" algn="tl" rotWithShape="0">
                    <a:srgbClr val="000000">
                      <a:alpha val="70000"/>
                    </a:srgbClr>
                  </a:outerShdw>
                </a:effectLst>
              </a:rPr>
              <a:t>Дорогой друг, </a:t>
            </a:r>
            <a:br>
              <a:rPr lang="ru-RU" sz="2400" i="1" spc="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400" i="1" spc="0" dirty="0">
                <a:ln w="18415" cmpd="sng">
                  <a:solidFill>
                    <a:srgbClr val="FFFFFF"/>
                  </a:solidFill>
                  <a:prstDash val="solid"/>
                </a:ln>
                <a:solidFill>
                  <a:srgbClr val="FFFFFF"/>
                </a:solidFill>
                <a:effectLst>
                  <a:outerShdw blurRad="63500" dir="3600000" algn="tl" rotWithShape="0">
                    <a:srgbClr val="000000">
                      <a:alpha val="70000"/>
                    </a:srgbClr>
                  </a:outerShdw>
                </a:effectLst>
              </a:rPr>
              <a:t>на  этом наша виртуальная экскурсия </a:t>
            </a:r>
            <a:br>
              <a:rPr lang="ru-RU" sz="2400" i="1" spc="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400" i="1" spc="0" dirty="0">
                <a:ln w="18415" cmpd="sng">
                  <a:solidFill>
                    <a:srgbClr val="FFFFFF"/>
                  </a:solidFill>
                  <a:prstDash val="solid"/>
                </a:ln>
                <a:solidFill>
                  <a:srgbClr val="FFFFFF"/>
                </a:solidFill>
                <a:effectLst>
                  <a:outerShdw blurRad="63500" dir="3600000" algn="tl" rotWithShape="0">
                    <a:srgbClr val="000000">
                      <a:alpha val="70000"/>
                    </a:srgbClr>
                  </a:outerShdw>
                </a:effectLst>
              </a:rPr>
              <a:t>экологической тропе  «Тропинками родного края» </a:t>
            </a:r>
            <a:br>
              <a:rPr lang="ru-RU" sz="2400" i="1" spc="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400" i="1" spc="0" dirty="0">
                <a:ln w="18415" cmpd="sng">
                  <a:solidFill>
                    <a:srgbClr val="FFFFFF"/>
                  </a:solidFill>
                  <a:prstDash val="solid"/>
                </a:ln>
                <a:solidFill>
                  <a:srgbClr val="FFFFFF"/>
                </a:solidFill>
                <a:effectLst>
                  <a:outerShdw blurRad="63500" dir="3600000" algn="tl" rotWithShape="0">
                    <a:srgbClr val="000000">
                      <a:alpha val="70000"/>
                    </a:srgbClr>
                  </a:outerShdw>
                </a:effectLst>
              </a:rPr>
              <a:t>подошла к концу. </a:t>
            </a:r>
          </a:p>
        </p:txBody>
      </p:sp>
      <p:sp>
        <p:nvSpPr>
          <p:cNvPr id="3" name="Подзаголовок 2"/>
          <p:cNvSpPr>
            <a:spLocks noGrp="1"/>
          </p:cNvSpPr>
          <p:nvPr>
            <p:ph type="subTitle" idx="1"/>
          </p:nvPr>
        </p:nvSpPr>
        <p:spPr>
          <a:xfrm>
            <a:off x="1339552" y="4149080"/>
            <a:ext cx="6400800" cy="528464"/>
          </a:xfrm>
          <a:effectLst/>
        </p:spPr>
        <p:txBody>
          <a:bodyPr/>
          <a:lstStyle/>
          <a:p>
            <a:r>
              <a:rPr lang="ru-RU" sz="2800" b="1" spc="0" dirty="0">
                <a:solidFill>
                  <a:schemeClr val="tx1"/>
                </a:solidFill>
                <a:effectLst>
                  <a:outerShdw blurRad="38100" dist="38100" dir="2700000" algn="tl">
                    <a:srgbClr val="000000">
                      <a:alpha val="43137"/>
                    </a:srgbClr>
                  </a:outerShdw>
                </a:effectLst>
                <a:latin typeface="+mj-lt"/>
                <a:cs typeface="Arial" pitchFamily="34" charset="0"/>
              </a:rPr>
              <a:t> </a:t>
            </a:r>
            <a:r>
              <a:rPr lang="ru-RU" sz="2800" b="1" dirty="0">
                <a:ln w="19050">
                  <a:solidFill>
                    <a:schemeClr val="tx1"/>
                  </a:solidFill>
                </a:ln>
                <a:effectLst>
                  <a:innerShdw blurRad="50800" dist="25400" dir="13500000">
                    <a:srgbClr val="000000">
                      <a:alpha val="70000"/>
                    </a:srgbClr>
                  </a:innerShdw>
                </a:effectLst>
              </a:rPr>
              <a:t>Спасибо за внимание! </a:t>
            </a:r>
            <a:endParaRPr lang="ru-RU" sz="2800" b="1" spc="0" dirty="0">
              <a:ln w="19050">
                <a:solidFill>
                  <a:schemeClr val="tx1"/>
                </a:solidFill>
              </a:ln>
              <a:solidFill>
                <a:schemeClr val="tx1"/>
              </a:solidFill>
              <a:effectLst>
                <a:innerShdw blurRad="50800" dist="25400" dir="13500000">
                  <a:srgbClr val="000000">
                    <a:alpha val="70000"/>
                  </a:srgbClr>
                </a:innerShdw>
              </a:effectLst>
              <a:latin typeface="+mj-lt"/>
              <a:cs typeface="Arial"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1182</TotalTime>
  <Words>8357</Words>
  <Application>Microsoft Office PowerPoint</Application>
  <PresentationFormat>Экран (4:3)</PresentationFormat>
  <Paragraphs>442</Paragraphs>
  <Slides>54</Slides>
  <Notes>2</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54</vt:i4>
      </vt:variant>
    </vt:vector>
  </HeadingPairs>
  <TitlesOfParts>
    <vt:vector size="60" baseType="lpstr">
      <vt:lpstr>Arial</vt:lpstr>
      <vt:lpstr>Calibri</vt:lpstr>
      <vt:lpstr>Constantia</vt:lpstr>
      <vt:lpstr>Times New Roman</vt:lpstr>
      <vt:lpstr>Wingdings 2</vt:lpstr>
      <vt:lpstr>Бумажная</vt:lpstr>
      <vt:lpstr>Виртуальная экологическая тропа</vt:lpstr>
      <vt:lpstr>Презентация PowerPoint</vt:lpstr>
      <vt:lpstr>Презентация PowerPoint</vt:lpstr>
      <vt:lpstr>Презентация PowerPoint</vt:lpstr>
      <vt:lpstr>Объект  1 «Озеро Лебяжье»</vt:lpstr>
      <vt:lpstr>Объект  1 «Озеро Лебяжье»</vt:lpstr>
      <vt:lpstr>Объект  2 «Бобровая плотина»</vt:lpstr>
      <vt:lpstr>Объект  2 «Бобровая плотина»</vt:lpstr>
      <vt:lpstr>Объект  2 «Бобровая плотина»</vt:lpstr>
      <vt:lpstr>Объект  2 «Бобровая плотина»</vt:lpstr>
      <vt:lpstr>Объект  2 «Бобровая плотина»</vt:lpstr>
      <vt:lpstr>Объект  2 «Бобровая плотина»</vt:lpstr>
      <vt:lpstr>Объект  3 «Суслик Байбак»</vt:lpstr>
      <vt:lpstr>Объект  3 «Суслик Байбак»</vt:lpstr>
      <vt:lpstr>Объект  3 «Суслик Байбак»</vt:lpstr>
      <vt:lpstr>Объект  3 «Суслик Байбак»</vt:lpstr>
      <vt:lpstr>Объект  3 «Суслик Байбак»</vt:lpstr>
      <vt:lpstr>Объект  3 «Суслик Байбак»</vt:lpstr>
      <vt:lpstr>Объект  4 «Кальцефилы»</vt:lpstr>
      <vt:lpstr>Объект  4 «Кальцефилы»</vt:lpstr>
      <vt:lpstr>Объект  4 «Кальцефилы»</vt:lpstr>
      <vt:lpstr>Объект  5 «Ирис низкий»</vt:lpstr>
      <vt:lpstr>Объект  5 «Ирис низкий»</vt:lpstr>
      <vt:lpstr>Объект  5 «Ирис низкий»</vt:lpstr>
      <vt:lpstr>Объект  6 «Столетний дуб»</vt:lpstr>
      <vt:lpstr>Объект  6 «Столетний дуб»</vt:lpstr>
      <vt:lpstr>Объект  6 «Столетний дуб»</vt:lpstr>
      <vt:lpstr>Объект  6 «Столетний дуб»</vt:lpstr>
      <vt:lpstr>Объект  6 «Столетний дуб»</vt:lpstr>
      <vt:lpstr>Объект  6 «Столетний дуб»</vt:lpstr>
      <vt:lpstr>Объект  6 «Столетний дуб»</vt:lpstr>
      <vt:lpstr>Объект  6 «Столетний дуб»</vt:lpstr>
      <vt:lpstr>Объект  6 «Столетний дуб»</vt:lpstr>
      <vt:lpstr>Объект  6 «Столетний дуб»</vt:lpstr>
      <vt:lpstr>Объект  6 «Столетний дуб»</vt:lpstr>
      <vt:lpstr>Объект  6 «Столетний дуб»</vt:lpstr>
      <vt:lpstr>Объект  7 «Урочище Гуяче»</vt:lpstr>
      <vt:lpstr>Объект  7 «Урочище Гуяче»</vt:lpstr>
      <vt:lpstr>Объект  7 «Урочище Гуяче»</vt:lpstr>
      <vt:lpstr>Объект  7 «Урочище Гуяче»</vt:lpstr>
      <vt:lpstr>Объект  7 «Урочище Гуяче»</vt:lpstr>
      <vt:lpstr>Объект  8 «Балка – Нижний пруд»</vt:lpstr>
      <vt:lpstr>Объект  8 «Балка – Нижний пруд»</vt:lpstr>
      <vt:lpstr>Объект  8 «Балка – Нижний пруд»</vt:lpstr>
      <vt:lpstr>Объект  9 «Масляная гора»</vt:lpstr>
      <vt:lpstr>Объект  9 «Масляная гора»</vt:lpstr>
      <vt:lpstr>Объект  9 «Масляная гора»</vt:lpstr>
      <vt:lpstr>Объект  9 «Масляная гора»</vt:lpstr>
      <vt:lpstr>Объект  10 «Перистый ковыль»</vt:lpstr>
      <vt:lpstr>Объект  10 «Перистый ковыль»</vt:lpstr>
      <vt:lpstr>Объект  10 «Перистый ковыль»</vt:lpstr>
      <vt:lpstr>Объект  10 «Перистый ковыль»</vt:lpstr>
      <vt:lpstr>Интерактивные экологические игры</vt:lpstr>
      <vt:lpstr>Дорогой друг,  на  этом наша виртуальная экскурсия  экологической тропе  «Тропинками родного края»  подошла к концу.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Виртуальная экологическая тропа</dc:title>
  <dc:creator>СЮН</dc:creator>
  <cp:lastModifiedBy>СЮН</cp:lastModifiedBy>
  <cp:revision>152</cp:revision>
  <dcterms:created xsi:type="dcterms:W3CDTF">2019-05-22T08:11:38Z</dcterms:created>
  <dcterms:modified xsi:type="dcterms:W3CDTF">2022-02-17T14:44:14Z</dcterms:modified>
</cp:coreProperties>
</file>