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2" r:id="rId2"/>
    <p:sldId id="299" r:id="rId3"/>
    <p:sldId id="273" r:id="rId4"/>
    <p:sldId id="300" r:id="rId5"/>
    <p:sldId id="317" r:id="rId6"/>
    <p:sldId id="256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09" r:id="rId16"/>
    <p:sldId id="310" r:id="rId17"/>
    <p:sldId id="311" r:id="rId18"/>
    <p:sldId id="312" r:id="rId19"/>
    <p:sldId id="313" r:id="rId20"/>
    <p:sldId id="314" r:id="rId21"/>
    <p:sldId id="315" r:id="rId22"/>
    <p:sldId id="316" r:id="rId23"/>
    <p:sldId id="298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FF"/>
    <a:srgbClr val="0099FF"/>
    <a:srgbClr val="006600"/>
    <a:srgbClr val="0000CC"/>
    <a:srgbClr val="00CC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60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16E59CB-D072-42F2-BEE1-70DE28D0D45C}" type="datetimeFigureOut">
              <a:rPr lang="ru-RU" smtClean="0"/>
              <a:pPr>
                <a:defRPr/>
              </a:pPr>
              <a:t>05.12.2022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38890F-BD0B-47F7-81C2-9BEA57A17AC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5CE2F7F-8A1A-43B1-A70A-E76D9C352BA7}" type="datetimeFigureOut">
              <a:rPr lang="ru-RU" smtClean="0"/>
              <a:pPr>
                <a:defRPr/>
              </a:pPr>
              <a:t>05.12.2022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07A6BD-A12C-40B9-94F6-E569626C870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98C862-DFD1-49DA-8998-96937294015C}" type="datetimeFigureOut">
              <a:rPr lang="ru-RU" smtClean="0"/>
              <a:pPr>
                <a:defRPr/>
              </a:pPr>
              <a:t>05.12.2022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7ECCF9-DF45-4256-AEE0-3B2D2E77891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C51EDD-A237-4949-A616-F6E5EFAF6852}" type="datetimeFigureOut">
              <a:rPr lang="ru-RU" smtClean="0"/>
              <a:pPr>
                <a:defRPr/>
              </a:pPr>
              <a:t>05.12.2022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481093-C817-42C5-AB8D-E5997A0E07C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A80C332-49E2-4FDD-B14F-49AB11EF9A88}" type="datetimeFigureOut">
              <a:rPr lang="ru-RU" smtClean="0"/>
              <a:pPr>
                <a:defRPr/>
              </a:pPr>
              <a:t>05.12.2022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448BA0-AB4C-4A3C-9549-8B05E0C3D42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8F21E4-ED4E-4EBA-8FE6-E9797F4D9370}" type="datetimeFigureOut">
              <a:rPr lang="ru-RU" smtClean="0"/>
              <a:pPr>
                <a:defRPr/>
              </a:pPr>
              <a:t>05.12.2022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7C0894-BABE-49C2-AC1D-3D52FA938765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2C4673-0C2D-4C02-BC3D-A7E93EE28061}" type="datetimeFigureOut">
              <a:rPr lang="ru-RU" smtClean="0"/>
              <a:pPr>
                <a:defRPr/>
              </a:pPr>
              <a:t>05.12.2022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48BAA4-BCCC-44EB-94EB-6C7EEB4A7282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2C0583-AD56-4A84-804E-B294E1D2931F}" type="datetimeFigureOut">
              <a:rPr lang="ru-RU" smtClean="0"/>
              <a:pPr>
                <a:defRPr/>
              </a:pPr>
              <a:t>05.12.2022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EEAB9A4-65EF-4321-8A46-3ACECE325F0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EE2878-CE44-4DDA-BA87-21D1B777FE5C}" type="datetimeFigureOut">
              <a:rPr lang="ru-RU" smtClean="0"/>
              <a:pPr>
                <a:defRPr/>
              </a:pPr>
              <a:t>05.12.2022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3245CB00-40F6-4484-8C55-5384329EB695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369D597-08CE-4B25-B854-EE5FBBD15AFE}" type="datetimeFigureOut">
              <a:rPr lang="ru-RU" smtClean="0"/>
              <a:pPr>
                <a:defRPr/>
              </a:pPr>
              <a:t>05.12.2022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456B938-74D7-4601-A5F2-604E34A3B03D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5A97BE-C140-4017-9522-C38EA136CF24}" type="datetimeFigureOut">
              <a:rPr lang="ru-RU" smtClean="0"/>
              <a:pPr>
                <a:defRPr/>
              </a:pPr>
              <a:t>05.12.2022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9096A0-BAFA-4BD9-A997-2578FB1E0743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767532F3-C12B-4FB9-A7E0-F453EC9E6601}" type="datetimeFigureOut">
              <a:rPr lang="ru-RU" smtClean="0"/>
              <a:pPr>
                <a:defRPr/>
              </a:pPr>
              <a:t>05.12.2022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EFF909AC-7336-442B-A227-D5FF1FC611B6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Прямоугольник 5"/>
          <p:cNvSpPr>
            <a:spLocks noChangeArrowheads="1"/>
          </p:cNvSpPr>
          <p:nvPr/>
        </p:nvSpPr>
        <p:spPr bwMode="auto">
          <a:xfrm>
            <a:off x="0" y="0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МОУ «СОШ №35 с УИОП» г. Воркуты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067085" y="5773907"/>
            <a:ext cx="3616951" cy="73866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latin typeface="Arial" pitchFamily="34" charset="0"/>
                <a:cs typeface="Arial" pitchFamily="34" charset="0"/>
              </a:rPr>
              <a:t>Учитель начальных классов: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Волгина А.В.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34246" y="2132856"/>
            <a:ext cx="7053085" cy="1938992"/>
          </a:xfrm>
          <a:prstGeom prst="rect">
            <a:avLst/>
          </a:prstGeom>
          <a:noFill/>
        </p:spPr>
        <p:txBody>
          <a:bodyPr wrap="none" lIns="91440" tIns="45720" rIns="91440" bIns="45720" anchor="ctr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solidFill>
                  <a:srgbClr val="00CCFF"/>
                </a:solidFill>
              </a:rPr>
              <a:t>по </a:t>
            </a:r>
            <a:r>
              <a:rPr lang="ru-RU" sz="4000" b="1" dirty="0" smtClean="0">
                <a:ln w="11430"/>
                <a:solidFill>
                  <a:srgbClr val="00CCFF"/>
                </a:solidFill>
              </a:rPr>
              <a:t>математике</a:t>
            </a:r>
            <a:endParaRPr lang="ru-RU" sz="4000" b="1" cap="none" spc="0" dirty="0" smtClean="0">
              <a:ln w="11430"/>
              <a:solidFill>
                <a:srgbClr val="00CCFF"/>
              </a:solidFill>
            </a:endParaRPr>
          </a:p>
          <a:p>
            <a:pPr algn="ctr"/>
            <a:r>
              <a:rPr lang="ru-RU" sz="4000" b="1" cap="none" spc="0" dirty="0" smtClean="0">
                <a:ln w="11430"/>
                <a:solidFill>
                  <a:srgbClr val="00CCFF"/>
                </a:solidFill>
              </a:rPr>
              <a:t> </a:t>
            </a:r>
            <a:r>
              <a:rPr lang="ru-RU" sz="4000" b="1" cap="none" spc="0" dirty="0">
                <a:ln w="11430"/>
                <a:solidFill>
                  <a:srgbClr val="00CCFF"/>
                </a:solidFill>
              </a:rPr>
              <a:t>для учащихся </a:t>
            </a:r>
            <a:r>
              <a:rPr lang="ru-RU" sz="4000" b="1" cap="none" spc="0" dirty="0" smtClean="0">
                <a:ln w="11430"/>
                <a:solidFill>
                  <a:srgbClr val="00CCFF"/>
                </a:solidFill>
              </a:rPr>
              <a:t>3 </a:t>
            </a:r>
            <a:r>
              <a:rPr lang="ru-RU" sz="4000" b="1" cap="none" spc="0" dirty="0">
                <a:ln w="11430"/>
                <a:solidFill>
                  <a:srgbClr val="00CCFF"/>
                </a:solidFill>
              </a:rPr>
              <a:t>класса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rgbClr val="C00000"/>
                </a:solidFill>
              </a:rPr>
              <a:t> </a:t>
            </a:r>
            <a:r>
              <a:rPr lang="ru-RU" sz="4000" b="1" cap="none" spc="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</a:rPr>
              <a:t>Тема: «Числа от 1 до 100» </a:t>
            </a:r>
            <a:endParaRPr lang="ru-RU" sz="4000" b="1" cap="none" spc="0" dirty="0">
              <a:ln w="11430"/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30241" y="4005064"/>
            <a:ext cx="3469219" cy="523220"/>
          </a:xfrm>
          <a:prstGeom prst="rect">
            <a:avLst/>
          </a:prstGeom>
          <a:noFill/>
        </p:spPr>
        <p:txBody>
          <a:bodyPr wrap="none" lIns="91440" tIns="45720" rIns="91440" bIns="45720" anchor="ctr">
            <a:spAutoFit/>
          </a:bodyPr>
          <a:lstStyle/>
          <a:p>
            <a:pPr algn="ctr"/>
            <a:r>
              <a:rPr lang="ru-RU" sz="2800" cap="none" spc="0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ОС </a:t>
            </a:r>
            <a:r>
              <a:rPr lang="ru-RU" sz="2800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«Перспектива» </a:t>
            </a:r>
            <a:endParaRPr lang="ru-RU" sz="2800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55776" y="1340768"/>
            <a:ext cx="40799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ТРЕНАЖЕР</a:t>
            </a:r>
            <a:endParaRPr lang="ru-RU" sz="5400" b="1" cap="none" spc="0" dirty="0">
              <a:ln w="11430"/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1034246" cy="1462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2000240"/>
            <a:ext cx="8501122" cy="4143404"/>
          </a:xfrm>
        </p:spPr>
        <p:txBody>
          <a:bodyPr/>
          <a:lstStyle/>
          <a:p>
            <a:pPr algn="just">
              <a:buNone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           Данная тема актуальна, так как в этом разделе изучаются не только одни числа в пределах 1 до 100, а и решение задач, нахождение значений различных выражений, решение уравнений, таблицы умножения, работа с геометрическими фигурами. Для того, чтобы качественно и правильно выполнять все эти задачи ребенок должен отлично овладеть навыками счета и вычислений в пределах 100. </a:t>
            </a:r>
            <a:endParaRPr lang="ru-RU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85918" y="1000108"/>
            <a:ext cx="58526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Актуальность темы</a:t>
            </a:r>
            <a:endParaRPr lang="ru-RU" sz="4400" b="1" cap="none" spc="50" dirty="0">
              <a:ln w="11430"/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9"/>
          <p:cNvSpPr txBox="1">
            <a:spLocks noChangeArrowheads="1"/>
          </p:cNvSpPr>
          <p:nvPr/>
        </p:nvSpPr>
        <p:spPr bwMode="auto">
          <a:xfrm>
            <a:off x="1142976" y="2714620"/>
            <a:ext cx="700089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</a:rPr>
              <a:t> </a:t>
            </a:r>
            <a:endParaRPr lang="ru-RU" sz="2400" dirty="0"/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27584" y="2492896"/>
            <a:ext cx="75986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i="1" dirty="0" smtClean="0"/>
              <a:t>создание условий для закрепления знаний </a:t>
            </a:r>
            <a:r>
              <a:rPr lang="ru-RU" sz="2800" i="1" dirty="0" smtClean="0">
                <a:solidFill>
                  <a:srgbClr val="0000CC"/>
                </a:solidFill>
              </a:rPr>
              <a:t>и </a:t>
            </a:r>
            <a:r>
              <a:rPr lang="ru-RU" sz="2800" i="1" dirty="0" smtClean="0"/>
              <a:t>совершенствования  умений учащихся  при выполнении устных вычислений  с арифметическими действиями в решение чисел от 1 до 100.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620688"/>
            <a:ext cx="8501122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solidFill>
                  <a:srgbClr val="0099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Цель тренажера </a:t>
            </a:r>
          </a:p>
          <a:p>
            <a:pPr algn="ctr"/>
            <a:r>
              <a:rPr lang="ru-RU" sz="4400" b="1" cap="none" spc="50" dirty="0" smtClean="0">
                <a:ln w="11430"/>
                <a:solidFill>
                  <a:srgbClr val="0099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 математике: </a:t>
            </a:r>
            <a:endParaRPr lang="ru-RU" sz="4400" b="1" cap="none" spc="50" dirty="0">
              <a:ln w="11430"/>
              <a:solidFill>
                <a:srgbClr val="0099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Box 10"/>
          <p:cNvSpPr txBox="1">
            <a:spLocks noChangeArrowheads="1"/>
          </p:cNvSpPr>
          <p:nvPr/>
        </p:nvSpPr>
        <p:spPr bwMode="auto">
          <a:xfrm>
            <a:off x="0" y="1643050"/>
            <a:ext cx="8786842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b="1" dirty="0" err="1" smtClean="0">
                <a:solidFill>
                  <a:srgbClr val="0000CC"/>
                </a:solidFill>
              </a:rPr>
              <a:t>Метапредметные</a:t>
            </a:r>
            <a:r>
              <a:rPr lang="ru-RU" sz="2400" b="1" dirty="0" smtClean="0">
                <a:solidFill>
                  <a:srgbClr val="0000CC"/>
                </a:solidFill>
              </a:rPr>
              <a:t> </a:t>
            </a:r>
            <a:r>
              <a:rPr lang="ru-RU" sz="2400" b="1" i="1" dirty="0">
                <a:solidFill>
                  <a:srgbClr val="0000CC"/>
                </a:solidFill>
              </a:rPr>
              <a:t>(</a:t>
            </a:r>
            <a:r>
              <a:rPr lang="ru-RU" sz="2400" b="1" i="1" dirty="0" smtClean="0">
                <a:solidFill>
                  <a:srgbClr val="0000CC"/>
                </a:solidFill>
              </a:rPr>
              <a:t>развивающие): </a:t>
            </a:r>
          </a:p>
          <a:p>
            <a:pPr algn="just">
              <a:buFontTx/>
              <a:buChar char="-"/>
            </a:pPr>
            <a:r>
              <a:rPr lang="ru-RU" sz="2400" i="1" dirty="0" smtClean="0">
                <a:solidFill>
                  <a:srgbClr val="0000CC"/>
                </a:solidFill>
              </a:rPr>
              <a:t>Коммуникативные: </a:t>
            </a:r>
            <a:r>
              <a:rPr lang="ru-RU" sz="2400" dirty="0" smtClean="0"/>
              <a:t>уметь  выражать свои мысли в соответствии с конкретной коммуникативно-речевой ситуацией, проявлять мышление, смекалку, внимание, уметь рассуждать.</a:t>
            </a:r>
          </a:p>
          <a:p>
            <a:pPr lvl="0" algn="just"/>
            <a:r>
              <a:rPr lang="ru-RU" sz="2400" i="1" dirty="0" smtClean="0">
                <a:solidFill>
                  <a:srgbClr val="0000CC"/>
                </a:solidFill>
              </a:rPr>
              <a:t>Регулятивные</a:t>
            </a:r>
            <a:r>
              <a:rPr lang="ru-RU" sz="2400" i="1" dirty="0">
                <a:solidFill>
                  <a:srgbClr val="0000CC"/>
                </a:solidFill>
              </a:rPr>
              <a:t>: </a:t>
            </a:r>
            <a:r>
              <a:rPr lang="ru-RU" sz="2400" dirty="0" smtClean="0">
                <a:solidFill>
                  <a:srgbClr val="0000CC"/>
                </a:solidFill>
              </a:rPr>
              <a:t> </a:t>
            </a:r>
            <a:r>
              <a:rPr lang="ru-RU" sz="2400" dirty="0" smtClean="0"/>
              <a:t>пытаться предлагать способ проверки задания; определять успешность выполнения своего задания; объективно оценивать свою деятельность.</a:t>
            </a:r>
            <a:endParaRPr lang="ru-RU" sz="2400" dirty="0"/>
          </a:p>
          <a:p>
            <a:pPr lvl="0" algn="just">
              <a:buFontTx/>
              <a:buChar char="-"/>
            </a:pPr>
            <a:r>
              <a:rPr lang="ru-RU" sz="2400" i="1" dirty="0" smtClean="0">
                <a:solidFill>
                  <a:srgbClr val="0000CC"/>
                </a:solidFill>
              </a:rPr>
              <a:t>Познавательные: </a:t>
            </a:r>
            <a:r>
              <a:rPr lang="ru-RU" sz="2400" dirty="0" smtClean="0"/>
              <a:t>уметь</a:t>
            </a:r>
            <a:r>
              <a:rPr lang="ru-RU" sz="2400" dirty="0" smtClean="0">
                <a:solidFill>
                  <a:srgbClr val="FFFF00"/>
                </a:solidFill>
              </a:rPr>
              <a:t> </a:t>
            </a:r>
            <a:r>
              <a:rPr lang="ru-RU" sz="2400" dirty="0" smtClean="0"/>
              <a:t>выполнять устные вычисления с  арифметические действия, с числами и числовыми выражениями; решать текстовые задачи; распознавать и изображать геометрические фигуры, уметь соотносить факторы, понятия, содержания.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5786" y="785794"/>
            <a:ext cx="784342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Планируемые результаты:</a:t>
            </a:r>
            <a:endParaRPr lang="ru-RU" sz="4400" b="1" cap="none" spc="50" dirty="0">
              <a:ln w="11430"/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5720" y="1643050"/>
            <a:ext cx="65722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</a:rPr>
              <a:t>Предметные </a:t>
            </a:r>
            <a:r>
              <a:rPr lang="ru-RU" sz="2400" b="1" i="1" dirty="0" smtClean="0">
                <a:solidFill>
                  <a:srgbClr val="0000CC"/>
                </a:solidFill>
              </a:rPr>
              <a:t>(образовательные):</a:t>
            </a:r>
          </a:p>
        </p:txBody>
      </p:sp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214282" y="2071678"/>
            <a:ext cx="835824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повторить пройденный материал, вспомнить таблицу умножения, периметр, площадь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и как их найти, вспомнить правила на нахождение компонентов сложения, вычитания, деления и умножения,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4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продолжить формирование умения решать задачи.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4143380"/>
            <a:ext cx="569502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</a:rPr>
              <a:t>Личностные </a:t>
            </a:r>
            <a:r>
              <a:rPr lang="ru-RU" sz="2400" b="1" i="1" dirty="0" smtClean="0">
                <a:solidFill>
                  <a:srgbClr val="0000CC"/>
                </a:solidFill>
              </a:rPr>
              <a:t>(воспитательные):</a:t>
            </a:r>
            <a:endParaRPr lang="ru-RU" sz="2400" dirty="0" smtClean="0"/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285720" y="4643446"/>
            <a:ext cx="828680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понимать значимость урока математики в жизни человека; уметь пользоваться знаниями в повседневной жизни.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034" y="785794"/>
            <a:ext cx="784342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solidFill>
                  <a:srgbClr val="00B0F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Планируемые результаты:</a:t>
            </a:r>
            <a:endParaRPr lang="ru-RU" sz="4400" b="1" cap="none" spc="50" dirty="0">
              <a:ln w="11430"/>
              <a:solidFill>
                <a:srgbClr val="00B0F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TextBox 5"/>
          <p:cNvSpPr txBox="1">
            <a:spLocks noChangeArrowheads="1"/>
          </p:cNvSpPr>
          <p:nvPr/>
        </p:nvSpPr>
        <p:spPr bwMode="auto">
          <a:xfrm>
            <a:off x="428596" y="571480"/>
            <a:ext cx="842968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i="1" dirty="0">
                <a:solidFill>
                  <a:srgbClr val="0000CC"/>
                </a:solidFill>
              </a:rPr>
              <a:t>Уважаемый ученик, предлагаю </a:t>
            </a:r>
            <a:r>
              <a:rPr lang="ru-RU" sz="3200" i="1" dirty="0" smtClean="0">
                <a:solidFill>
                  <a:srgbClr val="0000CC"/>
                </a:solidFill>
              </a:rPr>
              <a:t>тебе выполнить задания по математике в данном тренажере.</a:t>
            </a:r>
          </a:p>
          <a:p>
            <a:pPr algn="ctr"/>
            <a:r>
              <a:rPr lang="ru-RU" sz="3200" i="1" dirty="0" smtClean="0">
                <a:solidFill>
                  <a:srgbClr val="0000CC"/>
                </a:solidFill>
              </a:rPr>
              <a:t> В нем ты найдешь различные задания, с которыми ты уже сталкивался на уроках математики. С их помощью ты сможешь самостоятельно выполнить задания и проверить свои знания полученные на уроках.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00430" y="5214950"/>
            <a:ext cx="24770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Удачи!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928670"/>
            <a:ext cx="74320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 </a:t>
            </a:r>
            <a:r>
              <a:rPr lang="ru-RU" sz="2800" b="1" i="1" dirty="0" smtClean="0"/>
              <a:t>1.</a:t>
            </a:r>
            <a:r>
              <a:rPr lang="ru-RU" sz="2800" b="1" i="1" dirty="0" smtClean="0">
                <a:solidFill>
                  <a:srgbClr val="FF0000"/>
                </a:solidFill>
              </a:rPr>
              <a:t> </a:t>
            </a:r>
            <a:r>
              <a:rPr lang="ru-RU" sz="2800" b="1" i="1" dirty="0" smtClean="0"/>
              <a:t>Выбери</a:t>
            </a:r>
            <a:r>
              <a:rPr lang="ru-RU" sz="2800" b="1" i="1" dirty="0" smtClean="0">
                <a:solidFill>
                  <a:srgbClr val="FF0000"/>
                </a:solidFill>
              </a:rPr>
              <a:t> </a:t>
            </a:r>
            <a:r>
              <a:rPr lang="ru-RU" sz="2800" b="1" i="1" dirty="0" smtClean="0"/>
              <a:t>число, которое состоит из:</a:t>
            </a:r>
            <a:endParaRPr lang="ru-RU" sz="28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1714488"/>
            <a:ext cx="36131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/>
              <a:t> </a:t>
            </a:r>
            <a:r>
              <a:rPr lang="ru-RU" sz="2400" b="1" dirty="0" smtClean="0">
                <a:solidFill>
                  <a:srgbClr val="0000CC"/>
                </a:solidFill>
              </a:rPr>
              <a:t>1) 5 сот. 3 </a:t>
            </a:r>
            <a:r>
              <a:rPr lang="ru-RU" sz="2400" b="1" dirty="0" err="1" smtClean="0">
                <a:solidFill>
                  <a:srgbClr val="0000CC"/>
                </a:solidFill>
              </a:rPr>
              <a:t>дес</a:t>
            </a:r>
            <a:r>
              <a:rPr lang="ru-RU" sz="2400" b="1" dirty="0" smtClean="0">
                <a:solidFill>
                  <a:srgbClr val="0000CC"/>
                </a:solidFill>
              </a:rPr>
              <a:t>. 7 ед. = </a:t>
            </a:r>
            <a:r>
              <a:rPr lang="ru-RU" sz="2400" b="1" dirty="0" smtClean="0"/>
              <a:t> </a:t>
            </a:r>
            <a:endParaRPr lang="ru-RU" sz="24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29058" y="1714488"/>
            <a:ext cx="7857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</a:rPr>
              <a:t>537</a:t>
            </a:r>
            <a:endParaRPr lang="ru-RU" sz="2800" dirty="0">
              <a:solidFill>
                <a:srgbClr val="0066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86314" y="1714488"/>
            <a:ext cx="7857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</a:rPr>
              <a:t>573</a:t>
            </a:r>
            <a:endParaRPr lang="ru-RU" sz="2800" dirty="0">
              <a:solidFill>
                <a:srgbClr val="0066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15008" y="1714488"/>
            <a:ext cx="7857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</a:rPr>
              <a:t>735</a:t>
            </a:r>
            <a:endParaRPr lang="ru-RU" sz="2800" dirty="0">
              <a:solidFill>
                <a:srgbClr val="0066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2285992"/>
            <a:ext cx="27699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</a:rPr>
              <a:t>2) 4 сот. 8 </a:t>
            </a:r>
            <a:r>
              <a:rPr lang="ru-RU" sz="2400" b="1" dirty="0" err="1" smtClean="0">
                <a:solidFill>
                  <a:srgbClr val="0000CC"/>
                </a:solidFill>
              </a:rPr>
              <a:t>дес</a:t>
            </a:r>
            <a:r>
              <a:rPr lang="ru-RU" sz="2400" b="1" dirty="0" smtClean="0">
                <a:solidFill>
                  <a:srgbClr val="0000CC"/>
                </a:solidFill>
              </a:rPr>
              <a:t>. = </a:t>
            </a:r>
            <a:r>
              <a:rPr lang="ru-RU" sz="2800" b="1" dirty="0" smtClean="0"/>
              <a:t> </a:t>
            </a:r>
            <a:endParaRPr lang="ru-RU" sz="28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071802" y="2285992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</a:rPr>
              <a:t>84</a:t>
            </a:r>
            <a:endParaRPr lang="ru-RU" sz="2800" dirty="0">
              <a:solidFill>
                <a:srgbClr val="0066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43306" y="2285992"/>
            <a:ext cx="7857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</a:rPr>
              <a:t>408</a:t>
            </a:r>
            <a:endParaRPr lang="ru-RU" sz="2800" dirty="0">
              <a:solidFill>
                <a:srgbClr val="0066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500562" y="2285992"/>
            <a:ext cx="7857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</a:rPr>
              <a:t>480</a:t>
            </a:r>
            <a:endParaRPr lang="ru-RU" sz="2800" dirty="0">
              <a:solidFill>
                <a:srgbClr val="0066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1472" y="2857496"/>
            <a:ext cx="24181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</a:rPr>
              <a:t>3) 6 сот. 6 </a:t>
            </a:r>
            <a:r>
              <a:rPr lang="ru-RU" sz="2400" b="1" dirty="0" err="1" smtClean="0">
                <a:solidFill>
                  <a:srgbClr val="0000CC"/>
                </a:solidFill>
              </a:rPr>
              <a:t>ед</a:t>
            </a:r>
            <a:r>
              <a:rPr lang="ru-RU" sz="2400" b="1" dirty="0" smtClean="0">
                <a:solidFill>
                  <a:srgbClr val="0000CC"/>
                </a:solidFill>
              </a:rPr>
              <a:t> = </a:t>
            </a:r>
            <a:endParaRPr lang="ru-RU" sz="2400" b="1" dirty="0">
              <a:solidFill>
                <a:srgbClr val="0000CC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86050" y="2857496"/>
            <a:ext cx="7857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</a:rPr>
              <a:t>606</a:t>
            </a:r>
            <a:endParaRPr lang="ru-RU" sz="2800" dirty="0">
              <a:solidFill>
                <a:srgbClr val="0066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786182" y="2857496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</a:rPr>
              <a:t>66</a:t>
            </a:r>
            <a:endParaRPr lang="ru-RU" sz="2800" dirty="0">
              <a:solidFill>
                <a:srgbClr val="0066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500562" y="2857496"/>
            <a:ext cx="7857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</a:rPr>
              <a:t>660</a:t>
            </a:r>
            <a:endParaRPr lang="ru-RU" sz="2800" dirty="0">
              <a:solidFill>
                <a:srgbClr val="006600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71472" y="3357562"/>
            <a:ext cx="17096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</a:rPr>
              <a:t>4) 9 сот. = </a:t>
            </a:r>
            <a:endParaRPr lang="ru-RU" sz="2400" b="1" dirty="0">
              <a:solidFill>
                <a:srgbClr val="0000CC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214546" y="3357562"/>
            <a:ext cx="5854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</a:rPr>
              <a:t>90</a:t>
            </a:r>
            <a:endParaRPr lang="ru-RU" sz="2800" dirty="0">
              <a:solidFill>
                <a:srgbClr val="0066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928926" y="3357562"/>
            <a:ext cx="9861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</a:rPr>
              <a:t>9000</a:t>
            </a:r>
            <a:endParaRPr lang="ru-RU" sz="2800" dirty="0">
              <a:solidFill>
                <a:srgbClr val="0066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071934" y="3357562"/>
            <a:ext cx="7857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</a:rPr>
              <a:t>900</a:t>
            </a:r>
            <a:endParaRPr lang="ru-RU" sz="2800" dirty="0">
              <a:solidFill>
                <a:srgbClr val="006600"/>
              </a:solidFill>
            </a:endParaRPr>
          </a:p>
        </p:txBody>
      </p:sp>
      <p:pic>
        <p:nvPicPr>
          <p:cNvPr id="17410" name="Picture 2" descr="http://images.myshared.ru/6/594462/slide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3857628"/>
            <a:ext cx="3619493" cy="27146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  <p:bldP spid="12" grpId="0"/>
      <p:bldP spid="13" grpId="0"/>
      <p:bldP spid="14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764704"/>
            <a:ext cx="807249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/>
              <a:t>2. Подбери правильное решение  и ответ задачи.</a:t>
            </a:r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844824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i="1" dirty="0" smtClean="0">
                <a:solidFill>
                  <a:srgbClr val="0000CC"/>
                </a:solidFill>
              </a:rPr>
              <a:t>В одном ящике 36 кг яблок, а во втором – 9 кг.</a:t>
            </a:r>
          </a:p>
          <a:p>
            <a:pPr algn="just"/>
            <a:r>
              <a:rPr lang="ru-RU" sz="2400" i="1" dirty="0" smtClean="0">
                <a:solidFill>
                  <a:srgbClr val="0000CC"/>
                </a:solidFill>
              </a:rPr>
              <a:t> Во сколько раз первый ящик тяжелее второго?</a:t>
            </a:r>
            <a:endParaRPr lang="ru-RU" sz="2400" i="1" dirty="0">
              <a:solidFill>
                <a:srgbClr val="0000CC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3000372"/>
            <a:ext cx="30243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2400" dirty="0" smtClean="0">
                <a:solidFill>
                  <a:srgbClr val="006600"/>
                </a:solidFill>
              </a:rPr>
              <a:t>А)  36 : 9 = 4 (кг)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3717032"/>
            <a:ext cx="30963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2400" dirty="0" smtClean="0">
                <a:solidFill>
                  <a:srgbClr val="006600"/>
                </a:solidFill>
              </a:rPr>
              <a:t>Б)   36 - 9 = 25 (кг)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4509120"/>
            <a:ext cx="29523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2400" dirty="0" smtClean="0">
                <a:solidFill>
                  <a:srgbClr val="006600"/>
                </a:solidFill>
              </a:rPr>
              <a:t>В)   36 : 9 = 4 (г)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5301208"/>
            <a:ext cx="30963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/>
            <a:r>
              <a:rPr lang="ru-RU" sz="2400" dirty="0" smtClean="0">
                <a:solidFill>
                  <a:srgbClr val="006600"/>
                </a:solidFill>
              </a:rPr>
              <a:t>Г)   36 + 9 = 45 (кг) </a:t>
            </a:r>
          </a:p>
        </p:txBody>
      </p:sp>
      <p:pic>
        <p:nvPicPr>
          <p:cNvPr id="16386" name="Picture 2" descr="https://ds03.infourok.ru/uploads/ex/012f/0000c47e-97af8584/hello_html_m40d5f2e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1268760"/>
            <a:ext cx="1328936" cy="1328936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4139952" y="4509120"/>
            <a:ext cx="41985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ru-RU" sz="2400" dirty="0" smtClean="0">
                <a:solidFill>
                  <a:srgbClr val="006600"/>
                </a:solidFill>
              </a:rPr>
              <a:t>В) Ответ: в 4 раза тяжелее. 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143372" y="3786190"/>
            <a:ext cx="4373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ru-RU" sz="2400" dirty="0" smtClean="0">
                <a:solidFill>
                  <a:srgbClr val="006600"/>
                </a:solidFill>
              </a:rPr>
              <a:t>Б) Ответ: на 25 раз тяжелее. 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11960" y="5229200"/>
            <a:ext cx="37582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ru-RU" sz="2400" dirty="0" smtClean="0">
                <a:solidFill>
                  <a:srgbClr val="006600"/>
                </a:solidFill>
              </a:rPr>
              <a:t>Г) Ответ: в 4 раза легче.</a:t>
            </a:r>
            <a:r>
              <a:rPr lang="ru-RU" sz="2400" dirty="0" smtClean="0">
                <a:solidFill>
                  <a:srgbClr val="0000CC"/>
                </a:solidFill>
              </a:rPr>
              <a:t> </a:t>
            </a:r>
            <a:endParaRPr lang="ru-RU" sz="2400" dirty="0">
              <a:solidFill>
                <a:srgbClr val="0000CC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143372" y="3071810"/>
            <a:ext cx="43700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/>
            <a:r>
              <a:rPr lang="ru-RU" sz="2400" dirty="0" smtClean="0">
                <a:solidFill>
                  <a:srgbClr val="006600"/>
                </a:solidFill>
              </a:rPr>
              <a:t>А) Ответ: в 44 раза тяжелее. </a:t>
            </a:r>
            <a:endParaRPr lang="ru-RU" sz="2400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1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1052736"/>
            <a:ext cx="75079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/>
              <a:t>3. Найди правильный вариант ответа: </a:t>
            </a:r>
            <a:endParaRPr lang="ru-RU" sz="28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700808"/>
            <a:ext cx="79208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0000CC"/>
                </a:solidFill>
              </a:rPr>
              <a:t>Чтобы найти неизвестное уменьшаемое, надо</a:t>
            </a:r>
            <a:r>
              <a:rPr lang="ru-RU" sz="2400" b="1" dirty="0" smtClean="0"/>
              <a:t> </a:t>
            </a:r>
            <a:endParaRPr lang="ru-RU" sz="2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571868" y="3643314"/>
            <a:ext cx="41764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Б) к разности прибавить вычитаемое. 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63888" y="2708920"/>
            <a:ext cx="4248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А) надо из уменьшаемого вычисть разность.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563888" y="4581128"/>
            <a:ext cx="42490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В) надо значение частного умножить на делитель.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63888" y="5589240"/>
            <a:ext cx="44291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Г) надо делимое разделить на частное .</a:t>
            </a:r>
            <a:endParaRPr lang="ru-RU" sz="2400" dirty="0">
              <a:solidFill>
                <a:srgbClr val="006600"/>
              </a:solidFill>
            </a:endParaRPr>
          </a:p>
        </p:txBody>
      </p:sp>
      <p:pic>
        <p:nvPicPr>
          <p:cNvPr id="6146" name="Picture 2" descr="https://ds03.infourok.ru/uploads/ex/0410/0000c75f-36bd804a/hello_html_3441ec2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4248" y="3643314"/>
            <a:ext cx="2116914" cy="25812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1472" y="1643050"/>
            <a:ext cx="74295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</a:rPr>
              <a:t>Чтобы найти неизвестное делимое, надо </a:t>
            </a:r>
            <a:endParaRPr lang="ru-RU" sz="2400" b="1" dirty="0">
              <a:solidFill>
                <a:srgbClr val="0000CC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29124" y="3214686"/>
            <a:ext cx="49292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Б) к разности прибавить вычитаемое. 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29124" y="2357430"/>
            <a:ext cx="49292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А) надо из уменьшаемого вычисть разность.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429124" y="4071942"/>
            <a:ext cx="49292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В) надо значение частного умножить на делитель.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29124" y="4929198"/>
            <a:ext cx="44291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Г) надо делимое разделить на частное.</a:t>
            </a:r>
            <a:endParaRPr lang="ru-RU" sz="2400" dirty="0">
              <a:solidFill>
                <a:srgbClr val="006600"/>
              </a:solidFill>
            </a:endParaRPr>
          </a:p>
        </p:txBody>
      </p:sp>
      <p:pic>
        <p:nvPicPr>
          <p:cNvPr id="5122" name="Picture 2" descr="http://osemta.ru/wp-content/uploads/2015/2/otchet-o-professionalnoj-dejatelnosti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3357562"/>
            <a:ext cx="2595124" cy="3202383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1142976" y="571480"/>
            <a:ext cx="75287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/>
              <a:t>4. Найди правильный вариант ответа: 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1428736"/>
            <a:ext cx="75724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Чтобы найти неизвестный множитель, надо</a:t>
            </a:r>
            <a:endParaRPr lang="ru-RU" sz="24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14778" y="3000372"/>
            <a:ext cx="49292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Б) к разности прибавить вычитаемое. 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14778" y="2071678"/>
            <a:ext cx="49292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А) надо из уменьшаемого вычисть разность.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4778" y="3857628"/>
            <a:ext cx="49292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В) надо значение частного умножить на делитель.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14810" y="4857760"/>
            <a:ext cx="45720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Г) надо произведение разделить на известный множитель.</a:t>
            </a:r>
            <a:endParaRPr lang="ru-RU" sz="2400" dirty="0">
              <a:solidFill>
                <a:srgbClr val="006600"/>
              </a:solidFill>
            </a:endParaRPr>
          </a:p>
        </p:txBody>
      </p:sp>
      <p:pic>
        <p:nvPicPr>
          <p:cNvPr id="3074" name="Picture 2" descr="http://img0.liveinternet.ru/images/attach/c/11/115/599/115599736__17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3334022"/>
            <a:ext cx="2786082" cy="3038178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928662" y="714356"/>
            <a:ext cx="75287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/>
              <a:t>5. Найди правильный вариант ответа: 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1643050"/>
            <a:ext cx="7143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0CC"/>
                </a:solidFill>
              </a:rPr>
              <a:t>Чтобы найти неизвестное слагаемое, надо </a:t>
            </a:r>
            <a:endParaRPr lang="ru-RU" sz="2400" b="1" dirty="0">
              <a:solidFill>
                <a:srgbClr val="0000CC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29124" y="3357562"/>
            <a:ext cx="49292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Б) надо из суммы вычесть известное слагаемое. 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29124" y="2500306"/>
            <a:ext cx="49292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А) надо из уменьшаемого вычисть разность.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429124" y="4286256"/>
            <a:ext cx="492922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В) надо значение частного умножить на делитель.</a:t>
            </a:r>
            <a:endParaRPr lang="ru-RU" sz="2400" dirty="0">
              <a:solidFill>
                <a:srgbClr val="0066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29124" y="5286388"/>
            <a:ext cx="44291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6600"/>
                </a:solidFill>
              </a:rPr>
              <a:t>Г) надо произведение разделить на известный множитель.</a:t>
            </a:r>
            <a:endParaRPr lang="ru-RU" sz="2400" dirty="0">
              <a:solidFill>
                <a:srgbClr val="006600"/>
              </a:solidFill>
            </a:endParaRPr>
          </a:p>
        </p:txBody>
      </p:sp>
      <p:pic>
        <p:nvPicPr>
          <p:cNvPr id="2050" name="Picture 2" descr="http://static.wixstatic.com/media/040cfd_ae78b3d810b945db85049df23089818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143248"/>
            <a:ext cx="2857520" cy="3331869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14348" y="785794"/>
            <a:ext cx="75287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/>
              <a:t>6. Найди правильный вариант ответа: 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642918"/>
            <a:ext cx="86439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/>
              <a:t>7. Реши уравнения и выбери правильный ответ.</a:t>
            </a:r>
            <a:endParaRPr lang="ru-RU" sz="28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786182" y="1785926"/>
            <a:ext cx="20409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00CC"/>
                </a:solidFill>
              </a:rPr>
              <a:t>9 · </a:t>
            </a:r>
            <a:r>
              <a:rPr lang="ru-RU" sz="3200" b="1" dirty="0" err="1" smtClean="0">
                <a:solidFill>
                  <a:srgbClr val="0000CC"/>
                </a:solidFill>
              </a:rPr>
              <a:t>х</a:t>
            </a:r>
            <a:r>
              <a:rPr lang="ru-RU" sz="3200" b="1" dirty="0" smtClean="0">
                <a:solidFill>
                  <a:srgbClr val="0000CC"/>
                </a:solidFill>
              </a:rPr>
              <a:t> = 54 </a:t>
            </a:r>
            <a:endParaRPr lang="ru-RU" sz="3200" b="1" dirty="0">
              <a:solidFill>
                <a:srgbClr val="0000CC"/>
              </a:solidFill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642910" y="2643182"/>
            <a:ext cx="2428892" cy="164307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500430" y="2500306"/>
            <a:ext cx="2428892" cy="164307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6143636" y="2428868"/>
            <a:ext cx="2428892" cy="164307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00430" y="4214818"/>
            <a:ext cx="2792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err="1" smtClean="0">
                <a:solidFill>
                  <a:srgbClr val="002060"/>
                </a:solidFill>
              </a:rPr>
              <a:t>х</a:t>
            </a:r>
            <a:r>
              <a:rPr lang="ru-RU" sz="3200" b="1" dirty="0" smtClean="0">
                <a:solidFill>
                  <a:srgbClr val="002060"/>
                </a:solidFill>
              </a:rPr>
              <a:t> – 130 = 570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785786" y="4929198"/>
            <a:ext cx="2428892" cy="164307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700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3571868" y="4929198"/>
            <a:ext cx="2428892" cy="164307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440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6286512" y="4857760"/>
            <a:ext cx="2428892" cy="164307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71868" y="642918"/>
            <a:ext cx="20409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49 : </a:t>
            </a:r>
            <a:r>
              <a:rPr lang="ru-RU" sz="3200" b="1" dirty="0" err="1" smtClean="0">
                <a:solidFill>
                  <a:srgbClr val="00B050"/>
                </a:solidFill>
              </a:rPr>
              <a:t>х</a:t>
            </a:r>
            <a:r>
              <a:rPr lang="ru-RU" sz="3200" b="1" dirty="0" smtClean="0">
                <a:solidFill>
                  <a:srgbClr val="00B050"/>
                </a:solidFill>
              </a:rPr>
              <a:t> = 7 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571472" y="1285860"/>
            <a:ext cx="2428892" cy="1643074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286116" y="1285860"/>
            <a:ext cx="2428892" cy="1643074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6000760" y="1285860"/>
            <a:ext cx="2428892" cy="1643074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86116" y="3429000"/>
            <a:ext cx="27927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err="1" smtClean="0">
                <a:solidFill>
                  <a:srgbClr val="FF0000"/>
                </a:solidFill>
              </a:rPr>
              <a:t>х</a:t>
            </a:r>
            <a:r>
              <a:rPr lang="ru-RU" sz="3200" b="1" dirty="0" smtClean="0">
                <a:solidFill>
                  <a:srgbClr val="FF0000"/>
                </a:solidFill>
              </a:rPr>
              <a:t> – 130 = 570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571472" y="4429132"/>
            <a:ext cx="2428892" cy="1643074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800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357554" y="4357694"/>
            <a:ext cx="2428892" cy="1643074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700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215074" y="4286256"/>
            <a:ext cx="2428892" cy="1643074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600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28992" y="714356"/>
            <a:ext cx="268374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C000"/>
                </a:solidFill>
              </a:rPr>
              <a:t>110 + а = 380</a:t>
            </a:r>
            <a:endParaRPr lang="ru-RU" sz="3200" b="1" dirty="0">
              <a:solidFill>
                <a:srgbClr val="FFC00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642910" y="1285860"/>
            <a:ext cx="2428892" cy="1643074"/>
          </a:xfrm>
          <a:prstGeom prst="ellipse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285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3428992" y="1285860"/>
            <a:ext cx="2428892" cy="1643074"/>
          </a:xfrm>
          <a:prstGeom prst="ellipse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490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6286512" y="1214422"/>
            <a:ext cx="2428892" cy="1643074"/>
          </a:xfrm>
          <a:prstGeom prst="ellipse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270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86182" y="3357562"/>
            <a:ext cx="20409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err="1" smtClean="0">
                <a:solidFill>
                  <a:srgbClr val="002060"/>
                </a:solidFill>
              </a:rPr>
              <a:t>х</a:t>
            </a:r>
            <a:r>
              <a:rPr lang="ru-RU" sz="3200" b="1" dirty="0" smtClean="0">
                <a:solidFill>
                  <a:srgbClr val="002060"/>
                </a:solidFill>
              </a:rPr>
              <a:t> · 5 = 45 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714348" y="4429132"/>
            <a:ext cx="2428892" cy="1643074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50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500430" y="4357694"/>
            <a:ext cx="2428892" cy="1643074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143636" y="4357694"/>
            <a:ext cx="2428892" cy="1643074"/>
          </a:xfrm>
          <a:prstGeom prst="ellipse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59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500042"/>
            <a:ext cx="86439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/>
              <a:t>8. Выбери прямоугольник периметр (Р) = </a:t>
            </a:r>
            <a:r>
              <a:rPr lang="en-US" sz="2800" b="1" i="1" dirty="0" smtClean="0"/>
              <a:t>16</a:t>
            </a:r>
            <a:r>
              <a:rPr lang="ru-RU" sz="2800" b="1" i="1" dirty="0" smtClean="0"/>
              <a:t>.</a:t>
            </a:r>
            <a:endParaRPr lang="ru-RU" sz="2800" b="1" dirty="0"/>
          </a:p>
        </p:txBody>
      </p:sp>
      <p:grpSp>
        <p:nvGrpSpPr>
          <p:cNvPr id="23" name="Группа 22"/>
          <p:cNvGrpSpPr/>
          <p:nvPr/>
        </p:nvGrpSpPr>
        <p:grpSpPr>
          <a:xfrm>
            <a:off x="214282" y="1071546"/>
            <a:ext cx="2643206" cy="1785950"/>
            <a:chOff x="214282" y="1071546"/>
            <a:chExt cx="2643206" cy="1785950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642910" y="1500174"/>
              <a:ext cx="2214578" cy="1357322"/>
            </a:xfrm>
            <a:prstGeom prst="rect">
              <a:avLst/>
            </a:pr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" name="Прямоугольник 10"/>
            <p:cNvSpPr/>
            <p:nvPr/>
          </p:nvSpPr>
          <p:spPr>
            <a:xfrm rot="16200000">
              <a:off x="60554" y="1868216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5 см</a:t>
              </a:r>
              <a:endParaRPr lang="ru-RU" dirty="0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1428728" y="1071546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7 см</a:t>
              </a:r>
              <a:endParaRPr lang="ru-RU" dirty="0"/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3305433" y="1357298"/>
            <a:ext cx="2052385" cy="1571636"/>
            <a:chOff x="3305433" y="1357298"/>
            <a:chExt cx="2052385" cy="1571636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3714744" y="1785926"/>
              <a:ext cx="1643074" cy="1143008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4214810" y="1357298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5 см</a:t>
              </a:r>
              <a:endParaRPr lang="ru-RU" dirty="0"/>
            </a:p>
          </p:txBody>
        </p:sp>
        <p:sp>
          <p:nvSpPr>
            <p:cNvPr id="14" name="Прямоугольник 13"/>
            <p:cNvSpPr/>
            <p:nvPr/>
          </p:nvSpPr>
          <p:spPr>
            <a:xfrm rot="16200000">
              <a:off x="3151705" y="2092672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3 см</a:t>
              </a:r>
              <a:endParaRPr lang="ru-RU" dirty="0"/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5357818" y="2071678"/>
            <a:ext cx="1643074" cy="1714512"/>
            <a:chOff x="5357818" y="2071678"/>
            <a:chExt cx="1643074" cy="1714512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5715008" y="2500306"/>
              <a:ext cx="1285884" cy="1285884"/>
            </a:xfrm>
            <a:prstGeom prst="rect">
              <a:avLst/>
            </a:prstGeom>
            <a:solidFill>
              <a:srgbClr val="FFC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6000760" y="2071678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5 см</a:t>
              </a:r>
              <a:endParaRPr lang="ru-RU" dirty="0"/>
            </a:p>
          </p:txBody>
        </p:sp>
        <p:sp>
          <p:nvSpPr>
            <p:cNvPr id="16" name="Прямоугольник 15"/>
            <p:cNvSpPr/>
            <p:nvPr/>
          </p:nvSpPr>
          <p:spPr>
            <a:xfrm rot="16200000">
              <a:off x="5204090" y="2868348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5 см</a:t>
              </a:r>
              <a:endParaRPr lang="ru-RU" dirty="0"/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7286644" y="1071546"/>
            <a:ext cx="1105416" cy="2714644"/>
            <a:chOff x="7286644" y="1071546"/>
            <a:chExt cx="1105416" cy="2714644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7786710" y="1500174"/>
              <a:ext cx="500066" cy="2286016"/>
            </a:xfrm>
            <a:prstGeom prst="rect">
              <a:avLst/>
            </a:prstGeom>
            <a:solidFill>
              <a:srgbClr val="CC33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Прямоугольник 16"/>
            <p:cNvSpPr/>
            <p:nvPr/>
          </p:nvSpPr>
          <p:spPr>
            <a:xfrm>
              <a:off x="7715272" y="1071546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1 см</a:t>
              </a:r>
              <a:endParaRPr lang="ru-RU" dirty="0"/>
            </a:p>
          </p:txBody>
        </p:sp>
        <p:sp>
          <p:nvSpPr>
            <p:cNvPr id="18" name="Прямоугольник 17"/>
            <p:cNvSpPr/>
            <p:nvPr/>
          </p:nvSpPr>
          <p:spPr>
            <a:xfrm rot="16200000">
              <a:off x="7132916" y="2225406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8 см</a:t>
              </a:r>
              <a:endParaRPr lang="ru-RU" dirty="0"/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4786314" y="4071942"/>
            <a:ext cx="3786214" cy="2428892"/>
            <a:chOff x="4786314" y="4071942"/>
            <a:chExt cx="3786214" cy="2428892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5214942" y="4429132"/>
              <a:ext cx="3357586" cy="2071702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/>
            <p:cNvSpPr/>
            <p:nvPr/>
          </p:nvSpPr>
          <p:spPr>
            <a:xfrm rot="16200000">
              <a:off x="4632586" y="5368678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6 см</a:t>
              </a:r>
              <a:endParaRPr lang="ru-RU" dirty="0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6572264" y="4071942"/>
              <a:ext cx="80502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12 см</a:t>
              </a:r>
              <a:endParaRPr lang="ru-RU" dirty="0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428596" y="3429000"/>
            <a:ext cx="4143404" cy="2428892"/>
            <a:chOff x="428596" y="3429000"/>
            <a:chExt cx="4143404" cy="2428892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857224" y="3857628"/>
              <a:ext cx="3714776" cy="2000264"/>
            </a:xfrm>
            <a:prstGeom prst="rect">
              <a:avLst/>
            </a:prstGeom>
          </p:spPr>
          <p:style>
            <a:lnRef idx="1">
              <a:schemeClr val="accent5"/>
            </a:lnRef>
            <a:fillRef idx="3">
              <a:schemeClr val="accent5"/>
            </a:fillRef>
            <a:effectRef idx="2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2357422" y="3429000"/>
              <a:ext cx="7879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11 см</a:t>
              </a:r>
              <a:endParaRPr lang="ru-RU" dirty="0"/>
            </a:p>
          </p:txBody>
        </p:sp>
        <p:sp>
          <p:nvSpPr>
            <p:cNvPr id="22" name="Прямоугольник 21"/>
            <p:cNvSpPr/>
            <p:nvPr/>
          </p:nvSpPr>
          <p:spPr>
            <a:xfrm rot="16200000">
              <a:off x="274868" y="4511422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8 см</a:t>
              </a:r>
              <a:endParaRPr lang="ru-RU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0034" y="428604"/>
            <a:ext cx="86439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/>
              <a:t>9. Выбери прямоугольник с площадью (</a:t>
            </a:r>
            <a:r>
              <a:rPr lang="en-US" sz="2800" b="1" i="1" dirty="0" smtClean="0"/>
              <a:t>S</a:t>
            </a:r>
            <a:r>
              <a:rPr lang="ru-RU" sz="2800" b="1" i="1" dirty="0" smtClean="0"/>
              <a:t>)= 35.</a:t>
            </a:r>
            <a:endParaRPr lang="ru-RU" sz="2800" b="1" dirty="0"/>
          </a:p>
        </p:txBody>
      </p:sp>
      <p:grpSp>
        <p:nvGrpSpPr>
          <p:cNvPr id="29" name="Группа 28"/>
          <p:cNvGrpSpPr/>
          <p:nvPr/>
        </p:nvGrpSpPr>
        <p:grpSpPr>
          <a:xfrm>
            <a:off x="1785918" y="1428736"/>
            <a:ext cx="1857388" cy="2071702"/>
            <a:chOff x="4929190" y="2071678"/>
            <a:chExt cx="1857388" cy="2071702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5357818" y="2428868"/>
              <a:ext cx="1428760" cy="1714512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5715008" y="2071678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5 см</a:t>
              </a:r>
              <a:endParaRPr lang="ru-RU" dirty="0"/>
            </a:p>
          </p:txBody>
        </p:sp>
        <p:sp>
          <p:nvSpPr>
            <p:cNvPr id="13" name="Прямоугольник 12"/>
            <p:cNvSpPr/>
            <p:nvPr/>
          </p:nvSpPr>
          <p:spPr>
            <a:xfrm rot="16200000">
              <a:off x="4775462" y="3011224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7 см</a:t>
              </a:r>
              <a:endParaRPr lang="ru-RU" dirty="0"/>
            </a:p>
          </p:txBody>
        </p:sp>
      </p:grpSp>
      <p:grpSp>
        <p:nvGrpSpPr>
          <p:cNvPr id="27" name="Группа 26"/>
          <p:cNvGrpSpPr/>
          <p:nvPr/>
        </p:nvGrpSpPr>
        <p:grpSpPr>
          <a:xfrm rot="16200000">
            <a:off x="3470137" y="1530467"/>
            <a:ext cx="3275296" cy="2357454"/>
            <a:chOff x="1582456" y="1071546"/>
            <a:chExt cx="3275296" cy="2357454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2071670" y="1500174"/>
              <a:ext cx="2786082" cy="192882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3214678" y="1071546"/>
              <a:ext cx="80502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10 см</a:t>
              </a:r>
              <a:endParaRPr lang="ru-RU" dirty="0"/>
            </a:p>
          </p:txBody>
        </p:sp>
        <p:sp>
          <p:nvSpPr>
            <p:cNvPr id="15" name="Прямоугольник 14"/>
            <p:cNvSpPr/>
            <p:nvPr/>
          </p:nvSpPr>
          <p:spPr>
            <a:xfrm rot="5400000">
              <a:off x="1428728" y="2000240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9 см</a:t>
              </a:r>
              <a:endParaRPr lang="ru-RU" dirty="0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6929454" y="1643050"/>
            <a:ext cx="1798092" cy="2071702"/>
            <a:chOff x="6929454" y="857232"/>
            <a:chExt cx="1798092" cy="2071702"/>
          </a:xfrm>
        </p:grpSpPr>
        <p:sp>
          <p:nvSpPr>
            <p:cNvPr id="10" name="Прямоугольник 9"/>
            <p:cNvSpPr/>
            <p:nvPr/>
          </p:nvSpPr>
          <p:spPr>
            <a:xfrm>
              <a:off x="6929454" y="1214422"/>
              <a:ext cx="1428760" cy="1714512"/>
            </a:xfrm>
            <a:prstGeom prst="rect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7358082" y="857232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5 см</a:t>
              </a:r>
              <a:endParaRPr lang="ru-RU" dirty="0"/>
            </a:p>
          </p:txBody>
        </p:sp>
        <p:sp>
          <p:nvSpPr>
            <p:cNvPr id="17" name="Прямоугольник 16"/>
            <p:cNvSpPr/>
            <p:nvPr/>
          </p:nvSpPr>
          <p:spPr>
            <a:xfrm rot="5400000">
              <a:off x="8204486" y="1796778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7 см</a:t>
              </a:r>
              <a:endParaRPr lang="ru-RU" dirty="0"/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4845577" y="4143380"/>
            <a:ext cx="4298423" cy="2428892"/>
            <a:chOff x="4500562" y="4143380"/>
            <a:chExt cx="4298423" cy="2428892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4500562" y="4572008"/>
              <a:ext cx="3857652" cy="2000264"/>
            </a:xfrm>
            <a:prstGeom prst="rect">
              <a:avLst/>
            </a:prstGeom>
            <a:solidFill>
              <a:srgbClr val="CC33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/>
            <p:cNvSpPr/>
            <p:nvPr/>
          </p:nvSpPr>
          <p:spPr>
            <a:xfrm rot="5400000">
              <a:off x="8147684" y="5225802"/>
              <a:ext cx="93326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7, 5 см</a:t>
              </a:r>
              <a:endParaRPr lang="ru-RU" dirty="0"/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6000760" y="4143380"/>
              <a:ext cx="80502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13 см</a:t>
              </a:r>
              <a:endParaRPr lang="ru-RU" dirty="0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1857356" y="3643314"/>
            <a:ext cx="1143008" cy="1000132"/>
            <a:chOff x="1857356" y="3643314"/>
            <a:chExt cx="1143008" cy="1000132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2285984" y="4000504"/>
              <a:ext cx="714380" cy="64294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2357422" y="3643314"/>
              <a:ext cx="61266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1см</a:t>
              </a:r>
              <a:endParaRPr lang="ru-RU" dirty="0"/>
            </a:p>
          </p:txBody>
        </p:sp>
        <p:sp>
          <p:nvSpPr>
            <p:cNvPr id="21" name="Прямоугольник 20"/>
            <p:cNvSpPr/>
            <p:nvPr/>
          </p:nvSpPr>
          <p:spPr>
            <a:xfrm rot="16200000">
              <a:off x="1735688" y="4122172"/>
              <a:ext cx="61266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1см</a:t>
              </a:r>
              <a:endParaRPr lang="ru-RU" dirty="0"/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1582456" y="4714884"/>
            <a:ext cx="2418040" cy="1857388"/>
            <a:chOff x="1582456" y="4714884"/>
            <a:chExt cx="2418040" cy="1857388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2000232" y="5143512"/>
              <a:ext cx="2000264" cy="1428760"/>
            </a:xfrm>
            <a:prstGeom prst="rect">
              <a:avLst/>
            </a:prstGeom>
            <a:solidFill>
              <a:srgbClr val="7030A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2643174" y="4714884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6 см</a:t>
              </a:r>
              <a:endParaRPr lang="ru-RU" dirty="0"/>
            </a:p>
          </p:txBody>
        </p:sp>
        <p:sp>
          <p:nvSpPr>
            <p:cNvPr id="23" name="Прямоугольник 22"/>
            <p:cNvSpPr/>
            <p:nvPr/>
          </p:nvSpPr>
          <p:spPr>
            <a:xfrm rot="16200000">
              <a:off x="1428728" y="5572140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5 см</a:t>
              </a:r>
              <a:endParaRPr lang="ru-RU" dirty="0"/>
            </a:p>
          </p:txBody>
        </p:sp>
      </p:grpSp>
      <p:grpSp>
        <p:nvGrpSpPr>
          <p:cNvPr id="26" name="Группа 25"/>
          <p:cNvGrpSpPr/>
          <p:nvPr/>
        </p:nvGrpSpPr>
        <p:grpSpPr>
          <a:xfrm>
            <a:off x="214282" y="1000108"/>
            <a:ext cx="1357321" cy="5572164"/>
            <a:chOff x="214283" y="714356"/>
            <a:chExt cx="1357321" cy="5572164"/>
          </a:xfrm>
        </p:grpSpPr>
        <p:sp>
          <p:nvSpPr>
            <p:cNvPr id="5" name="Прямоугольник 4"/>
            <p:cNvSpPr/>
            <p:nvPr/>
          </p:nvSpPr>
          <p:spPr>
            <a:xfrm>
              <a:off x="571472" y="1071546"/>
              <a:ext cx="1000132" cy="521497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714348" y="714356"/>
              <a:ext cx="67678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2 см</a:t>
              </a:r>
              <a:endParaRPr lang="ru-RU" dirty="0"/>
            </a:p>
          </p:txBody>
        </p:sp>
        <p:sp>
          <p:nvSpPr>
            <p:cNvPr id="25" name="Прямоугольник 24"/>
            <p:cNvSpPr/>
            <p:nvPr/>
          </p:nvSpPr>
          <p:spPr>
            <a:xfrm rot="16200000">
              <a:off x="-3566" y="3218221"/>
              <a:ext cx="80502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i="1" dirty="0" smtClean="0"/>
                <a:t>15 см</a:t>
              </a:r>
              <a:endParaRPr lang="ru-RU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785794"/>
            <a:ext cx="89297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/>
              <a:t>10. Изучи внимательно таблицу. Исходя из данного условия, выбери правильное содержание  задачи.</a:t>
            </a:r>
            <a:endParaRPr lang="ru-RU" sz="28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4000504"/>
            <a:ext cx="4286280" cy="2500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Из  12 м ткани сшили 4 одинаковых платье. Сколько ткани пойдет на  20 таких же платьев?</a:t>
            </a:r>
            <a:endParaRPr lang="ru-RU" sz="28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27672" y="4011337"/>
            <a:ext cx="4286280" cy="250033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Из  20 м ткани сшили 4 одинаковых платьев. Сколько ткани пойдет на  12 таких платьев?</a:t>
            </a:r>
            <a:endParaRPr lang="ru-RU" sz="24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357290" y="2357430"/>
          <a:ext cx="6500857" cy="1428760"/>
        </p:xfrm>
        <a:graphic>
          <a:graphicData uri="http://schemas.openxmlformats.org/drawingml/2006/table">
            <a:tbl>
              <a:tblPr/>
              <a:tblGrid>
                <a:gridCol w="2425797"/>
                <a:gridCol w="2037530"/>
                <a:gridCol w="2037530"/>
              </a:tblGrid>
              <a:tr h="71438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CC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Расход метров на 1 платье</a:t>
                      </a:r>
                      <a:endParaRPr lang="ru-RU" sz="2000" dirty="0">
                        <a:solidFill>
                          <a:srgbClr val="0000CC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CC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Кол-во</a:t>
                      </a:r>
                      <a:endParaRPr lang="ru-RU" sz="2000" dirty="0">
                        <a:solidFill>
                          <a:srgbClr val="0000CC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CC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платьев</a:t>
                      </a:r>
                      <a:endParaRPr lang="ru-RU" sz="2000" dirty="0">
                        <a:solidFill>
                          <a:srgbClr val="0000CC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CC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Всего </a:t>
                      </a:r>
                      <a:endParaRPr lang="ru-RU" sz="2000" dirty="0">
                        <a:solidFill>
                          <a:srgbClr val="0000CC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CC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метров</a:t>
                      </a:r>
                      <a:endParaRPr lang="ru-RU" sz="2000" dirty="0">
                        <a:solidFill>
                          <a:srgbClr val="0000CC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solidFill>
                            <a:srgbClr val="0000CC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? м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CC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 шт.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CC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 м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19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CC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20 шт.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b="1" dirty="0">
                          <a:solidFill>
                            <a:srgbClr val="0000CC"/>
                          </a:solidFill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? м</a:t>
                      </a:r>
                      <a:endParaRPr lang="ru-RU" sz="2000" dirty="0">
                        <a:solidFill>
                          <a:srgbClr val="0000CC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500042"/>
            <a:ext cx="89297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/>
              <a:t>11. Прочитай внимательно задачу и выбери правильную последовательность действий её  решения и ответ. </a:t>
            </a:r>
            <a:endParaRPr lang="ru-RU" sz="2800" b="1" i="1" dirty="0"/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1928802"/>
            <a:ext cx="885828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Sitka Subheading" pitchFamily="2" charset="0"/>
                <a:ea typeface="Times New Roman" pitchFamily="18" charset="0"/>
                <a:cs typeface="Times New Roman" pitchFamily="18" charset="0"/>
              </a:rPr>
              <a:t>Со склада увезли 25 кг свёклы, а капусты в 2 раза больше. Сколько картофеля увезли со склада, если всего там было 90 кг. овощей?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Sitka Subheading" pitchFamily="2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00100" y="3357562"/>
            <a:ext cx="4500594" cy="207170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2000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1)</a:t>
            </a:r>
            <a:r>
              <a:rPr lang="ru-RU" sz="2000" b="1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000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25 • 2  = 50 (кг) капусты</a:t>
            </a:r>
            <a:endParaRPr lang="ru-RU" sz="2000" dirty="0" smtClean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ru-RU" sz="2000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2) 50 + 25 = 75 (кг) свекла и капуста </a:t>
            </a:r>
            <a:endParaRPr lang="ru-RU" sz="2000" dirty="0" smtClean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  <a:p>
            <a:pPr lvl="0" eaLnBrk="0" hangingPunct="0"/>
            <a:r>
              <a:rPr lang="ru-RU" sz="2000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3) 90 – 75 = 15 (кг) увезли картофеля</a:t>
            </a:r>
          </a:p>
          <a:p>
            <a:pPr lvl="0" eaLnBrk="0" hangingPunct="0"/>
            <a:r>
              <a:rPr lang="ru-RU" sz="2000" dirty="0" smtClean="0">
                <a:solidFill>
                  <a:srgbClr val="0066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Ответ: 15 кг картофеля увезли </a:t>
            </a:r>
            <a:endParaRPr lang="ru-RU" sz="2000" dirty="0" smtClean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dirty="0">
              <a:solidFill>
                <a:srgbClr val="0066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5500678"/>
            <a:ext cx="4500594" cy="1357322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1) 90 : 2 = 45 (кг) капусты</a:t>
            </a:r>
          </a:p>
          <a:p>
            <a:r>
              <a:rPr lang="ru-RU" sz="20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2) 45 + 25 = 70 (кг) свеклы</a:t>
            </a:r>
          </a:p>
          <a:p>
            <a:r>
              <a:rPr lang="ru-RU" sz="20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Ответ: 70 кг свеклы.</a:t>
            </a:r>
          </a:p>
          <a:p>
            <a:pPr algn="ctr"/>
            <a:endParaRPr lang="ru-RU" dirty="0">
              <a:solidFill>
                <a:srgbClr val="0066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929190" y="4286232"/>
            <a:ext cx="3857652" cy="257176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arenR"/>
            </a:pPr>
            <a:r>
              <a:rPr lang="ru-RU" sz="20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25 + 2 = 27 (кг) капусты </a:t>
            </a:r>
          </a:p>
          <a:p>
            <a:pPr marL="342900" indent="-342900">
              <a:buAutoNum type="arabicParenR"/>
            </a:pPr>
            <a:r>
              <a:rPr lang="ru-RU" sz="20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2) 27 + 25 = 52 (кг) свекла и       капуста </a:t>
            </a:r>
          </a:p>
          <a:p>
            <a:r>
              <a:rPr lang="ru-RU" sz="20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3) 90 – 52  = 32 (кг) увезли картофеля</a:t>
            </a:r>
          </a:p>
          <a:p>
            <a:r>
              <a:rPr lang="ru-RU" sz="20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Ответ: 32  кг  увезли со склада картофеля.</a:t>
            </a:r>
          </a:p>
          <a:p>
            <a:pPr algn="ctr"/>
            <a:endParaRPr lang="ru-RU" dirty="0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0"/>
            <a:ext cx="89297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/>
              <a:t> </a:t>
            </a:r>
            <a:endParaRPr lang="ru-RU" sz="2800" b="1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928670"/>
            <a:ext cx="89297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/>
              <a:t>12.</a:t>
            </a:r>
            <a:r>
              <a:rPr lang="ru-RU" sz="2800" i="1" dirty="0" smtClean="0"/>
              <a:t> </a:t>
            </a:r>
            <a:r>
              <a:rPr lang="ru-RU" sz="2800" b="1" i="1" dirty="0" smtClean="0"/>
              <a:t>Выбери правильную единицу времени.</a:t>
            </a:r>
            <a:endParaRPr lang="ru-RU" sz="2800" b="1" i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928662" y="2214554"/>
            <a:ext cx="27831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1) 1 ч = … мин </a:t>
            </a:r>
            <a:endParaRPr lang="ru-RU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714744" y="2214554"/>
            <a:ext cx="14302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59 мин </a:t>
            </a:r>
            <a:endParaRPr lang="ru-RU" sz="28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143504" y="2214554"/>
            <a:ext cx="14302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61 мин </a:t>
            </a:r>
            <a:endParaRPr lang="ru-RU" sz="28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572264" y="2214554"/>
            <a:ext cx="14302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60 мин </a:t>
            </a:r>
            <a:endParaRPr lang="ru-RU" sz="28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28662" y="2714620"/>
            <a:ext cx="25614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00CC"/>
                </a:solidFill>
              </a:rPr>
              <a:t>2) 1 </a:t>
            </a:r>
            <a:r>
              <a:rPr lang="ru-RU" sz="2800" b="1" dirty="0" err="1" smtClean="0">
                <a:solidFill>
                  <a:srgbClr val="0000CC"/>
                </a:solidFill>
              </a:rPr>
              <a:t>сут</a:t>
            </a:r>
            <a:r>
              <a:rPr lang="ru-RU" sz="2800" b="1" dirty="0" smtClean="0">
                <a:solidFill>
                  <a:srgbClr val="0000CC"/>
                </a:solidFill>
              </a:rPr>
              <a:t> = … ч</a:t>
            </a:r>
            <a:endParaRPr lang="ru-RU" sz="2800" b="1" dirty="0">
              <a:solidFill>
                <a:srgbClr val="0000CC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714744" y="2786058"/>
            <a:ext cx="14302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24 мин </a:t>
            </a:r>
            <a:endParaRPr lang="ru-RU" sz="28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214942" y="2786058"/>
            <a:ext cx="9925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24 ч </a:t>
            </a:r>
            <a:endParaRPr lang="ru-RU" sz="28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6215074" y="2786058"/>
            <a:ext cx="16882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204 мин </a:t>
            </a:r>
            <a:endParaRPr lang="ru-RU" sz="28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928662" y="3357562"/>
            <a:ext cx="30556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3) 1 мин = … сек</a:t>
            </a:r>
            <a:endParaRPr lang="ru-RU" sz="28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143372" y="3429000"/>
            <a:ext cx="7922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1 ч </a:t>
            </a:r>
            <a:endParaRPr lang="ru-RU" sz="28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857752" y="3429000"/>
            <a:ext cx="9845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60 с </a:t>
            </a:r>
            <a:endParaRPr lang="ru-RU" sz="28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857884" y="3429000"/>
            <a:ext cx="11849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600 с </a:t>
            </a:r>
            <a:endParaRPr lang="ru-RU" sz="28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928662" y="4000504"/>
            <a:ext cx="3224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rgbClr val="0000CC"/>
                </a:solidFill>
              </a:rPr>
              <a:t>4) 1 год = … дней</a:t>
            </a:r>
            <a:endParaRPr lang="ru-RU" sz="2800" b="1" dirty="0">
              <a:solidFill>
                <a:srgbClr val="0000CC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143372" y="4000504"/>
            <a:ext cx="12121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365 </a:t>
            </a:r>
            <a:r>
              <a:rPr lang="ru-RU" sz="2800" dirty="0" err="1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д</a:t>
            </a:r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8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5357818" y="4071942"/>
            <a:ext cx="12121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356 </a:t>
            </a:r>
            <a:r>
              <a:rPr lang="ru-RU" sz="2800" dirty="0" err="1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д</a:t>
            </a:r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8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643702" y="4071942"/>
            <a:ext cx="12121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465 </a:t>
            </a:r>
            <a:r>
              <a:rPr lang="ru-RU" sz="2800" dirty="0" err="1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д</a:t>
            </a:r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800" dirty="0">
              <a:solidFill>
                <a:srgbClr val="0066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2771" name="Picture 3" descr="http://900igr.net/up/datai/66641/0008-008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736" y="4857736"/>
            <a:ext cx="2000264" cy="2000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  <p:bldP spid="18" grpId="0"/>
      <p:bldP spid="19" grpId="0"/>
      <p:bldP spid="23" grpId="0"/>
      <p:bldP spid="24" grpId="0"/>
      <p:bldP spid="25" grpId="0"/>
      <p:bldP spid="27" grpId="0"/>
      <p:bldP spid="28" grpId="0"/>
      <p:bldP spid="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088" y="642918"/>
            <a:ext cx="92382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/>
              <a:t>13. Выбери правильное решение и ответ задачи.</a:t>
            </a:r>
            <a:endParaRPr lang="ru-RU" sz="2800" b="1" dirty="0"/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428596" y="1357298"/>
            <a:ext cx="821537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Длина прямоугольника 8 см, а ширина на 2 см короче. Вычисли периметр</a:t>
            </a:r>
            <a:endParaRPr kumimoji="0" lang="ru-RU" sz="2800" b="0" i="1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1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прямоугольника.</a:t>
            </a:r>
            <a:endParaRPr kumimoji="0" lang="ru-RU" sz="2800" b="0" i="1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4714884"/>
            <a:ext cx="4214842" cy="150019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arenR"/>
            </a:pPr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8 – 2 = 6 (см) ширина </a:t>
            </a:r>
          </a:p>
          <a:p>
            <a:pPr marL="342900" indent="-342900">
              <a:buAutoNum type="arabicParenR"/>
            </a:pPr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(8 + 6) • 2 = 28 (см) </a:t>
            </a:r>
          </a:p>
          <a:p>
            <a:pPr marL="342900" indent="-342900"/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Ответ:  Р = 28 см</a:t>
            </a:r>
            <a:r>
              <a:rPr lang="ru-RU" dirty="0" smtClean="0">
                <a:solidFill>
                  <a:srgbClr val="006600"/>
                </a:solidFill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2928934"/>
            <a:ext cx="4214842" cy="150019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arenR"/>
            </a:pPr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8 + 2 = 8 (см) ширина </a:t>
            </a:r>
          </a:p>
          <a:p>
            <a:pPr marL="342900" indent="-342900">
              <a:buAutoNum type="arabicParenR"/>
            </a:pPr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(8 + 8) • 2 = 32 (см) </a:t>
            </a:r>
          </a:p>
          <a:p>
            <a:pPr marL="342900" indent="-342900"/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Ответ:  Р = 28 см</a:t>
            </a:r>
            <a:r>
              <a:rPr lang="ru-RU" dirty="0" smtClean="0">
                <a:solidFill>
                  <a:srgbClr val="006600"/>
                </a:solidFill>
              </a:rPr>
              <a:t>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714876" y="2928934"/>
            <a:ext cx="4214842" cy="150019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arenR"/>
            </a:pPr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8 - 2 = 6 (см) длина </a:t>
            </a:r>
          </a:p>
          <a:p>
            <a:pPr marL="342900" indent="-342900">
              <a:buAutoNum type="arabicParenR"/>
            </a:pPr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(8 + 6) • 2 = 32 (см) </a:t>
            </a:r>
          </a:p>
          <a:p>
            <a:pPr marL="342900" indent="-342900"/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Ответ:  Р = 28 см</a:t>
            </a:r>
            <a:r>
              <a:rPr lang="ru-RU" dirty="0" smtClean="0">
                <a:solidFill>
                  <a:srgbClr val="006600"/>
                </a:solidFill>
              </a:rPr>
              <a:t>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714876" y="4714884"/>
            <a:ext cx="4214842" cy="150019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arenR"/>
            </a:pPr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8 • 2 = 16 (см) ширина </a:t>
            </a:r>
          </a:p>
          <a:p>
            <a:pPr marL="342900" indent="-342900">
              <a:buAutoNum type="arabicParenR"/>
            </a:pPr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(8 + 16) • 2 = 48 (см) </a:t>
            </a:r>
          </a:p>
          <a:p>
            <a:pPr marL="342900" indent="-342900"/>
            <a:r>
              <a:rPr lang="ru-RU" sz="2800" dirty="0" smtClean="0">
                <a:solidFill>
                  <a:srgbClr val="006600"/>
                </a:solidFill>
                <a:latin typeface="Arial" pitchFamily="34" charset="0"/>
                <a:cs typeface="Arial" pitchFamily="34" charset="0"/>
              </a:rPr>
              <a:t>Ответ:  Р = 48 см</a:t>
            </a:r>
            <a:r>
              <a:rPr lang="ru-RU" dirty="0" smtClean="0">
                <a:solidFill>
                  <a:srgbClr val="0066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1000100" y="1000108"/>
            <a:ext cx="738548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1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Сумму чисел 23 и 27 уменьшить в 2 раза.</a:t>
            </a:r>
            <a:r>
              <a:rPr kumimoji="0" lang="ru-RU" sz="2800" i="1" u="none" strike="noStrike" cap="none" normalizeH="0" dirty="0" smtClean="0">
                <a:ln>
                  <a:noFill/>
                </a:ln>
                <a:solidFill>
                  <a:srgbClr val="0000CC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2800" i="1" u="none" strike="noStrike" cap="none" normalizeH="0" baseline="0" dirty="0" smtClean="0">
              <a:ln>
                <a:noFill/>
              </a:ln>
              <a:solidFill>
                <a:srgbClr val="0000CC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14480" y="428604"/>
            <a:ext cx="5890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 smtClean="0"/>
              <a:t>10. Найди значение выражения.</a:t>
            </a:r>
            <a:endParaRPr lang="ru-RU" sz="2800" b="1" dirty="0"/>
          </a:p>
        </p:txBody>
      </p:sp>
      <p:sp>
        <p:nvSpPr>
          <p:cNvPr id="6" name="Овал 5"/>
          <p:cNvSpPr/>
          <p:nvPr/>
        </p:nvSpPr>
        <p:spPr>
          <a:xfrm>
            <a:off x="1214414" y="1643050"/>
            <a:ext cx="3071834" cy="214314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Arial" pitchFamily="34" charset="0"/>
                <a:cs typeface="Arial" pitchFamily="34" charset="0"/>
              </a:rPr>
              <a:t>40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4714876" y="1643050"/>
            <a:ext cx="3071834" cy="214314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00CC"/>
                </a:solidFill>
                <a:latin typeface="Arial" pitchFamily="34" charset="0"/>
                <a:cs typeface="Arial" pitchFamily="34" charset="0"/>
              </a:rPr>
              <a:t>100</a:t>
            </a:r>
            <a:endParaRPr lang="ru-RU" sz="3600" b="1" dirty="0">
              <a:solidFill>
                <a:srgbClr val="0000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285852" y="4000504"/>
            <a:ext cx="3071834" cy="2143140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50</a:t>
            </a:r>
            <a:endParaRPr lang="ru-RU" sz="3600" b="1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4786314" y="4000504"/>
            <a:ext cx="3071834" cy="214314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00CC00"/>
                </a:solidFill>
                <a:latin typeface="Arial" pitchFamily="34" charset="0"/>
                <a:cs typeface="Arial" pitchFamily="34" charset="0"/>
              </a:rPr>
              <a:t>49</a:t>
            </a:r>
            <a:endParaRPr lang="ru-RU" sz="3600" b="1" dirty="0">
              <a:solidFill>
                <a:srgbClr val="00CC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extBox 2"/>
          <p:cNvSpPr txBox="1">
            <a:spLocks noChangeArrowheads="1"/>
          </p:cNvSpPr>
          <p:nvPr/>
        </p:nvSpPr>
        <p:spPr bwMode="auto">
          <a:xfrm>
            <a:off x="428625" y="785813"/>
            <a:ext cx="828675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44036" name="TextBox 4"/>
          <p:cNvSpPr txBox="1">
            <a:spLocks noChangeArrowheads="1"/>
          </p:cNvSpPr>
          <p:nvPr/>
        </p:nvSpPr>
        <p:spPr bwMode="auto">
          <a:xfrm>
            <a:off x="1000125" y="1714500"/>
            <a:ext cx="7286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b="1" dirty="0"/>
              <a:t>  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0" y="5492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ru-RU" sz="24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57488" y="1357298"/>
            <a:ext cx="354436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>
                <a:ln w="11430"/>
                <a:solidFill>
                  <a:srgbClr val="0000CC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Молодец!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2428868"/>
            <a:ext cx="760926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>
                <a:ln w="11430"/>
                <a:solidFill>
                  <a:srgbClr val="00CCFF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Спасибо за работу!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680</TotalTime>
  <Words>1244</Words>
  <Application>Microsoft Office PowerPoint</Application>
  <PresentationFormat>Экран (4:3)</PresentationFormat>
  <Paragraphs>200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ЕХХУ</dc:creator>
  <cp:lastModifiedBy>Ученик 15</cp:lastModifiedBy>
  <cp:revision>110</cp:revision>
  <dcterms:created xsi:type="dcterms:W3CDTF">2016-11-09T07:24:19Z</dcterms:created>
  <dcterms:modified xsi:type="dcterms:W3CDTF">2022-12-05T12:10:16Z</dcterms:modified>
</cp:coreProperties>
</file>