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25144"/>
            <a:ext cx="8350944" cy="175805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54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5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Социальные последствия </a:t>
            </a:r>
            <a:r>
              <a:rPr lang="ru-RU" sz="54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информационной революции»</a:t>
            </a:r>
            <a:r>
              <a:rPr lang="ru-RU" sz="6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6000" dirty="0">
                <a:effectLst/>
                <a:latin typeface="Calibri"/>
                <a:ea typeface="Calibri"/>
                <a:cs typeface="Times New Roman"/>
              </a:rPr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229200"/>
            <a:ext cx="8062912" cy="1752600"/>
          </a:xfrm>
        </p:spPr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читель истории и обществознания, МБОУ «Гимназия №4</a:t>
            </a:r>
            <a:r>
              <a:rPr lang="ru-RU" dirty="0" smtClean="0"/>
              <a:t>», г. Чебоксары</a:t>
            </a:r>
            <a:endParaRPr lang="ru-RU" dirty="0" smtClean="0"/>
          </a:p>
          <a:p>
            <a:r>
              <a:rPr lang="ru-RU" dirty="0" smtClean="0"/>
              <a:t>Осипов Н.П.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444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Задание 3. Проанализируйте отрывки из Конвенции. К какому типу преступлений можно отнести случай с авиакомпанией </a:t>
            </a:r>
            <a:r>
              <a:rPr lang="ru-RU" dirty="0" err="1"/>
              <a:t>British</a:t>
            </a:r>
            <a:r>
              <a:rPr lang="ru-RU" dirty="0"/>
              <a:t> </a:t>
            </a:r>
            <a:r>
              <a:rPr lang="ru-RU" dirty="0" err="1"/>
              <a:t>Airways</a:t>
            </a:r>
            <a:r>
              <a:rPr lang="ru-RU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4889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92" y="219484"/>
            <a:ext cx="8602780" cy="6449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90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4160"/>
          </a:xfrm>
        </p:spPr>
        <p:txBody>
          <a:bodyPr>
            <a:normAutofit/>
          </a:bodyPr>
          <a:lstStyle/>
          <a:p>
            <a:r>
              <a:rPr lang="ru-RU" dirty="0"/>
              <a:t>Задание 5. Согласно Конвенции, преступник, совершивший преступление в электронной системе, при помощи компьютера и сети, несет уголовную ответственность.</a:t>
            </a:r>
          </a:p>
          <a:p>
            <a:r>
              <a:rPr lang="ru-RU" dirty="0"/>
              <a:t>Используя правовые знания:</a:t>
            </a:r>
          </a:p>
          <a:p>
            <a:r>
              <a:rPr lang="ru-RU" dirty="0"/>
              <a:t>1. Сформулируйте определение термина «Уголовная ответственность».</a:t>
            </a:r>
          </a:p>
          <a:p>
            <a:r>
              <a:rPr lang="ru-RU" dirty="0"/>
              <a:t>2. Приведите два примера правонарушений, за которые наступает уголовная ответственность.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652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94"/>
            <a:ext cx="8568952" cy="65208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79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Насколько </a:t>
            </a:r>
            <a:r>
              <a:rPr lang="ru-RU" dirty="0"/>
              <a:t>важно обеспечивать необходимый уровень </a:t>
            </a:r>
            <a:r>
              <a:rPr lang="ru-RU" dirty="0" err="1"/>
              <a:t>кибербезопасности</a:t>
            </a:r>
            <a:r>
              <a:rPr lang="ru-RU" dirty="0"/>
              <a:t> в наши дни?</a:t>
            </a:r>
          </a:p>
        </p:txBody>
      </p:sp>
    </p:spTree>
    <p:extLst>
      <p:ext uri="{BB962C8B-B14F-4D97-AF65-F5344CB8AC3E}">
        <p14:creationId xmlns:p14="http://schemas.microsoft.com/office/powerpoint/2010/main" val="136452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Многообразие и темпы развития социальных последствий информационной революции огромны и устрашающи. Однако умные люди в состоянии многое успеть предпринять для замедления их воздействия и даже исправления ситуации в целом, иначе человечеству останется винить лишь себя за все последующие невзгоды. Апокалипсис или золотой век? Выбор за нами.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060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Написать эссе на тему «Изменение социальной структуры западного общества на рубеже ХХ – XXI вв.».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590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Метод кейсов (</a:t>
            </a:r>
            <a:r>
              <a:rPr lang="ru-RU" dirty="0" err="1"/>
              <a:t>case-study</a:t>
            </a:r>
            <a:r>
              <a:rPr lang="ru-RU" dirty="0"/>
              <a:t>) – это технология исследования или обучения, основанная на реконструкции и анализе конкретных ситуаций («случаев»). </a:t>
            </a:r>
          </a:p>
        </p:txBody>
      </p:sp>
    </p:spTree>
    <p:extLst>
      <p:ext uri="{BB962C8B-B14F-4D97-AF65-F5344CB8AC3E}">
        <p14:creationId xmlns:p14="http://schemas.microsoft.com/office/powerpoint/2010/main" val="14377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Основные понятия:</a:t>
            </a:r>
            <a:r>
              <a:rPr lang="ru-RU" dirty="0"/>
              <a:t> </a:t>
            </a:r>
            <a:r>
              <a:rPr lang="ru-RU" dirty="0" err="1"/>
              <a:t>киберпреступность</a:t>
            </a:r>
            <a:r>
              <a:rPr lang="ru-RU" dirty="0"/>
              <a:t>, хакерская атака, </a:t>
            </a:r>
            <a:r>
              <a:rPr lang="ru-RU" dirty="0" err="1"/>
              <a:t>кибербезопасность</a:t>
            </a:r>
            <a:r>
              <a:rPr lang="ru-RU" dirty="0"/>
              <a:t>, </a:t>
            </a:r>
            <a:r>
              <a:rPr lang="ru-RU" dirty="0" err="1"/>
              <a:t>таргетированная</a:t>
            </a:r>
            <a:r>
              <a:rPr lang="ru-RU" dirty="0"/>
              <a:t> реклама, противозаконный доступ.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640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Проблема:</a:t>
            </a:r>
            <a:r>
              <a:rPr lang="ru-RU" dirty="0"/>
              <a:t> </a:t>
            </a:r>
            <a:r>
              <a:rPr lang="ru-RU" dirty="0" err="1"/>
              <a:t>Киберпреступность</a:t>
            </a:r>
            <a:r>
              <a:rPr lang="ru-RU" dirty="0"/>
              <a:t> как одна из угроз современности.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944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Актуальность проблемы: </a:t>
            </a:r>
            <a:r>
              <a:rPr lang="ru-RU" dirty="0"/>
              <a:t>В условиях массового роста пользователей Интернета, число которых за последнее десятилетие увеличилось с 1,7 млрд. (2009 год) человек до 4, 14 млрд. (2019 год), происходит формирование нового вида преступлений, получившего название </a:t>
            </a:r>
            <a:r>
              <a:rPr lang="ru-RU" dirty="0" err="1"/>
              <a:t>киберпреступления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1732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обсуждения: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Что такое </a:t>
            </a:r>
            <a:r>
              <a:rPr lang="ru-RU" dirty="0" err="1"/>
              <a:t>киберпреступление</a:t>
            </a:r>
            <a:r>
              <a:rPr lang="ru-RU" dirty="0"/>
              <a:t>? Совершались ли в отношении вас </a:t>
            </a:r>
            <a:r>
              <a:rPr lang="ru-RU" dirty="0" err="1"/>
              <a:t>киберпреступления</a:t>
            </a:r>
            <a:r>
              <a:rPr lang="ru-RU" dirty="0"/>
              <a:t>?</a:t>
            </a:r>
          </a:p>
          <a:p>
            <a:r>
              <a:rPr lang="ru-RU" dirty="0"/>
              <a:t>2. Почему увеличивается количество подобного рода преступлений?</a:t>
            </a:r>
          </a:p>
          <a:p>
            <a:r>
              <a:rPr lang="ru-RU" dirty="0"/>
              <a:t>3. В каких сферах наиболее распространена </a:t>
            </a:r>
            <a:r>
              <a:rPr lang="ru-RU" dirty="0" err="1"/>
              <a:t>киберперступность</a:t>
            </a:r>
            <a:r>
              <a:rPr lang="ru-RU" dirty="0"/>
              <a:t>?</a:t>
            </a:r>
          </a:p>
          <a:p>
            <a:r>
              <a:rPr lang="ru-RU" dirty="0"/>
              <a:t>4. Как можно себя оградить от </a:t>
            </a:r>
            <a:r>
              <a:rPr lang="ru-RU" dirty="0" err="1"/>
              <a:t>киберпреступников</a:t>
            </a:r>
            <a:r>
              <a:rPr lang="ru-RU" dirty="0"/>
              <a:t>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16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416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Изучаемая ситуация – </a:t>
            </a:r>
            <a:r>
              <a:rPr lang="ru-RU" dirty="0"/>
              <a:t>хакерская атака на </a:t>
            </a:r>
            <a:r>
              <a:rPr lang="ru-RU" dirty="0" err="1"/>
              <a:t>British</a:t>
            </a:r>
            <a:r>
              <a:rPr lang="ru-RU" dirty="0"/>
              <a:t> </a:t>
            </a:r>
            <a:r>
              <a:rPr lang="ru-RU" dirty="0" err="1"/>
              <a:t>Airways</a:t>
            </a:r>
            <a:r>
              <a:rPr lang="ru-RU" dirty="0"/>
              <a:t>.</a:t>
            </a:r>
          </a:p>
          <a:p>
            <a:r>
              <a:rPr lang="ru-RU" b="1" dirty="0"/>
              <a:t>Участники ситуации </a:t>
            </a:r>
            <a:r>
              <a:rPr lang="ru-RU" dirty="0"/>
              <a:t>– британский авиаперевозчик </a:t>
            </a:r>
            <a:r>
              <a:rPr lang="ru-RU" dirty="0" err="1"/>
              <a:t>British</a:t>
            </a:r>
            <a:r>
              <a:rPr lang="ru-RU" dirty="0"/>
              <a:t> </a:t>
            </a:r>
            <a:r>
              <a:rPr lang="ru-RU" dirty="0" err="1"/>
              <a:t>Airways</a:t>
            </a:r>
            <a:r>
              <a:rPr lang="ru-RU" dirty="0"/>
              <a:t>, группа хакеров </a:t>
            </a:r>
            <a:r>
              <a:rPr lang="ru-RU" dirty="0" err="1"/>
              <a:t>Magento</a:t>
            </a:r>
            <a:r>
              <a:rPr lang="ru-RU" dirty="0"/>
              <a:t>.</a:t>
            </a:r>
          </a:p>
          <a:p>
            <a:r>
              <a:rPr lang="ru-RU" b="1" dirty="0"/>
              <a:t>Заинтересованные стороны</a:t>
            </a:r>
            <a:r>
              <a:rPr lang="ru-RU" dirty="0"/>
              <a:t> – </a:t>
            </a:r>
            <a:r>
              <a:rPr lang="ru-RU" dirty="0" err="1"/>
              <a:t>British</a:t>
            </a:r>
            <a:r>
              <a:rPr lang="ru-RU" dirty="0"/>
              <a:t> </a:t>
            </a:r>
            <a:r>
              <a:rPr lang="ru-RU" dirty="0" err="1"/>
              <a:t>Airways</a:t>
            </a:r>
            <a:r>
              <a:rPr lang="ru-RU" dirty="0"/>
              <a:t> и другие авиаперевозчики, пассажиры, пользующиеся услугами данного перевозчика, </a:t>
            </a:r>
            <a:r>
              <a:rPr lang="ru-RU" dirty="0" err="1"/>
              <a:t>киберпреступники</a:t>
            </a:r>
            <a:r>
              <a:rPr lang="ru-RU" dirty="0"/>
              <a:t>.</a:t>
            </a:r>
          </a:p>
          <a:p>
            <a:r>
              <a:rPr lang="ru-RU" b="1" dirty="0"/>
              <a:t>Хронологическая локализация</a:t>
            </a:r>
            <a:r>
              <a:rPr lang="ru-RU" dirty="0"/>
              <a:t> – 2018 г.</a:t>
            </a:r>
          </a:p>
          <a:p>
            <a:r>
              <a:rPr lang="ru-RU" b="1" dirty="0"/>
              <a:t>Пространственная локализация</a:t>
            </a:r>
            <a:r>
              <a:rPr lang="ru-RU" dirty="0"/>
              <a:t> – Великобритания.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92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8712968" cy="6840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91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331236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Задание 2. В 2020 году в России аналитическая компания </a:t>
            </a:r>
            <a:r>
              <a:rPr lang="ru-RU" sz="2400" b="1" dirty="0" err="1">
                <a:solidFill>
                  <a:schemeClr val="tx1"/>
                </a:solidFill>
              </a:rPr>
              <a:t>Positive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 err="1">
                <a:solidFill>
                  <a:schemeClr val="tx1"/>
                </a:solidFill>
              </a:rPr>
              <a:t>Technologie</a:t>
            </a:r>
            <a:r>
              <a:rPr lang="ru-RU" sz="2400" b="1" dirty="0">
                <a:solidFill>
                  <a:schemeClr val="tx1"/>
                </a:solidFill>
              </a:rPr>
              <a:t> провела исследование, в котором опубликовала статические данные о типах украденных данных во время </a:t>
            </a:r>
            <a:r>
              <a:rPr lang="ru-RU" sz="2400" b="1" dirty="0" err="1">
                <a:solidFill>
                  <a:schemeClr val="tx1"/>
                </a:solidFill>
              </a:rPr>
              <a:t>киберпреступлений</a:t>
            </a:r>
            <a:r>
              <a:rPr lang="ru-RU" sz="2400" b="1" dirty="0">
                <a:solidFill>
                  <a:schemeClr val="tx1"/>
                </a:solidFill>
              </a:rPr>
              <a:t>. Проанализируйте диаграмму и выбери из списка правильные утверждения.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84646"/>
            <a:ext cx="79629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6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</TotalTime>
  <Words>396</Words>
  <Application>Microsoft Office PowerPoint</Application>
  <PresentationFormat>Экран (4:3)</PresentationFormat>
  <Paragraphs>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Яркая</vt:lpstr>
      <vt:lpstr>«Социальные последствия информационной революции»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 для обсуждения:</vt:lpstr>
      <vt:lpstr>Презентация PowerPoint</vt:lpstr>
      <vt:lpstr>Презентация PowerPoint</vt:lpstr>
      <vt:lpstr>Задание 2. В 2020 году в России аналитическая компания Positive Technologie провела исследование, в котором опубликовала статические данные о типах украденных данных во время киберпреступлений. Проанализируйте диаграмму и выбери из списка правильные утверждения.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</vt:lpstr>
      <vt:lpstr>Вывод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«Социальные последствия информационной революции» </dc:title>
  <dc:creator>Admin</dc:creator>
  <cp:lastModifiedBy>Admin</cp:lastModifiedBy>
  <cp:revision>4</cp:revision>
  <dcterms:created xsi:type="dcterms:W3CDTF">2021-04-13T11:16:42Z</dcterms:created>
  <dcterms:modified xsi:type="dcterms:W3CDTF">2021-10-25T11:50:16Z</dcterms:modified>
</cp:coreProperties>
</file>