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9" r:id="rId1"/>
  </p:sldMasterIdLst>
  <p:notesMasterIdLst>
    <p:notesMasterId r:id="rId22"/>
  </p:notesMasterIdLst>
  <p:sldIdLst>
    <p:sldId id="256" r:id="rId2"/>
    <p:sldId id="257" r:id="rId3"/>
    <p:sldId id="282" r:id="rId4"/>
    <p:sldId id="258" r:id="rId5"/>
    <p:sldId id="259" r:id="rId6"/>
    <p:sldId id="260" r:id="rId7"/>
    <p:sldId id="265" r:id="rId8"/>
    <p:sldId id="266" r:id="rId9"/>
    <p:sldId id="267" r:id="rId10"/>
    <p:sldId id="268" r:id="rId11"/>
    <p:sldId id="283" r:id="rId12"/>
    <p:sldId id="269" r:id="rId13"/>
    <p:sldId id="271" r:id="rId14"/>
    <p:sldId id="273" r:id="rId15"/>
    <p:sldId id="275" r:id="rId16"/>
    <p:sldId id="276" r:id="rId17"/>
    <p:sldId id="278" r:id="rId18"/>
    <p:sldId id="279" r:id="rId19"/>
    <p:sldId id="280" r:id="rId20"/>
    <p:sldId id="281"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 xmlns:p14="http://schemas.microsoft.com/office/powerpoint/2010/main">
        <p14:section name="Раздел по умолчанию" id="{C4B349E6-6C95-4A95-BFE4-F352639AAD10}">
          <p14:sldIdLst>
            <p14:sldId id="256"/>
            <p14:sldId id="257"/>
            <p14:sldId id="282"/>
            <p14:sldId id="258"/>
            <p14:sldId id="259"/>
            <p14:sldId id="260"/>
            <p14:sldId id="261"/>
            <p14:sldId id="262"/>
            <p14:sldId id="263"/>
            <p14:sldId id="264"/>
            <p14:sldId id="265"/>
            <p14:sldId id="266"/>
            <p14:sldId id="267"/>
            <p14:sldId id="268"/>
            <p14:sldId id="283"/>
            <p14:sldId id="269"/>
            <p14:sldId id="270"/>
            <p14:sldId id="271"/>
            <p14:sldId id="272"/>
            <p14:sldId id="273"/>
            <p14:sldId id="274"/>
            <p14:sldId id="275"/>
            <p14:sldId id="276"/>
            <p14:sldId id="277"/>
            <p14:sldId id="278"/>
            <p14:sldId id="279"/>
            <p14:sldId id="280"/>
            <p14:sldId id="281"/>
          </p14:sldIdLst>
        </p14:section>
      </p14:sectionLst>
    </p:ex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987" autoAdjust="0"/>
    <p:restoredTop sz="94660"/>
  </p:normalViewPr>
  <p:slideViewPr>
    <p:cSldViewPr snapToGrid="0">
      <p:cViewPr varScale="1">
        <p:scale>
          <a:sx n="116" d="100"/>
          <a:sy n="116" d="100"/>
        </p:scale>
        <p:origin x="-336" y="31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F183B1-2829-4D2F-A475-6DD754624FD9}" type="datetimeFigureOut">
              <a:rPr lang="ru-RU" smtClean="0"/>
              <a:pPr/>
              <a:t>18.10.2021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19D587-A20B-4723-8C62-85D68278BB34}" type="slidenum">
              <a:rPr lang="ru-RU" smtClean="0"/>
              <a:pPr/>
              <a:t>‹#›</a:t>
            </a:fld>
            <a:endParaRPr lang="ru-RU"/>
          </a:p>
        </p:txBody>
      </p:sp>
    </p:spTree>
    <p:extLst>
      <p:ext uri="{BB962C8B-B14F-4D97-AF65-F5344CB8AC3E}">
        <p14:creationId xmlns="" xmlns:p14="http://schemas.microsoft.com/office/powerpoint/2010/main" val="4118312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419D587-A20B-4723-8C62-85D68278BB34}" type="slidenum">
              <a:rPr lang="ru-RU" smtClean="0"/>
              <a:pPr/>
              <a:t>1</a:t>
            </a:fld>
            <a:endParaRPr lang="ru-RU"/>
          </a:p>
        </p:txBody>
      </p:sp>
    </p:spTree>
    <p:extLst>
      <p:ext uri="{BB962C8B-B14F-4D97-AF65-F5344CB8AC3E}">
        <p14:creationId xmlns="" xmlns:p14="http://schemas.microsoft.com/office/powerpoint/2010/main" val="671342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419D587-A20B-4723-8C62-85D68278BB34}" type="slidenum">
              <a:rPr lang="ru-RU" smtClean="0"/>
              <a:pPr/>
              <a:t>15</a:t>
            </a:fld>
            <a:endParaRPr lang="ru-RU"/>
          </a:p>
        </p:txBody>
      </p:sp>
    </p:spTree>
    <p:extLst>
      <p:ext uri="{BB962C8B-B14F-4D97-AF65-F5344CB8AC3E}">
        <p14:creationId xmlns="" xmlns:p14="http://schemas.microsoft.com/office/powerpoint/2010/main" val="1844700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419D587-A20B-4723-8C62-85D68278BB34}" type="slidenum">
              <a:rPr lang="ru-RU" smtClean="0"/>
              <a:pPr/>
              <a:t>16</a:t>
            </a:fld>
            <a:endParaRPr lang="ru-RU"/>
          </a:p>
        </p:txBody>
      </p:sp>
    </p:spTree>
    <p:extLst>
      <p:ext uri="{BB962C8B-B14F-4D97-AF65-F5344CB8AC3E}">
        <p14:creationId xmlns="" xmlns:p14="http://schemas.microsoft.com/office/powerpoint/2010/main" val="3151949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smtClean="0"/>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3255560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172596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2477846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3801708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2843993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7" name="Date Placeholder 2"/>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3027733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1272259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7" name="Date Placeholder 4"/>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3934900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13649282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815799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smtClean="0"/>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33302703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smtClean="0"/>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smtClean="0"/>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095D03E-CB77-4C15-94EF-DCC5DD5EBC20}" type="slidenum">
              <a:rPr lang="ru-RU" smtClean="0"/>
              <a:pPr/>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 xmlns:p14="http://schemas.microsoft.com/office/powerpoint/2010/main" val="13650506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35780603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2351513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33017504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11021697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F232B55-749D-4CB2-AE2B-E876AD7B9925}" type="datetimeFigureOut">
              <a:rPr lang="ru-RU" smtClean="0"/>
              <a:pPr/>
              <a:t>18.10.2021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981347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F232B55-749D-4CB2-AE2B-E876AD7B9925}" type="datetimeFigureOut">
              <a:rPr lang="ru-RU" smtClean="0"/>
              <a:pPr/>
              <a:t>18.10.2021</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1095D03E-CB77-4C15-94EF-DCC5DD5EBC20}" type="slidenum">
              <a:rPr lang="ru-RU" smtClean="0"/>
              <a:pPr/>
              <a:t>‹#›</a:t>
            </a:fld>
            <a:endParaRPr lang="ru-RU"/>
          </a:p>
        </p:txBody>
      </p:sp>
    </p:spTree>
    <p:extLst>
      <p:ext uri="{BB962C8B-B14F-4D97-AF65-F5344CB8AC3E}">
        <p14:creationId xmlns="" xmlns:p14="http://schemas.microsoft.com/office/powerpoint/2010/main" val="1940651154"/>
      </p:ext>
    </p:extLst>
  </p:cSld>
  <p:clrMap bg1="dk1" tx1="lt1" bg2="dk2" tx2="lt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 id="2147483821" r:id="rId12"/>
    <p:sldLayoutId id="2147483822" r:id="rId13"/>
    <p:sldLayoutId id="2147483823" r:id="rId14"/>
    <p:sldLayoutId id="2147483824" r:id="rId15"/>
    <p:sldLayoutId id="2147483825" r:id="rId16"/>
    <p:sldLayoutId id="2147483826"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idx="4294967295"/>
          </p:nvPr>
        </p:nvSpPr>
        <p:spPr>
          <a:xfrm>
            <a:off x="2039976" y="0"/>
            <a:ext cx="9144000" cy="2387600"/>
          </a:xfrm>
        </p:spPr>
        <p:txBody>
          <a:bodyPr>
            <a:noAutofit/>
          </a:bodyPr>
          <a:lstStyle/>
          <a:p>
            <a:pPr algn="ctr"/>
            <a:r>
              <a:rPr lang="ru-RU" sz="2400" dirty="0">
                <a:latin typeface="Times New Roman" pitchFamily="18" charset="0"/>
                <a:cs typeface="Times New Roman" pitchFamily="18" charset="0"/>
              </a:rPr>
              <a:t>Республиканский конкурс исследовательских работ и проектов</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«Шаг в науку»</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Направление: математика</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 </a:t>
            </a:r>
            <a:r>
              <a:rPr lang="ru-RU" sz="2400" dirty="0"/>
              <a:t/>
            </a:r>
            <a:br>
              <a:rPr lang="ru-RU" sz="2400" dirty="0"/>
            </a:br>
            <a:r>
              <a:rPr lang="ru-RU" sz="2400" dirty="0"/>
              <a:t> </a:t>
            </a:r>
            <a:br>
              <a:rPr lang="ru-RU" sz="2400" dirty="0"/>
            </a:br>
            <a:r>
              <a:rPr lang="ru-RU" sz="2400" dirty="0"/>
              <a:t> </a:t>
            </a:r>
            <a:br>
              <a:rPr lang="ru-RU" sz="2400" dirty="0"/>
            </a:br>
            <a:r>
              <a:rPr lang="ru-RU" sz="2400" dirty="0">
                <a:latin typeface="Times New Roman" pitchFamily="18" charset="0"/>
                <a:cs typeface="Times New Roman" pitchFamily="18" charset="0"/>
              </a:rPr>
              <a:t>Тема: Эвристика при подготовке к ОГЭ по математике и не только…</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«Лучший способ изучить что-либо- это открыть самому»</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Венгерский, швейцарский и американский математик</a:t>
            </a:r>
            <a:br>
              <a:rPr lang="ru-RU" sz="2400" dirty="0">
                <a:latin typeface="Times New Roman" pitchFamily="18" charset="0"/>
                <a:cs typeface="Times New Roman" pitchFamily="18" charset="0"/>
              </a:rPr>
            </a:br>
            <a:r>
              <a:rPr lang="ru-RU" sz="2400" dirty="0" err="1">
                <a:latin typeface="Times New Roman" pitchFamily="18" charset="0"/>
                <a:cs typeface="Times New Roman" pitchFamily="18" charset="0"/>
              </a:rPr>
              <a:t>Дьёрдь</a:t>
            </a:r>
            <a:r>
              <a:rPr lang="ru-RU" sz="2400" dirty="0">
                <a:latin typeface="Times New Roman" pitchFamily="18" charset="0"/>
                <a:cs typeface="Times New Roman" pitchFamily="18" charset="0"/>
              </a:rPr>
              <a:t> Пойа</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5" name="Подзаголовок 4"/>
          <p:cNvSpPr>
            <a:spLocks noGrp="1"/>
          </p:cNvSpPr>
          <p:nvPr>
            <p:ph type="subTitle" idx="4294967295"/>
          </p:nvPr>
        </p:nvSpPr>
        <p:spPr>
          <a:xfrm>
            <a:off x="3048000" y="3979863"/>
            <a:ext cx="9144000" cy="1655762"/>
          </a:xfrm>
        </p:spPr>
        <p:txBody>
          <a:bodyPr>
            <a:noAutofit/>
          </a:bodyPr>
          <a:lstStyle/>
          <a:p>
            <a:pPr marL="0" indent="0" algn="r">
              <a:buNone/>
            </a:pPr>
            <a:r>
              <a:rPr lang="ru-RU" sz="1600" dirty="0"/>
              <a:t> </a:t>
            </a:r>
          </a:p>
          <a:p>
            <a:pPr marL="0" indent="0" algn="r">
              <a:buNone/>
            </a:pPr>
            <a:r>
              <a:rPr lang="ru-RU" sz="1800" dirty="0">
                <a:latin typeface="Times New Roman" pitchFamily="18" charset="0"/>
                <a:cs typeface="Times New Roman" pitchFamily="18" charset="0"/>
              </a:rPr>
              <a:t>Работу выполнили:</a:t>
            </a:r>
          </a:p>
          <a:p>
            <a:pPr marL="0" indent="0" algn="r">
              <a:buNone/>
            </a:pPr>
            <a:r>
              <a:rPr lang="ru-RU" sz="1800" dirty="0">
                <a:latin typeface="Times New Roman" pitchFamily="18" charset="0"/>
                <a:cs typeface="Times New Roman" pitchFamily="18" charset="0"/>
              </a:rPr>
              <a:t>Старков Руслан, учащийся  7-А класса МБОУ «</a:t>
            </a:r>
            <a:r>
              <a:rPr lang="ru-RU" sz="1800" dirty="0" err="1">
                <a:latin typeface="Times New Roman" pitchFamily="18" charset="0"/>
                <a:cs typeface="Times New Roman" pitchFamily="18" charset="0"/>
              </a:rPr>
              <a:t>Сакская</a:t>
            </a:r>
            <a:r>
              <a:rPr lang="ru-RU" sz="1800" dirty="0">
                <a:latin typeface="Times New Roman" pitchFamily="18" charset="0"/>
                <a:cs typeface="Times New Roman" pitchFamily="18" charset="0"/>
              </a:rPr>
              <a:t> гимназия № </a:t>
            </a:r>
            <a:r>
              <a:rPr lang="ru-RU" sz="1800" dirty="0" smtClean="0">
                <a:latin typeface="Times New Roman" pitchFamily="18" charset="0"/>
                <a:cs typeface="Times New Roman" pitchFamily="18" charset="0"/>
              </a:rPr>
              <a:t>1 им. Героя Советского Союза Г.Д. </a:t>
            </a:r>
            <a:r>
              <a:rPr lang="ru-RU" sz="1800" dirty="0" err="1" smtClean="0">
                <a:latin typeface="Times New Roman" pitchFamily="18" charset="0"/>
                <a:cs typeface="Times New Roman" pitchFamily="18" charset="0"/>
              </a:rPr>
              <a:t>Завгороднего</a:t>
            </a:r>
            <a:r>
              <a:rPr lang="ru-RU" sz="1800"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pPr marL="0" indent="0" algn="r">
              <a:buNone/>
            </a:pPr>
            <a:r>
              <a:rPr lang="ru-RU" sz="1800" dirty="0">
                <a:latin typeface="Times New Roman" pitchFamily="18" charset="0"/>
                <a:cs typeface="Times New Roman" pitchFamily="18" charset="0"/>
              </a:rPr>
              <a:t>Научный руководитель:</a:t>
            </a:r>
          </a:p>
          <a:p>
            <a:pPr marL="0" indent="0" algn="r">
              <a:buNone/>
            </a:pPr>
            <a:r>
              <a:rPr lang="ru-RU" sz="1800" dirty="0">
                <a:latin typeface="Times New Roman" pitchFamily="18" charset="0"/>
                <a:cs typeface="Times New Roman" pitchFamily="18" charset="0"/>
              </a:rPr>
              <a:t>учитель математики высшей категории  МБОУ «</a:t>
            </a:r>
            <a:r>
              <a:rPr lang="ru-RU" sz="1800" dirty="0" err="1">
                <a:latin typeface="Times New Roman" pitchFamily="18" charset="0"/>
                <a:cs typeface="Times New Roman" pitchFamily="18" charset="0"/>
              </a:rPr>
              <a:t>Сакская</a:t>
            </a:r>
            <a:r>
              <a:rPr lang="ru-RU" sz="1800" dirty="0">
                <a:latin typeface="Times New Roman" pitchFamily="18" charset="0"/>
                <a:cs typeface="Times New Roman" pitchFamily="18" charset="0"/>
              </a:rPr>
              <a:t> гимназия № </a:t>
            </a:r>
            <a:r>
              <a:rPr lang="ru-RU" sz="1800" dirty="0" smtClean="0">
                <a:latin typeface="Times New Roman" pitchFamily="18" charset="0"/>
                <a:cs typeface="Times New Roman" pitchFamily="18" charset="0"/>
              </a:rPr>
              <a:t>1 им. Героя Советского Союза Г.Д. </a:t>
            </a:r>
            <a:r>
              <a:rPr lang="ru-RU" sz="1800" dirty="0" err="1" smtClean="0">
                <a:latin typeface="Times New Roman" pitchFamily="18" charset="0"/>
                <a:cs typeface="Times New Roman" pitchFamily="18" charset="0"/>
              </a:rPr>
              <a:t>Завгороднего</a:t>
            </a:r>
            <a:r>
              <a:rPr lang="ru-RU" sz="1800"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pPr marL="0" indent="0" algn="r">
              <a:buNone/>
            </a:pPr>
            <a:r>
              <a:rPr lang="ru-RU" sz="1800" dirty="0" err="1">
                <a:latin typeface="Times New Roman" pitchFamily="18" charset="0"/>
                <a:cs typeface="Times New Roman" pitchFamily="18" charset="0"/>
              </a:rPr>
              <a:t>Волянюк</a:t>
            </a:r>
            <a:r>
              <a:rPr lang="ru-RU" sz="1800" dirty="0">
                <a:latin typeface="Times New Roman" pitchFamily="18" charset="0"/>
                <a:cs typeface="Times New Roman" pitchFamily="18" charset="0"/>
              </a:rPr>
              <a:t> Ирина Михайловна</a:t>
            </a:r>
          </a:p>
          <a:p>
            <a:pPr algn="r"/>
            <a:endParaRPr lang="ru-RU" dirty="0">
              <a:latin typeface="Times New Roman" pitchFamily="18" charset="0"/>
              <a:cs typeface="Times New Roman" pitchFamily="18" charset="0"/>
            </a:endParaRPr>
          </a:p>
        </p:txBody>
      </p:sp>
      <p:sp>
        <p:nvSpPr>
          <p:cNvPr id="6" name="Прямоугольник 5"/>
          <p:cNvSpPr/>
          <p:nvPr/>
        </p:nvSpPr>
        <p:spPr>
          <a:xfrm>
            <a:off x="5658381" y="6511608"/>
            <a:ext cx="1305165" cy="1200329"/>
          </a:xfrm>
          <a:prstGeom prst="rect">
            <a:avLst/>
          </a:prstGeom>
          <a:noFill/>
        </p:spPr>
        <p:txBody>
          <a:bodyPr wrap="none" lIns="91440" tIns="45720" rIns="91440" bIns="45720">
            <a:spAutoFit/>
          </a:bodyPr>
          <a:lstStyle/>
          <a:p>
            <a:pPr algn="ctr"/>
            <a:r>
              <a:rPr lang="ru-RU" dirty="0"/>
              <a:t>Саки  2020г</a:t>
            </a:r>
          </a:p>
          <a:p>
            <a:pPr algn="ctr"/>
            <a:endParaRPr lang="ru-RU" sz="5400" b="0" cap="none" spc="0" dirty="0">
              <a:ln w="0"/>
              <a:solidFill>
                <a:schemeClr val="tx1"/>
              </a:solidFill>
              <a:effectLst>
                <a:outerShdw blurRad="38100" dist="19050" dir="2700000" algn="tl" rotWithShape="0">
                  <a:schemeClr val="dk1">
                    <a:alpha val="40000"/>
                  </a:schemeClr>
                </a:outerShdw>
              </a:effectLst>
            </a:endParaRPr>
          </a:p>
        </p:txBody>
      </p:sp>
      <p:pic>
        <p:nvPicPr>
          <p:cNvPr id="7" name="Рисунок 6"/>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flipH="1">
            <a:off x="298765" y="3159659"/>
            <a:ext cx="1750736" cy="2475966"/>
          </a:xfrm>
          <a:prstGeom prst="rect">
            <a:avLst/>
          </a:prstGeom>
        </p:spPr>
      </p:pic>
      <p:sp>
        <p:nvSpPr>
          <p:cNvPr id="8" name="Прямоугольник 7"/>
          <p:cNvSpPr/>
          <p:nvPr/>
        </p:nvSpPr>
        <p:spPr>
          <a:xfrm>
            <a:off x="217436" y="5660256"/>
            <a:ext cx="2060179" cy="461665"/>
          </a:xfrm>
          <a:prstGeom prst="rect">
            <a:avLst/>
          </a:prstGeom>
          <a:noFill/>
        </p:spPr>
        <p:txBody>
          <a:bodyPr wrap="none" lIns="91440" tIns="45720" rIns="91440" bIns="45720">
            <a:spAutoFit/>
          </a:bodyPr>
          <a:lstStyle/>
          <a:p>
            <a:pPr algn="ctr"/>
            <a:r>
              <a:rPr lang="ru-RU" sz="2400" i="1" u="sng" cap="none" spc="0" dirty="0" err="1" smtClean="0">
                <a:ln w="0"/>
                <a:effectLst>
                  <a:outerShdw blurRad="38100" dist="38100" dir="2700000" algn="tl">
                    <a:srgbClr val="000000">
                      <a:alpha val="43137"/>
                    </a:srgbClr>
                  </a:outerShdw>
                </a:effectLst>
                <a:latin typeface="Arial" panose="020B0604020202020204" pitchFamily="34" charset="0"/>
                <a:cs typeface="Arial" panose="020B0604020202020204" pitchFamily="34" charset="0"/>
              </a:rPr>
              <a:t>Дьёрдь</a:t>
            </a:r>
            <a:r>
              <a:rPr lang="en-US" sz="2400" i="1" u="sng" cap="none" spc="0" dirty="0" smtClean="0">
                <a:ln w="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u-RU" sz="2400" i="1" u="sng" cap="none" spc="0" dirty="0" smtClean="0">
                <a:ln w="0"/>
                <a:effectLst>
                  <a:outerShdw blurRad="38100" dist="38100" dir="2700000" algn="tl">
                    <a:srgbClr val="000000">
                      <a:alpha val="43137"/>
                    </a:srgbClr>
                  </a:outerShdw>
                </a:effectLst>
                <a:latin typeface="Arial" panose="020B0604020202020204" pitchFamily="34" charset="0"/>
                <a:cs typeface="Arial" panose="020B0604020202020204" pitchFamily="34" charset="0"/>
              </a:rPr>
              <a:t>Пойа</a:t>
            </a:r>
            <a:endParaRPr lang="ru-RU" sz="2400" i="1" u="sng" cap="none" spc="0" dirty="0">
              <a:ln w="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7908390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211796" y="117695"/>
            <a:ext cx="1705052" cy="461665"/>
          </a:xfrm>
          <a:prstGeom prst="rect">
            <a:avLst/>
          </a:prstGeom>
          <a:noFill/>
        </p:spPr>
        <p:txBody>
          <a:bodyPr wrap="square" lIns="91440" tIns="45720" rIns="91440" bIns="45720">
            <a:spAutoFit/>
          </a:bodyPr>
          <a:lstStyle/>
          <a:p>
            <a:pPr algn="ctr"/>
            <a:r>
              <a:rPr lang="ru-RU" sz="2400" dirty="0"/>
              <a:t>ВВЕДЕНИЕ</a:t>
            </a:r>
          </a:p>
        </p:txBody>
      </p:sp>
      <p:sp>
        <p:nvSpPr>
          <p:cNvPr id="5" name="Прямоугольник 4"/>
          <p:cNvSpPr/>
          <p:nvPr/>
        </p:nvSpPr>
        <p:spPr>
          <a:xfrm>
            <a:off x="1" y="618472"/>
            <a:ext cx="12192000" cy="6001643"/>
          </a:xfrm>
          <a:prstGeom prst="rect">
            <a:avLst/>
          </a:prstGeom>
        </p:spPr>
        <p:txBody>
          <a:bodyPr wrap="square">
            <a:spAutoFit/>
          </a:bodyPr>
          <a:lstStyle/>
          <a:p>
            <a:pPr indent="457200" algn="just"/>
            <a:r>
              <a:rPr lang="en-US" sz="2400" dirty="0" smtClean="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Эвристика-это </a:t>
            </a:r>
            <a:r>
              <a:rPr lang="ru-RU" sz="2400" dirty="0">
                <a:latin typeface="Times New Roman" panose="02020603050405020304" pitchFamily="18" charset="0"/>
                <a:cs typeface="Times New Roman" panose="02020603050405020304" pitchFamily="18" charset="0"/>
              </a:rPr>
              <a:t>область знаний, которая изучает процессы постановки и решение задач, творческие процессы. Она «работает» и в математике, и в экономике, и в технических науках. Она «работает» и во всех распространённых системах искусственного  интеллекта, и в современной технологии  </a:t>
            </a:r>
            <a:r>
              <a:rPr lang="ru-RU" sz="2400" dirty="0" smtClean="0">
                <a:latin typeface="Times New Roman" panose="02020603050405020304" pitchFamily="18" charset="0"/>
                <a:cs typeface="Times New Roman" panose="02020603050405020304" pitchFamily="18" charset="0"/>
              </a:rPr>
              <a:t>изобретений</a:t>
            </a:r>
            <a:r>
              <a:rPr lang="ru-RU" sz="2400" dirty="0">
                <a:latin typeface="Times New Roman" panose="02020603050405020304" pitchFamily="18" charset="0"/>
                <a:cs typeface="Times New Roman" panose="02020603050405020304" pitchFamily="18" charset="0"/>
              </a:rPr>
              <a:t>, которая даёт возможность инженерам преодолеть технические противоречия и препятствия и найти новые технологии, или </a:t>
            </a:r>
            <a:r>
              <a:rPr lang="ru-RU" sz="2400" dirty="0" smtClean="0">
                <a:latin typeface="Times New Roman" panose="02020603050405020304" pitchFamily="18" charset="0"/>
                <a:cs typeface="Times New Roman" panose="02020603050405020304" pitchFamily="18" charset="0"/>
              </a:rPr>
              <a:t>устройства</a:t>
            </a:r>
            <a:r>
              <a:rPr lang="en-US"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indent="457200" algn="just"/>
            <a:r>
              <a:rPr lang="ru-RU" sz="2400" dirty="0" smtClean="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indent="457200" algn="just"/>
            <a:r>
              <a:rPr lang="ru-RU" sz="2400" dirty="0" smtClean="0">
                <a:latin typeface="Times New Roman" panose="02020603050405020304" pitchFamily="18" charset="0"/>
                <a:cs typeface="Times New Roman" panose="02020603050405020304" pitchFamily="18" charset="0"/>
              </a:rPr>
              <a:t>Эвристика предполагает </a:t>
            </a:r>
            <a:r>
              <a:rPr lang="ru-RU" sz="2400" dirty="0">
                <a:latin typeface="Times New Roman" panose="02020603050405020304" pitchFamily="18" charset="0"/>
                <a:cs typeface="Times New Roman" panose="02020603050405020304" pitchFamily="18" charset="0"/>
              </a:rPr>
              <a:t>отказ от готовых знаний, их непосредственного воспроизведения (репродукции). Основывается же на поиске, добычи информации, которые предъявляют новые требования к профессиональному, личностному развитию человека в условиях научно-технического прогресса, информатизации общества, когда быстрыми темпами увеличивается объем информации, стремительно устаревают знания. Постоянный рост объёма информации требует от человека наличия таких качеств, как, изобретательность, инициативность, умение быстро и безошибочно применять те или иные решения, что невозможно без умения работать творчески, самостоятельно. </a:t>
            </a:r>
          </a:p>
          <a:p>
            <a:pPr lvl="1" algn="just"/>
            <a:endParaRPr lang="ru-RU" sz="2400" b="1"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2980108" y="3091695"/>
            <a:ext cx="6096000" cy="382092"/>
          </a:xfrm>
          <a:prstGeom prst="rect">
            <a:avLst/>
          </a:prstGeom>
        </p:spPr>
        <p:txBody>
          <a:bodyPr>
            <a:spAutoFit/>
          </a:bodyPr>
          <a:lstStyle/>
          <a:p>
            <a:pPr indent="450215" algn="just">
              <a:lnSpc>
                <a:spcPct val="150000"/>
              </a:lnSpc>
              <a:spcAft>
                <a:spcPts val="1000"/>
              </a:spcAft>
            </a:pP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19713515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326789" y="-5417"/>
            <a:ext cx="11506200" cy="4524315"/>
          </a:xfrm>
          <a:prstGeom prst="rect">
            <a:avLst/>
          </a:prstGeom>
        </p:spPr>
        <p:txBody>
          <a:bodyPr wrap="square">
            <a:spAutoFit/>
          </a:bodyPr>
          <a:lstStyle/>
          <a:p>
            <a:pPr algn="just"/>
            <a:r>
              <a:rPr lang="ru-RU" sz="2400" dirty="0" smtClean="0">
                <a:latin typeface="Times New Roman" pitchFamily="18" charset="0"/>
                <a:cs typeface="Times New Roman" pitchFamily="18" charset="0"/>
              </a:rPr>
              <a:t>Эвристические </a:t>
            </a:r>
            <a:r>
              <a:rPr lang="ru-RU" sz="2400" dirty="0">
                <a:latin typeface="Times New Roman" pitchFamily="18" charset="0"/>
                <a:cs typeface="Times New Roman" pitchFamily="18" charset="0"/>
              </a:rPr>
              <a:t>беседы мастерски использовал еще Сократ, от имени которого и </a:t>
            </a:r>
            <a:r>
              <a:rPr lang="ru-RU" sz="2400" dirty="0" smtClean="0">
                <a:latin typeface="Times New Roman" pitchFamily="18" charset="0"/>
                <a:cs typeface="Times New Roman" pitchFamily="18" charset="0"/>
              </a:rPr>
              <a:t>произошло </a:t>
            </a:r>
            <a:r>
              <a:rPr lang="ru-RU" sz="2400" dirty="0">
                <a:latin typeface="Times New Roman" pitchFamily="18" charset="0"/>
                <a:cs typeface="Times New Roman" pitchFamily="18" charset="0"/>
              </a:rPr>
              <a:t>понятие «сократические беседы». </a:t>
            </a:r>
            <a:r>
              <a:rPr lang="ru-RU" sz="2400" dirty="0" smtClean="0">
                <a:latin typeface="Times New Roman" pitchFamily="18" charset="0"/>
                <a:cs typeface="Times New Roman" pitchFamily="18" charset="0"/>
              </a:rPr>
              <a:t>Сократ </a:t>
            </a:r>
            <a:r>
              <a:rPr lang="ru-RU" sz="2400" dirty="0">
                <a:latin typeface="Times New Roman" pitchFamily="18" charset="0"/>
                <a:cs typeface="Times New Roman" pitchFamily="18" charset="0"/>
              </a:rPr>
              <a:t>помогал родиться </a:t>
            </a:r>
            <a:r>
              <a:rPr lang="ru-RU" sz="2400" dirty="0" smtClean="0">
                <a:latin typeface="Times New Roman" pitchFamily="18" charset="0"/>
                <a:cs typeface="Times New Roman" pitchFamily="18" charset="0"/>
              </a:rPr>
              <a:t>истине </a:t>
            </a:r>
            <a:r>
              <a:rPr lang="ru-RU" sz="2400" dirty="0">
                <a:latin typeface="Times New Roman" pitchFamily="18" charset="0"/>
                <a:cs typeface="Times New Roman" pitchFamily="18" charset="0"/>
              </a:rPr>
              <a:t>в душе своего собеседника. Свой метод он </a:t>
            </a:r>
            <a:r>
              <a:rPr lang="ru-RU" sz="2400" dirty="0" smtClean="0">
                <a:latin typeface="Times New Roman" pitchFamily="18" charset="0"/>
                <a:cs typeface="Times New Roman" pitchFamily="18" charset="0"/>
              </a:rPr>
              <a:t>назвал  </a:t>
            </a:r>
            <a:r>
              <a:rPr lang="ru-RU" sz="2400" dirty="0" err="1">
                <a:latin typeface="Times New Roman" pitchFamily="18" charset="0"/>
                <a:cs typeface="Times New Roman" pitchFamily="18" charset="0"/>
              </a:rPr>
              <a:t>майевтикой</a:t>
            </a:r>
            <a:r>
              <a:rPr lang="ru-RU" sz="2400" dirty="0">
                <a:latin typeface="Times New Roman" pitchFamily="18" charset="0"/>
                <a:cs typeface="Times New Roman" pitchFamily="18" charset="0"/>
              </a:rPr>
              <a:t>. </a:t>
            </a:r>
          </a:p>
          <a:p>
            <a:pPr algn="just"/>
            <a:r>
              <a:rPr lang="en-US"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Основоположником </a:t>
            </a:r>
            <a:r>
              <a:rPr lang="ru-RU" sz="2400" dirty="0">
                <a:latin typeface="Times New Roman" pitchFamily="18" charset="0"/>
                <a:cs typeface="Times New Roman" pitchFamily="18" charset="0"/>
              </a:rPr>
              <a:t>современной эвристики был всемирно известный математик </a:t>
            </a:r>
            <a:r>
              <a:rPr lang="ru-RU" sz="2400" dirty="0" err="1">
                <a:latin typeface="Times New Roman" pitchFamily="18" charset="0"/>
                <a:cs typeface="Times New Roman" pitchFamily="18" charset="0"/>
              </a:rPr>
              <a:t>Дьёрдь</a:t>
            </a:r>
            <a:r>
              <a:rPr lang="ru-RU" sz="2400" dirty="0">
                <a:latin typeface="Times New Roman" pitchFamily="18" charset="0"/>
                <a:cs typeface="Times New Roman" pitchFamily="18" charset="0"/>
              </a:rPr>
              <a:t> Пойа, который пишет: «Что значит владение математикой? Это есть умение решать задачи, причем не только стандартные, но и требующие известной независимости мышления, здравого смысла, оригинальности, изобретательности».</a:t>
            </a:r>
          </a:p>
          <a:p>
            <a:pPr algn="just"/>
            <a:r>
              <a:rPr lang="en-US"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  В </a:t>
            </a:r>
            <a:r>
              <a:rPr lang="ru-RU" sz="2400" dirty="0">
                <a:latin typeface="Times New Roman" pitchFamily="18" charset="0"/>
                <a:cs typeface="Times New Roman" pitchFamily="18" charset="0"/>
              </a:rPr>
              <a:t>своей работе я хочу показать некоторые приёмы и подходы к решению задач. Прежде всего, я пытаюсь её нарисовать. Это может быть таблица, схематичный рисунок, чертёж. Поделюсь своими наблюдениями и наработками, которые облегчат решение задач. К ОГЭ надо начинать готовиться сейчас. Многие задания 7-классникам «по силам».</a:t>
            </a:r>
          </a:p>
        </p:txBody>
      </p:sp>
    </p:spTree>
    <p:extLst>
      <p:ext uri="{BB962C8B-B14F-4D97-AF65-F5344CB8AC3E}">
        <p14:creationId xmlns="" xmlns:p14="http://schemas.microsoft.com/office/powerpoint/2010/main" val="13762843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 xmlns:a14="http://schemas.microsoft.com/office/drawing/2010/main" Requires="a14">
          <p:sp>
            <p:nvSpPr>
              <p:cNvPr id="4" name="Прямоугольник 3"/>
              <p:cNvSpPr/>
              <p:nvPr/>
            </p:nvSpPr>
            <p:spPr>
              <a:xfrm>
                <a:off x="100600" y="302359"/>
                <a:ext cx="10206273" cy="6555641"/>
              </a:xfrm>
              <a:prstGeom prst="rect">
                <a:avLst/>
              </a:prstGeom>
            </p:spPr>
            <p:txBody>
              <a:bodyPr wrap="square">
                <a:spAutoFit/>
              </a:bodyPr>
              <a:lstStyle/>
              <a:p>
                <a:pPr indent="450215">
                  <a:spcAft>
                    <a:spcPts val="1000"/>
                  </a:spcAft>
                </a:pPr>
                <a:r>
                  <a:rPr lang="ru-RU" sz="2300" u="sng" dirty="0" smtClean="0">
                    <a:latin typeface="Times New Roman" panose="02020603050405020304" pitchFamily="18" charset="0"/>
                    <a:ea typeface="Calibri" panose="020F0502020204030204" pitchFamily="34" charset="0"/>
                    <a:cs typeface="Times New Roman" panose="02020603050405020304" pitchFamily="18" charset="0"/>
                  </a:rPr>
                  <a:t>Ситуация </a:t>
                </a:r>
                <a:r>
                  <a:rPr lang="ru-RU" sz="2300" u="sng" dirty="0">
                    <a:latin typeface="Times New Roman" panose="02020603050405020304" pitchFamily="18" charset="0"/>
                    <a:ea typeface="Calibri" panose="020F0502020204030204" pitchFamily="34" charset="0"/>
                    <a:cs typeface="Times New Roman" panose="02020603050405020304" pitchFamily="18" charset="0"/>
                  </a:rPr>
                  <a:t>1:</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indent="450215">
                  <a:spcAft>
                    <a:spcPts val="1000"/>
                  </a:spcAft>
                </a:pPr>
                <a:r>
                  <a:rPr lang="ru-RU" sz="2300" dirty="0">
                    <a:latin typeface="Times New Roman" panose="02020603050405020304" pitchFamily="18" charset="0"/>
                    <a:ea typeface="Calibri" panose="020F0502020204030204" pitchFamily="34" charset="0"/>
                    <a:cs typeface="Times New Roman" panose="02020603050405020304" pitchFamily="18" charset="0"/>
                  </a:rPr>
                  <a:t>Я состою в Совете школы. Мы планируем и проводим мероприятия. Подводим итоги. Очень важно показать полезность и нужность мероприятия. В частности: сбор макулатуры. </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ru-RU" sz="2300" u="sng" dirty="0">
                    <a:latin typeface="Times New Roman" panose="02020603050405020304" pitchFamily="18" charset="0"/>
                    <a:ea typeface="Times New Roman" panose="02020603050405020304" pitchFamily="18" charset="0"/>
                    <a:cs typeface="Times New Roman" panose="02020603050405020304" pitchFamily="18" charset="0"/>
                  </a:rPr>
                  <a:t>1 тонна макулатуры экономит </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ru-RU" sz="2300" dirty="0">
                    <a:latin typeface="Times New Roman" panose="02020603050405020304" pitchFamily="18" charset="0"/>
                    <a:ea typeface="Times New Roman" panose="02020603050405020304" pitchFamily="18" charset="0"/>
                    <a:cs typeface="Times New Roman" panose="02020603050405020304" pitchFamily="18" charset="0"/>
                  </a:rPr>
                  <a:t>10деревьев,</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ru-RU" sz="2300" dirty="0">
                    <a:latin typeface="Times New Roman" panose="02020603050405020304" pitchFamily="18" charset="0"/>
                    <a:ea typeface="Times New Roman" panose="02020603050405020304" pitchFamily="18" charset="0"/>
                    <a:cs typeface="Times New Roman" panose="02020603050405020304" pitchFamily="18" charset="0"/>
                  </a:rPr>
                  <a:t>1000 кВт электроэнергии,</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ru-RU" sz="2300" dirty="0">
                    <a:latin typeface="Times New Roman" panose="02020603050405020304" pitchFamily="18" charset="0"/>
                    <a:ea typeface="Times New Roman" panose="02020603050405020304" pitchFamily="18" charset="0"/>
                    <a:cs typeface="Times New Roman" panose="02020603050405020304" pitchFamily="18" charset="0"/>
                  </a:rPr>
                  <a:t>10 000 тетрадей,</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ru-RU" sz="2300" dirty="0">
                    <a:latin typeface="Times New Roman" panose="02020603050405020304" pitchFamily="18" charset="0"/>
                    <a:ea typeface="Times New Roman" panose="02020603050405020304" pitchFamily="18" charset="0"/>
                    <a:cs typeface="Times New Roman" panose="02020603050405020304" pitchFamily="18" charset="0"/>
                  </a:rPr>
                  <a:t>ионизированный воздух для 30 человек,</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ru-RU" sz="2300" dirty="0">
                    <a:latin typeface="Times New Roman" panose="02020603050405020304" pitchFamily="18" charset="0"/>
                    <a:ea typeface="Times New Roman" panose="02020603050405020304" pitchFamily="18" charset="0"/>
                    <a:cs typeface="Times New Roman" panose="02020603050405020304" pitchFamily="18" charset="0"/>
                  </a:rPr>
                  <a:t>200  </a:t>
                </a:r>
                <a14:m>
                  <m:oMath xmlns:m="http://schemas.openxmlformats.org/officeDocument/2006/math">
                    <m:sSup>
                      <m:sSupPr>
                        <m:ctrlPr>
                          <a:rPr lang="ru-RU" sz="2300" i="1">
                            <a:latin typeface="Cambria Math" panose="02040503050406030204" pitchFamily="18" charset="0"/>
                            <a:ea typeface="Calibri" panose="020F0502020204030204" pitchFamily="34" charset="0"/>
                            <a:cs typeface="Times New Roman" panose="02020603050405020304" pitchFamily="18" charset="0"/>
                          </a:rPr>
                        </m:ctrlPr>
                      </m:sSupPr>
                      <m:e>
                        <m:r>
                          <a:rPr lang="ru-RU" sz="2300" i="1">
                            <a:latin typeface="Cambria Math" panose="02040503050406030204" pitchFamily="18" charset="0"/>
                            <a:ea typeface="Calibri" panose="020F0502020204030204" pitchFamily="34" charset="0"/>
                            <a:cs typeface="Times New Roman" panose="02020603050405020304" pitchFamily="18" charset="0"/>
                          </a:rPr>
                          <m:t>м</m:t>
                        </m:r>
                      </m:e>
                      <m:sup>
                        <m:r>
                          <a:rPr lang="ru-RU" sz="2300" i="1">
                            <a:latin typeface="Cambria Math" panose="02040503050406030204" pitchFamily="18" charset="0"/>
                            <a:ea typeface="Calibri" panose="020F0502020204030204" pitchFamily="34" charset="0"/>
                            <a:cs typeface="Times New Roman" panose="02020603050405020304" pitchFamily="18" charset="0"/>
                          </a:rPr>
                          <m:t>3</m:t>
                        </m:r>
                      </m:sup>
                    </m:sSup>
                  </m:oMath>
                </a14:m>
                <a:r>
                  <a:rPr lang="ru-RU" sz="2300" dirty="0">
                    <a:latin typeface="Times New Roman" panose="02020603050405020304" pitchFamily="18" charset="0"/>
                    <a:ea typeface="Times New Roman" panose="02020603050405020304" pitchFamily="18" charset="0"/>
                    <a:cs typeface="Times New Roman" panose="02020603050405020304" pitchFamily="18" charset="0"/>
                  </a:rPr>
                  <a:t> воды</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ru-RU" sz="2300" dirty="0">
                    <a:latin typeface="Times New Roman" panose="02020603050405020304" pitchFamily="18" charset="0"/>
                    <a:ea typeface="Times New Roman" panose="02020603050405020304" pitchFamily="18" charset="0"/>
                    <a:cs typeface="Times New Roman" panose="02020603050405020304" pitchFamily="18" charset="0"/>
                  </a:rPr>
                  <a:t>За полтора года гимназия собрала 15т макулатуры. Были проведены расчёты, которые впечатлили.</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ru-RU" sz="2300" u="sng" dirty="0">
                    <a:latin typeface="Times New Roman" panose="02020603050405020304" pitchFamily="18" charset="0"/>
                    <a:ea typeface="Times New Roman" panose="02020603050405020304" pitchFamily="18" charset="0"/>
                    <a:cs typeface="Times New Roman" panose="02020603050405020304" pitchFamily="18" charset="0"/>
                  </a:rPr>
                  <a:t>Вывод:</a:t>
                </a:r>
                <a:r>
                  <a:rPr lang="ru-RU" sz="2300" dirty="0">
                    <a:latin typeface="Times New Roman" panose="02020603050405020304" pitchFamily="18" charset="0"/>
                    <a:ea typeface="Times New Roman" panose="02020603050405020304" pitchFamily="18" charset="0"/>
                    <a:cs typeface="Times New Roman" panose="02020603050405020304" pitchFamily="18" charset="0"/>
                  </a:rPr>
                  <a:t> собрав  15 т  макулатуры  гимназия  спасла 150 деревьев, сэкономила кислорода для  450 человек, 3000 </a:t>
                </a:r>
                <a14:m>
                  <m:oMath xmlns:m="http://schemas.openxmlformats.org/officeDocument/2006/math">
                    <m:sSup>
                      <m:sSupPr>
                        <m:ctrlPr>
                          <a:rPr lang="ru-RU" sz="2300" i="1">
                            <a:latin typeface="Cambria Math" panose="02040503050406030204" pitchFamily="18" charset="0"/>
                            <a:ea typeface="Calibri" panose="020F0502020204030204" pitchFamily="34" charset="0"/>
                            <a:cs typeface="Times New Roman" panose="02020603050405020304" pitchFamily="18" charset="0"/>
                          </a:rPr>
                        </m:ctrlPr>
                      </m:sSupPr>
                      <m:e>
                        <m:r>
                          <a:rPr lang="ru-RU" sz="2300" i="1">
                            <a:latin typeface="Cambria Math" panose="02040503050406030204" pitchFamily="18" charset="0"/>
                            <a:ea typeface="Calibri" panose="020F0502020204030204" pitchFamily="34" charset="0"/>
                            <a:cs typeface="Times New Roman" panose="02020603050405020304" pitchFamily="18" charset="0"/>
                          </a:rPr>
                          <m:t>м</m:t>
                        </m:r>
                      </m:e>
                      <m:sup>
                        <m:r>
                          <a:rPr lang="ru-RU" sz="2300" i="1">
                            <a:latin typeface="Cambria Math" panose="02040503050406030204" pitchFamily="18" charset="0"/>
                            <a:ea typeface="Calibri" panose="020F0502020204030204" pitchFamily="34" charset="0"/>
                            <a:cs typeface="Times New Roman" panose="02020603050405020304" pitchFamily="18" charset="0"/>
                          </a:rPr>
                          <m:t>3</m:t>
                        </m:r>
                      </m:sup>
                    </m:sSup>
                  </m:oMath>
                </a14:m>
                <a:r>
                  <a:rPr lang="ru-RU" sz="2300" dirty="0">
                    <a:latin typeface="Times New Roman" panose="02020603050405020304" pitchFamily="18" charset="0"/>
                    <a:ea typeface="Times New Roman" panose="02020603050405020304" pitchFamily="18" charset="0"/>
                    <a:cs typeface="Times New Roman" panose="02020603050405020304" pitchFamily="18" charset="0"/>
                  </a:rPr>
                  <a:t> воды, 15000 кВт электроэнергии,   произвела  150 000 тетрадей. Ребята увидели в цифрах пользу своего труда.</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4" name="Прямоугольник 3"/>
              <p:cNvSpPr>
                <a:spLocks noRot="1" noChangeAspect="1" noMove="1" noResize="1" noEditPoints="1" noAdjustHandles="1" noChangeArrowheads="1" noChangeShapeType="1" noTextEdit="1"/>
              </p:cNvSpPr>
              <p:nvPr/>
            </p:nvSpPr>
            <p:spPr>
              <a:xfrm>
                <a:off x="100600" y="302359"/>
                <a:ext cx="10206273" cy="6555641"/>
              </a:xfrm>
              <a:prstGeom prst="rect">
                <a:avLst/>
              </a:prstGeom>
              <a:blipFill>
                <a:blip r:embed="rId2"/>
                <a:stretch>
                  <a:fillRect l="-896" t="-930" r="-717" b="-1023"/>
                </a:stretch>
              </a:blipFill>
            </p:spPr>
            <p:txBody>
              <a:bodyPr/>
              <a:lstStyle/>
              <a:p>
                <a:r>
                  <a:rPr lang="ru-RU">
                    <a:noFill/>
                  </a:rPr>
                  <a:t> </a:t>
                </a:r>
              </a:p>
            </p:txBody>
          </p:sp>
        </mc:Fallback>
      </mc:AlternateContent>
      <p:pic>
        <p:nvPicPr>
          <p:cNvPr id="2" name="Рисунок 1"/>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5398882" y="2141718"/>
            <a:ext cx="4782066" cy="2199326"/>
          </a:xfrm>
          <a:prstGeom prst="rect">
            <a:avLst/>
          </a:prstGeom>
        </p:spPr>
      </p:pic>
      <p:sp>
        <p:nvSpPr>
          <p:cNvPr id="3" name="Прямоугольник 2"/>
          <p:cNvSpPr/>
          <p:nvPr/>
        </p:nvSpPr>
        <p:spPr>
          <a:xfrm>
            <a:off x="4144586" y="117560"/>
            <a:ext cx="3426579" cy="587148"/>
          </a:xfrm>
          <a:prstGeom prst="rect">
            <a:avLst/>
          </a:prstGeom>
        </p:spPr>
        <p:txBody>
          <a:bodyPr wrap="none">
            <a:spAutoFit/>
          </a:bodyPr>
          <a:lstStyle/>
          <a:p>
            <a:pPr indent="450215" algn="ctr">
              <a:lnSpc>
                <a:spcPct val="150000"/>
              </a:lnSpc>
              <a:spcAft>
                <a:spcPts val="10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ОСНОВНАЯ ЧАСТЬ</a:t>
            </a:r>
            <a:endParaRPr lang="ru-RU"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32989482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 xmlns:a14="http://schemas.microsoft.com/office/drawing/2010/main" Requires="a14">
          <p:graphicFrame>
            <p:nvGraphicFramePr>
              <p:cNvPr id="4" name="Таблица 3"/>
              <p:cNvGraphicFramePr>
                <a:graphicFrameLocks noGrp="1"/>
              </p:cNvGraphicFramePr>
              <p:nvPr>
                <p:extLst>
                  <p:ext uri="{D42A27DB-BD31-4B8C-83A1-F6EECF244321}">
                    <p14:modId xmlns:p14="http://schemas.microsoft.com/office/powerpoint/2010/main" val="1904070361"/>
                  </p:ext>
                </p:extLst>
              </p:nvPr>
            </p:nvGraphicFramePr>
            <p:xfrm>
              <a:off x="6261978" y="1389652"/>
              <a:ext cx="5930022" cy="5468112"/>
            </p:xfrm>
            <a:graphic>
              <a:graphicData uri="http://schemas.openxmlformats.org/drawingml/2006/table">
                <a:tbl>
                  <a:tblPr firstRow="1" firstCol="1" bandRow="1">
                    <a:tableStyleId>{5C22544A-7EE6-4342-B048-85BDC9FD1C3A}</a:tableStyleId>
                  </a:tblPr>
                  <a:tblGrid>
                    <a:gridCol w="988337">
                      <a:extLst>
                        <a:ext uri="{9D8B030D-6E8A-4147-A177-3AD203B41FA5}">
                          <a16:colId xmlns:a16="http://schemas.microsoft.com/office/drawing/2014/main" val="1835063167"/>
                        </a:ext>
                      </a:extLst>
                    </a:gridCol>
                    <a:gridCol w="988337">
                      <a:extLst>
                        <a:ext uri="{9D8B030D-6E8A-4147-A177-3AD203B41FA5}">
                          <a16:colId xmlns:a16="http://schemas.microsoft.com/office/drawing/2014/main" val="3333184972"/>
                        </a:ext>
                      </a:extLst>
                    </a:gridCol>
                    <a:gridCol w="988337">
                      <a:extLst>
                        <a:ext uri="{9D8B030D-6E8A-4147-A177-3AD203B41FA5}">
                          <a16:colId xmlns:a16="http://schemas.microsoft.com/office/drawing/2014/main" val="2840535795"/>
                        </a:ext>
                      </a:extLst>
                    </a:gridCol>
                    <a:gridCol w="988337">
                      <a:extLst>
                        <a:ext uri="{9D8B030D-6E8A-4147-A177-3AD203B41FA5}">
                          <a16:colId xmlns:a16="http://schemas.microsoft.com/office/drawing/2014/main" val="930095541"/>
                        </a:ext>
                      </a:extLst>
                    </a:gridCol>
                    <a:gridCol w="988337">
                      <a:extLst>
                        <a:ext uri="{9D8B030D-6E8A-4147-A177-3AD203B41FA5}">
                          <a16:colId xmlns:a16="http://schemas.microsoft.com/office/drawing/2014/main" val="2888329354"/>
                        </a:ext>
                      </a:extLst>
                    </a:gridCol>
                    <a:gridCol w="988337">
                      <a:extLst>
                        <a:ext uri="{9D8B030D-6E8A-4147-A177-3AD203B41FA5}">
                          <a16:colId xmlns:a16="http://schemas.microsoft.com/office/drawing/2014/main" val="2624315100"/>
                        </a:ext>
                      </a:extLst>
                    </a:gridCol>
                  </a:tblGrid>
                  <a:tr h="386760">
                    <a:tc>
                      <a:txBody>
                        <a:bodyPr/>
                        <a:lstStyle/>
                        <a:p>
                          <a:pPr>
                            <a:lnSpc>
                              <a:spcPct val="115000"/>
                            </a:lnSpc>
                            <a:spcAft>
                              <a:spcPts val="0"/>
                            </a:spcAft>
                          </a:pPr>
                          <a:r>
                            <a:rPr lang="ru-RU" sz="1200">
                              <a:effectLst/>
                            </a:rPr>
                            <a:t>№</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Название</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Ед. </a:t>
                          </a:r>
                        </a:p>
                        <a:p>
                          <a:pPr>
                            <a:lnSpc>
                              <a:spcPct val="115000"/>
                            </a:lnSpc>
                            <a:spcAft>
                              <a:spcPts val="0"/>
                            </a:spcAft>
                          </a:pPr>
                          <a:r>
                            <a:rPr lang="ru-RU" sz="1200">
                              <a:effectLst/>
                            </a:rPr>
                            <a:t>Измерен.</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Цена</a:t>
                          </a:r>
                        </a:p>
                        <a:p>
                          <a:pPr>
                            <a:lnSpc>
                              <a:spcPct val="115000"/>
                            </a:lnSpc>
                            <a:spcAft>
                              <a:spcPts val="0"/>
                            </a:spcAft>
                          </a:pPr>
                          <a:r>
                            <a:rPr lang="ru-RU" sz="1200">
                              <a:effectLst/>
                            </a:rPr>
                            <a:t>единицы</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Количество</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Стоимость</a:t>
                          </a:r>
                        </a:p>
                        <a:p>
                          <a:pPr>
                            <a:lnSpc>
                              <a:spcPct val="115000"/>
                            </a:lnSpc>
                            <a:spcAft>
                              <a:spcPts val="0"/>
                            </a:spcAft>
                          </a:pPr>
                          <a:r>
                            <a:rPr lang="ru-RU" sz="1200">
                              <a:effectLst/>
                            </a:rPr>
                            <a:t>в руб.</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val="3138013686"/>
                      </a:ext>
                    </a:extLst>
                  </a:tr>
                  <a:tr h="585975">
                    <a:tc>
                      <a:txBody>
                        <a:bodyPr/>
                        <a:lstStyle/>
                        <a:p>
                          <a:pPr>
                            <a:lnSpc>
                              <a:spcPct val="115000"/>
                            </a:lnSpc>
                            <a:spcAft>
                              <a:spcPts val="0"/>
                            </a:spcAft>
                          </a:pPr>
                          <a:r>
                            <a:rPr lang="ru-RU" sz="1200">
                              <a:effectLst/>
                            </a:rPr>
                            <a:t>1</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dirty="0">
                              <a:effectLst/>
                            </a:rPr>
                            <a:t>Потолок</a:t>
                          </a:r>
                        </a:p>
                        <a:p>
                          <a:pPr>
                            <a:lnSpc>
                              <a:spcPct val="115000"/>
                            </a:lnSpc>
                            <a:spcAft>
                              <a:spcPts val="0"/>
                            </a:spcAft>
                          </a:pPr>
                          <a:r>
                            <a:rPr lang="ru-RU" sz="1200" dirty="0">
                              <a:effectLst/>
                            </a:rPr>
                            <a:t> </a:t>
                          </a:r>
                        </a:p>
                        <a:p>
                          <a:pPr>
                            <a:lnSpc>
                              <a:spcPct val="115000"/>
                            </a:lnSpc>
                            <a:spcAft>
                              <a:spcPts val="0"/>
                            </a:spcAft>
                          </a:pPr>
                          <a:r>
                            <a:rPr lang="ru-RU" sz="1200" dirty="0">
                              <a:effectLst/>
                            </a:rPr>
                            <a:t> </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a:t>
                          </a:r>
                          <a14:m>
                            <m:oMath xmlns:m="http://schemas.openxmlformats.org/officeDocument/2006/math">
                              <m:sSup>
                                <m:sSupPr>
                                  <m:ctrlPr>
                                    <a:rPr lang="ru-RU" sz="1200" i="1">
                                      <a:effectLst/>
                                      <a:latin typeface="Cambria Math" panose="02040503050406030204" pitchFamily="18" charset="0"/>
                                    </a:rPr>
                                  </m:ctrlPr>
                                </m:sSupPr>
                                <m:e>
                                  <m:r>
                                    <a:rPr lang="ru-RU" sz="1200">
                                      <a:effectLst/>
                                      <a:latin typeface="Cambria Math" panose="02040503050406030204" pitchFamily="18" charset="0"/>
                                    </a:rPr>
                                    <m:t>м</m:t>
                                  </m:r>
                                </m:e>
                                <m:sup>
                                  <m:r>
                                    <a:rPr lang="ru-RU" sz="1200">
                                      <a:effectLst/>
                                      <a:latin typeface="Cambria Math" panose="02040503050406030204" pitchFamily="18" charset="0"/>
                                    </a:rPr>
                                    <m:t>2</m:t>
                                  </m:r>
                                </m:sup>
                              </m:sSup>
                            </m:oMath>
                          </a14:m>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87</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12 </a:t>
                          </a:r>
                          <a14:m>
                            <m:oMath xmlns:m="http://schemas.openxmlformats.org/officeDocument/2006/math">
                              <m:sSup>
                                <m:sSupPr>
                                  <m:ctrlPr>
                                    <a:rPr lang="ru-RU" sz="1200" i="1">
                                      <a:effectLst/>
                                      <a:latin typeface="Cambria Math" panose="02040503050406030204" pitchFamily="18" charset="0"/>
                                    </a:rPr>
                                  </m:ctrlPr>
                                </m:sSupPr>
                                <m:e>
                                  <m:r>
                                    <a:rPr lang="ru-RU" sz="1200">
                                      <a:effectLst/>
                                      <a:latin typeface="Cambria Math" panose="02040503050406030204" pitchFamily="18" charset="0"/>
                                    </a:rPr>
                                    <m:t>м</m:t>
                                  </m:r>
                                </m:e>
                                <m:sup>
                                  <m:r>
                                    <a:rPr lang="ru-RU" sz="1200">
                                      <a:effectLst/>
                                      <a:latin typeface="Cambria Math" panose="02040503050406030204" pitchFamily="18" charset="0"/>
                                    </a:rPr>
                                    <m:t>2</m:t>
                                  </m:r>
                                </m:sup>
                              </m:sSup>
                            </m:oMath>
                          </a14:m>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1044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val="3276277158"/>
                      </a:ext>
                    </a:extLst>
                  </a:tr>
                  <a:tr h="590486">
                    <a:tc>
                      <a:txBody>
                        <a:bodyPr/>
                        <a:lstStyle/>
                        <a:p>
                          <a:pPr>
                            <a:lnSpc>
                              <a:spcPct val="115000"/>
                            </a:lnSpc>
                            <a:spcAft>
                              <a:spcPts val="0"/>
                            </a:spcAft>
                          </a:pPr>
                          <a:r>
                            <a:rPr lang="ru-RU" sz="1200">
                              <a:effectLst/>
                            </a:rPr>
                            <a:t>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dirty="0">
                              <a:effectLst/>
                            </a:rPr>
                            <a:t>Стены:</a:t>
                          </a:r>
                        </a:p>
                        <a:p>
                          <a:pPr>
                            <a:lnSpc>
                              <a:spcPct val="115000"/>
                            </a:lnSpc>
                            <a:spcAft>
                              <a:spcPts val="0"/>
                            </a:spcAft>
                          </a:pPr>
                          <a:r>
                            <a:rPr lang="ru-RU" sz="1200" dirty="0">
                              <a:effectLst/>
                            </a:rPr>
                            <a:t> обои</a:t>
                          </a:r>
                        </a:p>
                        <a:p>
                          <a:pPr>
                            <a:lnSpc>
                              <a:spcPct val="115000"/>
                            </a:lnSpc>
                            <a:spcAft>
                              <a:spcPts val="0"/>
                            </a:spcAft>
                          </a:pPr>
                          <a:r>
                            <a:rPr lang="ru-RU" sz="1200" dirty="0">
                              <a:effectLst/>
                            </a:rPr>
                            <a:t> </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dirty="0">
                              <a:effectLst/>
                            </a:rPr>
                            <a:t>1 рулон-</a:t>
                          </a:r>
                        </a:p>
                        <a:p>
                          <a:pPr algn="ctr">
                            <a:lnSpc>
                              <a:spcPct val="115000"/>
                            </a:lnSpc>
                            <a:spcAft>
                              <a:spcPts val="0"/>
                            </a:spcAft>
                          </a:pPr>
                          <a:r>
                            <a:rPr lang="ru-RU" sz="1200" dirty="0">
                              <a:effectLst/>
                            </a:rPr>
                            <a:t>10 </a:t>
                          </a:r>
                          <a14:m>
                            <m:oMath xmlns:m="http://schemas.openxmlformats.org/officeDocument/2006/math">
                              <m:sSup>
                                <m:sSupPr>
                                  <m:ctrlPr>
                                    <a:rPr lang="ru-RU" sz="1200" i="1">
                                      <a:effectLst/>
                                      <a:latin typeface="Cambria Math" panose="02040503050406030204" pitchFamily="18" charset="0"/>
                                    </a:rPr>
                                  </m:ctrlPr>
                                </m:sSupPr>
                                <m:e>
                                  <m:r>
                                    <a:rPr lang="ru-RU" sz="1200">
                                      <a:effectLst/>
                                      <a:latin typeface="Cambria Math" panose="02040503050406030204" pitchFamily="18" charset="0"/>
                                    </a:rPr>
                                    <m:t>м</m:t>
                                  </m:r>
                                </m:e>
                                <m:sup>
                                  <m:r>
                                    <a:rPr lang="ru-RU" sz="1200">
                                      <a:effectLst/>
                                      <a:latin typeface="Cambria Math" panose="02040503050406030204" pitchFamily="18" charset="0"/>
                                    </a:rPr>
                                    <m:t>2</m:t>
                                  </m:r>
                                </m:sup>
                              </m:sSup>
                            </m:oMath>
                          </a14:m>
                          <a:endParaRPr lang="ru-RU" sz="1200" dirty="0">
                            <a:effectLst/>
                          </a:endParaRPr>
                        </a:p>
                        <a:p>
                          <a:pPr algn="ctr">
                            <a:lnSpc>
                              <a:spcPct val="115000"/>
                            </a:lnSpc>
                            <a:spcAft>
                              <a:spcPts val="0"/>
                            </a:spcAft>
                          </a:pPr>
                          <a:r>
                            <a:rPr lang="ru-RU" sz="1200" dirty="0">
                              <a:effectLst/>
                            </a:rPr>
                            <a:t>(1м*10м)</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450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2 рулона</a:t>
                          </a:r>
                        </a:p>
                        <a:p>
                          <a:pPr algn="ctr">
                            <a:lnSpc>
                              <a:spcPct val="115000"/>
                            </a:lnSpc>
                            <a:spcAft>
                              <a:spcPts val="0"/>
                            </a:spcAft>
                          </a:pPr>
                          <a:r>
                            <a:rPr lang="ru-RU" sz="1200">
                              <a:effectLst/>
                            </a:rPr>
                            <a:t>(10 полос)</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dirty="0">
                              <a:effectLst/>
                            </a:rPr>
                            <a:t>1350</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val="3352396163"/>
                      </a:ext>
                    </a:extLst>
                  </a:tr>
                  <a:tr h="585975">
                    <a:tc>
                      <a:txBody>
                        <a:bodyPr/>
                        <a:lstStyle/>
                        <a:p>
                          <a:pPr>
                            <a:lnSpc>
                              <a:spcPct val="115000"/>
                            </a:lnSpc>
                            <a:spcAft>
                              <a:spcPts val="0"/>
                            </a:spcAft>
                          </a:pPr>
                          <a:r>
                            <a:rPr lang="ru-RU" sz="1200">
                              <a:effectLst/>
                            </a:rPr>
                            <a:t>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Пол:</a:t>
                          </a:r>
                        </a:p>
                        <a:p>
                          <a:pPr>
                            <a:lnSpc>
                              <a:spcPct val="115000"/>
                            </a:lnSpc>
                            <a:spcAft>
                              <a:spcPts val="0"/>
                            </a:spcAft>
                          </a:pPr>
                          <a:r>
                            <a:rPr lang="ru-RU" sz="1200">
                              <a:effectLst/>
                            </a:rPr>
                            <a:t>ламинат</a:t>
                          </a:r>
                        </a:p>
                        <a:p>
                          <a:pPr>
                            <a:lnSpc>
                              <a:spcPct val="115000"/>
                            </a:lnSpc>
                            <a:spcAft>
                              <a:spcPts val="0"/>
                            </a:spcAft>
                          </a:pPr>
                          <a:r>
                            <a:rPr lang="ru-RU" sz="12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dirty="0">
                              <a:effectLst/>
                            </a:rPr>
                            <a:t>1 </a:t>
                          </a:r>
                          <a14:m>
                            <m:oMath xmlns:m="http://schemas.openxmlformats.org/officeDocument/2006/math">
                              <m:sSup>
                                <m:sSupPr>
                                  <m:ctrlPr>
                                    <a:rPr lang="ru-RU" sz="1200" i="1">
                                      <a:effectLst/>
                                      <a:latin typeface="Cambria Math" panose="02040503050406030204" pitchFamily="18" charset="0"/>
                                    </a:rPr>
                                  </m:ctrlPr>
                                </m:sSupPr>
                                <m:e>
                                  <m:r>
                                    <a:rPr lang="ru-RU" sz="1200">
                                      <a:effectLst/>
                                      <a:latin typeface="Cambria Math" panose="02040503050406030204" pitchFamily="18" charset="0"/>
                                    </a:rPr>
                                    <m:t>м</m:t>
                                  </m:r>
                                </m:e>
                                <m:sup>
                                  <m:r>
                                    <a:rPr lang="ru-RU" sz="1200">
                                      <a:effectLst/>
                                      <a:latin typeface="Cambria Math" panose="02040503050406030204" pitchFamily="18" charset="0"/>
                                    </a:rPr>
                                    <m:t>2</m:t>
                                  </m:r>
                                </m:sup>
                              </m:sSup>
                            </m:oMath>
                          </a14:m>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dirty="0">
                              <a:effectLst/>
                            </a:rPr>
                            <a:t>350</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a:t>
                          </a:r>
                          <a14:m>
                            <m:oMath xmlns:m="http://schemas.openxmlformats.org/officeDocument/2006/math">
                              <m:r>
                                <a:rPr lang="ru-RU" sz="1200">
                                  <a:effectLst/>
                                  <a:latin typeface="Cambria Math" panose="02040503050406030204" pitchFamily="18" charset="0"/>
                                </a:rPr>
                                <m:t>2 </m:t>
                              </m:r>
                              <m:sSup>
                                <m:sSupPr>
                                  <m:ctrlPr>
                                    <a:rPr lang="ru-RU" sz="1200" i="1">
                                      <a:effectLst/>
                                      <a:latin typeface="Cambria Math" panose="02040503050406030204" pitchFamily="18" charset="0"/>
                                    </a:rPr>
                                  </m:ctrlPr>
                                </m:sSupPr>
                                <m:e>
                                  <m:r>
                                    <a:rPr lang="ru-RU" sz="1200">
                                      <a:effectLst/>
                                      <a:latin typeface="Cambria Math" panose="02040503050406030204" pitchFamily="18" charset="0"/>
                                    </a:rPr>
                                    <m:t>м</m:t>
                                  </m:r>
                                </m:e>
                                <m:sup>
                                  <m:r>
                                    <a:rPr lang="ru-RU" sz="1200">
                                      <a:effectLst/>
                                      <a:latin typeface="Cambria Math" panose="02040503050406030204" pitchFamily="18" charset="0"/>
                                    </a:rPr>
                                    <m:t>2</m:t>
                                  </m:r>
                                </m:sup>
                              </m:sSup>
                            </m:oMath>
                          </a14:m>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4200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val="3478904316"/>
                      </a:ext>
                    </a:extLst>
                  </a:tr>
                  <a:tr h="386760">
                    <a:tc>
                      <a:txBody>
                        <a:bodyPr/>
                        <a:lstStyle/>
                        <a:p>
                          <a:pPr>
                            <a:lnSpc>
                              <a:spcPct val="115000"/>
                            </a:lnSpc>
                            <a:spcAft>
                              <a:spcPts val="0"/>
                            </a:spcAft>
                          </a:pPr>
                          <a:r>
                            <a:rPr lang="ru-RU" sz="1200">
                              <a:effectLst/>
                            </a:rPr>
                            <a:t>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Плинтус</a:t>
                          </a:r>
                        </a:p>
                        <a:p>
                          <a:pPr>
                            <a:lnSpc>
                              <a:spcPct val="115000"/>
                            </a:lnSpc>
                            <a:spcAft>
                              <a:spcPts val="0"/>
                            </a:spcAft>
                          </a:pPr>
                          <a:r>
                            <a:rPr lang="ru-RU" sz="12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 погон.</a:t>
                          </a:r>
                        </a:p>
                        <a:p>
                          <a:pPr algn="ctr">
                            <a:lnSpc>
                              <a:spcPct val="115000"/>
                            </a:lnSpc>
                            <a:spcAft>
                              <a:spcPts val="0"/>
                            </a:spcAft>
                          </a:pPr>
                          <a:r>
                            <a:rPr lang="ru-RU" sz="1200">
                              <a:effectLst/>
                            </a:rPr>
                            <a:t>метр</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dirty="0">
                              <a:effectLst/>
                            </a:rPr>
                            <a:t>110</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13м</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1430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val="4105655504"/>
                      </a:ext>
                    </a:extLst>
                  </a:tr>
                  <a:tr h="585975">
                    <a:tc>
                      <a:txBody>
                        <a:bodyPr/>
                        <a:lstStyle/>
                        <a:p>
                          <a:pPr>
                            <a:lnSpc>
                              <a:spcPct val="115000"/>
                            </a:lnSpc>
                            <a:spcAft>
                              <a:spcPts val="0"/>
                            </a:spcAft>
                          </a:pPr>
                          <a:r>
                            <a:rPr lang="ru-RU" sz="1200">
                              <a:effectLst/>
                            </a:rPr>
                            <a:t>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Дверь</a:t>
                          </a:r>
                        </a:p>
                        <a:p>
                          <a:pPr>
                            <a:lnSpc>
                              <a:spcPct val="115000"/>
                            </a:lnSpc>
                            <a:spcAft>
                              <a:spcPts val="0"/>
                            </a:spcAft>
                          </a:pPr>
                          <a:r>
                            <a:rPr lang="ru-RU" sz="1200">
                              <a:effectLst/>
                            </a:rPr>
                            <a:t> </a:t>
                          </a:r>
                        </a:p>
                        <a:p>
                          <a:pPr>
                            <a:lnSpc>
                              <a:spcPct val="115000"/>
                            </a:lnSpc>
                            <a:spcAft>
                              <a:spcPts val="0"/>
                            </a:spcAft>
                          </a:pPr>
                          <a:r>
                            <a:rPr lang="ru-RU" sz="12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dirty="0">
                              <a:effectLst/>
                            </a:rPr>
                            <a:t>1шт.</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dirty="0">
                              <a:effectLst/>
                            </a:rPr>
                            <a:t>4500</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dirty="0">
                              <a:effectLst/>
                            </a:rPr>
                            <a:t>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4500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val="664802914"/>
                      </a:ext>
                    </a:extLst>
                  </a:tr>
                  <a:tr h="785189">
                    <a:tc>
                      <a:txBody>
                        <a:bodyPr/>
                        <a:lstStyle/>
                        <a:p>
                          <a:pPr>
                            <a:lnSpc>
                              <a:spcPct val="115000"/>
                            </a:lnSpc>
                            <a:spcAft>
                              <a:spcPts val="0"/>
                            </a:spcAft>
                          </a:pPr>
                          <a:r>
                            <a:rPr lang="ru-RU" sz="1200">
                              <a:effectLst/>
                            </a:rPr>
                            <a:t>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Клей</a:t>
                          </a:r>
                        </a:p>
                        <a:p>
                          <a:pPr>
                            <a:lnSpc>
                              <a:spcPct val="115000"/>
                            </a:lnSpc>
                            <a:spcAft>
                              <a:spcPts val="0"/>
                            </a:spcAft>
                          </a:pPr>
                          <a:r>
                            <a:rPr lang="ru-RU" sz="1200">
                              <a:effectLst/>
                            </a:rPr>
                            <a:t>обойный</a:t>
                          </a:r>
                        </a:p>
                        <a:p>
                          <a:pPr>
                            <a:lnSpc>
                              <a:spcPct val="115000"/>
                            </a:lnSpc>
                            <a:spcAft>
                              <a:spcPts val="0"/>
                            </a:spcAft>
                          </a:pPr>
                          <a:r>
                            <a:rPr lang="ru-RU" sz="1200">
                              <a:effectLst/>
                            </a:rPr>
                            <a:t> </a:t>
                          </a:r>
                        </a:p>
                        <a:p>
                          <a:pPr>
                            <a:lnSpc>
                              <a:spcPct val="115000"/>
                            </a:lnSpc>
                            <a:spcAft>
                              <a:spcPts val="0"/>
                            </a:spcAft>
                          </a:pPr>
                          <a:r>
                            <a:rPr lang="ru-RU" sz="12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1шт.</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250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dirty="0">
                              <a:effectLst/>
                            </a:rPr>
                            <a:t>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250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val="1106637515"/>
                      </a:ext>
                    </a:extLst>
                  </a:tr>
                  <a:tr h="785189">
                    <a:tc>
                      <a:txBody>
                        <a:bodyPr/>
                        <a:lstStyle/>
                        <a:p>
                          <a:pPr>
                            <a:lnSpc>
                              <a:spcPct val="115000"/>
                            </a:lnSpc>
                            <a:spcAft>
                              <a:spcPts val="0"/>
                            </a:spcAft>
                          </a:pPr>
                          <a:r>
                            <a:rPr lang="ru-RU" sz="1200">
                              <a:effectLst/>
                            </a:rPr>
                            <a:t>7</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Клей</a:t>
                          </a:r>
                        </a:p>
                        <a:p>
                          <a:pPr>
                            <a:lnSpc>
                              <a:spcPct val="115000"/>
                            </a:lnSpc>
                            <a:spcAft>
                              <a:spcPts val="0"/>
                            </a:spcAft>
                          </a:pPr>
                          <a:r>
                            <a:rPr lang="ru-RU" sz="1200">
                              <a:effectLst/>
                            </a:rPr>
                            <a:t>для</a:t>
                          </a:r>
                        </a:p>
                        <a:p>
                          <a:pPr>
                            <a:lnSpc>
                              <a:spcPct val="115000"/>
                            </a:lnSpc>
                            <a:spcAft>
                              <a:spcPts val="0"/>
                            </a:spcAft>
                          </a:pPr>
                          <a:r>
                            <a:rPr lang="ru-RU" sz="1200">
                              <a:effectLst/>
                            </a:rPr>
                            <a:t>потолочн.</a:t>
                          </a:r>
                        </a:p>
                        <a:p>
                          <a:pPr>
                            <a:lnSpc>
                              <a:spcPct val="115000"/>
                            </a:lnSpc>
                            <a:spcAft>
                              <a:spcPts val="0"/>
                            </a:spcAft>
                          </a:pPr>
                          <a:r>
                            <a:rPr lang="ru-RU" sz="1200">
                              <a:effectLst/>
                            </a:rPr>
                            <a:t>плитки</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 литр</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100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dirty="0">
                              <a:effectLst/>
                            </a:rPr>
                            <a:t>200</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val="1390197292"/>
                      </a:ext>
                    </a:extLst>
                  </a:tr>
                  <a:tr h="386760">
                    <a:tc gridSpan="5">
                      <a:txBody>
                        <a:bodyPr/>
                        <a:lstStyle/>
                        <a:p>
                          <a:pPr algn="ctr">
                            <a:lnSpc>
                              <a:spcPct val="115000"/>
                            </a:lnSpc>
                            <a:spcAft>
                              <a:spcPts val="0"/>
                            </a:spcAft>
                          </a:pPr>
                          <a:r>
                            <a:rPr lang="ru-RU" sz="1200" dirty="0">
                              <a:effectLst/>
                            </a:rPr>
                            <a:t>ИТОГО:</a:t>
                          </a:r>
                        </a:p>
                        <a:p>
                          <a:pPr algn="ctr">
                            <a:lnSpc>
                              <a:spcPct val="115000"/>
                            </a:lnSpc>
                            <a:spcAft>
                              <a:spcPts val="0"/>
                            </a:spcAft>
                          </a:pPr>
                          <a:r>
                            <a:rPr lang="ru-RU" sz="1200" dirty="0">
                              <a:effectLst/>
                            </a:rPr>
                            <a:t> </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lnSpc>
                              <a:spcPct val="115000"/>
                            </a:lnSpc>
                            <a:spcAft>
                              <a:spcPts val="0"/>
                            </a:spcAft>
                          </a:pPr>
                          <a:r>
                            <a:rPr lang="ru-RU" sz="1200" dirty="0">
                              <a:effectLst/>
                            </a:rPr>
                            <a:t>12524</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val="1226815229"/>
                      </a:ext>
                    </a:extLst>
                  </a:tr>
                </a:tbl>
              </a:graphicData>
            </a:graphic>
          </p:graphicFrame>
        </mc:Choice>
        <mc:Fallback>
          <p:graphicFrame>
            <p:nvGraphicFramePr>
              <p:cNvPr id="4" name="Таблица 3"/>
              <p:cNvGraphicFramePr>
                <a:graphicFrameLocks noGrp="1"/>
              </p:cNvGraphicFramePr>
              <p:nvPr>
                <p:extLst>
                  <p:ext uri="{D42A27DB-BD31-4B8C-83A1-F6EECF244321}">
                    <p14:modId xmlns:p14="http://schemas.microsoft.com/office/powerpoint/2010/main" xmlns="" xmlns:a14="http://schemas.microsoft.com/office/drawing/2010/main" val="1904070361"/>
                  </p:ext>
                </p:extLst>
              </p:nvPr>
            </p:nvGraphicFramePr>
            <p:xfrm>
              <a:off x="6261978" y="1389652"/>
              <a:ext cx="5930022" cy="5468112"/>
            </p:xfrm>
            <a:graphic>
              <a:graphicData uri="http://schemas.openxmlformats.org/drawingml/2006/table">
                <a:tbl>
                  <a:tblPr firstRow="1" firstCol="1" bandRow="1">
                    <a:tableStyleId>{5C22544A-7EE6-4342-B048-85BDC9FD1C3A}</a:tableStyleId>
                  </a:tblPr>
                  <a:tblGrid>
                    <a:gridCol w="988337">
                      <a:extLst>
                        <a:ext uri="{9D8B030D-6E8A-4147-A177-3AD203B41FA5}">
                          <a16:colId xmlns:a16="http://schemas.microsoft.com/office/drawing/2014/main" xmlns="" xmlns:a14="http://schemas.microsoft.com/office/drawing/2010/main" val="1835063167"/>
                        </a:ext>
                      </a:extLst>
                    </a:gridCol>
                    <a:gridCol w="988337">
                      <a:extLst>
                        <a:ext uri="{9D8B030D-6E8A-4147-A177-3AD203B41FA5}">
                          <a16:colId xmlns:a16="http://schemas.microsoft.com/office/drawing/2014/main" xmlns="" xmlns:a14="http://schemas.microsoft.com/office/drawing/2010/main" val="3333184972"/>
                        </a:ext>
                      </a:extLst>
                    </a:gridCol>
                    <a:gridCol w="988337">
                      <a:extLst>
                        <a:ext uri="{9D8B030D-6E8A-4147-A177-3AD203B41FA5}">
                          <a16:colId xmlns:a16="http://schemas.microsoft.com/office/drawing/2014/main" xmlns="" xmlns:a14="http://schemas.microsoft.com/office/drawing/2010/main" val="2840535795"/>
                        </a:ext>
                      </a:extLst>
                    </a:gridCol>
                    <a:gridCol w="988337">
                      <a:extLst>
                        <a:ext uri="{9D8B030D-6E8A-4147-A177-3AD203B41FA5}">
                          <a16:colId xmlns:a16="http://schemas.microsoft.com/office/drawing/2014/main" xmlns="" xmlns:a14="http://schemas.microsoft.com/office/drawing/2010/main" val="930095541"/>
                        </a:ext>
                      </a:extLst>
                    </a:gridCol>
                    <a:gridCol w="988337">
                      <a:extLst>
                        <a:ext uri="{9D8B030D-6E8A-4147-A177-3AD203B41FA5}">
                          <a16:colId xmlns:a16="http://schemas.microsoft.com/office/drawing/2014/main" xmlns="" xmlns:a14="http://schemas.microsoft.com/office/drawing/2010/main" val="2888329354"/>
                        </a:ext>
                      </a:extLst>
                    </a:gridCol>
                    <a:gridCol w="988337">
                      <a:extLst>
                        <a:ext uri="{9D8B030D-6E8A-4147-A177-3AD203B41FA5}">
                          <a16:colId xmlns:a16="http://schemas.microsoft.com/office/drawing/2014/main" xmlns="" xmlns:a14="http://schemas.microsoft.com/office/drawing/2010/main" val="2624315100"/>
                        </a:ext>
                      </a:extLst>
                    </a:gridCol>
                  </a:tblGrid>
                  <a:tr h="406845">
                    <a:tc>
                      <a:txBody>
                        <a:bodyPr/>
                        <a:lstStyle/>
                        <a:p>
                          <a:pPr>
                            <a:lnSpc>
                              <a:spcPct val="115000"/>
                            </a:lnSpc>
                            <a:spcAft>
                              <a:spcPts val="0"/>
                            </a:spcAft>
                          </a:pPr>
                          <a:r>
                            <a:rPr lang="ru-RU" sz="1200">
                              <a:effectLst/>
                            </a:rPr>
                            <a:t>№</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Название</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Ед. </a:t>
                          </a:r>
                        </a:p>
                        <a:p>
                          <a:pPr>
                            <a:lnSpc>
                              <a:spcPct val="115000"/>
                            </a:lnSpc>
                            <a:spcAft>
                              <a:spcPts val="0"/>
                            </a:spcAft>
                          </a:pPr>
                          <a:r>
                            <a:rPr lang="ru-RU" sz="1200">
                              <a:effectLst/>
                            </a:rPr>
                            <a:t>Измерен.</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Цена</a:t>
                          </a:r>
                        </a:p>
                        <a:p>
                          <a:pPr>
                            <a:lnSpc>
                              <a:spcPct val="115000"/>
                            </a:lnSpc>
                            <a:spcAft>
                              <a:spcPts val="0"/>
                            </a:spcAft>
                          </a:pPr>
                          <a:r>
                            <a:rPr lang="ru-RU" sz="1200">
                              <a:effectLst/>
                            </a:rPr>
                            <a:t>единицы</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Количество</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Стоимость</a:t>
                          </a:r>
                        </a:p>
                        <a:p>
                          <a:pPr>
                            <a:lnSpc>
                              <a:spcPct val="115000"/>
                            </a:lnSpc>
                            <a:spcAft>
                              <a:spcPts val="0"/>
                            </a:spcAft>
                          </a:pPr>
                          <a:r>
                            <a:rPr lang="ru-RU" sz="1200">
                              <a:effectLst/>
                            </a:rPr>
                            <a:t>в руб.</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xmlns="" xmlns:a14="http://schemas.microsoft.com/office/drawing/2010/main" val="3138013686"/>
                      </a:ext>
                    </a:extLst>
                  </a:tr>
                  <a:tr h="617284">
                    <a:tc>
                      <a:txBody>
                        <a:bodyPr/>
                        <a:lstStyle/>
                        <a:p>
                          <a:pPr>
                            <a:lnSpc>
                              <a:spcPct val="115000"/>
                            </a:lnSpc>
                            <a:spcAft>
                              <a:spcPts val="0"/>
                            </a:spcAft>
                          </a:pPr>
                          <a:r>
                            <a:rPr lang="ru-RU" sz="1200">
                              <a:effectLst/>
                            </a:rPr>
                            <a:t>1</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Потолок</a:t>
                          </a:r>
                        </a:p>
                        <a:p>
                          <a:pPr>
                            <a:lnSpc>
                              <a:spcPct val="115000"/>
                            </a:lnSpc>
                            <a:spcAft>
                              <a:spcPts val="0"/>
                            </a:spcAft>
                          </a:pPr>
                          <a:r>
                            <a:rPr lang="ru-RU" sz="1200">
                              <a:effectLst/>
                            </a:rPr>
                            <a:t> </a:t>
                          </a:r>
                        </a:p>
                        <a:p>
                          <a:pPr>
                            <a:lnSpc>
                              <a:spcPct val="115000"/>
                            </a:lnSpc>
                            <a:spcAft>
                              <a:spcPts val="0"/>
                            </a:spcAft>
                          </a:pPr>
                          <a:r>
                            <a:rPr lang="ru-RU" sz="12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endParaRPr lang="ru-RU"/>
                        </a:p>
                      </a:txBody>
                      <a:tcPr marL="46777" marR="46777" marT="0" marB="0">
                        <a:blipFill>
                          <a:blip r:embed="rId2"/>
                          <a:stretch>
                            <a:fillRect l="-199387" t="-71287" r="-301227" b="-705941"/>
                          </a:stretch>
                        </a:blipFill>
                      </a:tcPr>
                    </a:tc>
                    <a:tc>
                      <a:txBody>
                        <a:bodyPr/>
                        <a:lstStyle/>
                        <a:p>
                          <a:pPr algn="ctr">
                            <a:lnSpc>
                              <a:spcPct val="115000"/>
                            </a:lnSpc>
                            <a:spcAft>
                              <a:spcPts val="0"/>
                            </a:spcAft>
                          </a:pPr>
                          <a:r>
                            <a:rPr lang="ru-RU" sz="1200">
                              <a:effectLst/>
                            </a:rPr>
                            <a:t>87</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endParaRPr lang="ru-RU"/>
                        </a:p>
                      </a:txBody>
                      <a:tcPr marL="46777" marR="46777" marT="0" marB="0">
                        <a:blipFill>
                          <a:blip r:embed="rId2"/>
                          <a:stretch>
                            <a:fillRect l="-401235" t="-71287" r="-103086" b="-705941"/>
                          </a:stretch>
                        </a:blipFill>
                      </a:tcPr>
                    </a:tc>
                    <a:tc>
                      <a:txBody>
                        <a:bodyPr/>
                        <a:lstStyle/>
                        <a:p>
                          <a:pPr algn="ctr">
                            <a:lnSpc>
                              <a:spcPct val="115000"/>
                            </a:lnSpc>
                            <a:spcAft>
                              <a:spcPts val="0"/>
                            </a:spcAft>
                          </a:pPr>
                          <a:r>
                            <a:rPr lang="ru-RU" sz="1200">
                              <a:effectLst/>
                            </a:rPr>
                            <a:t>1044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xmlns="" xmlns:a14="http://schemas.microsoft.com/office/drawing/2010/main" val="3276277158"/>
                      </a:ext>
                    </a:extLst>
                  </a:tr>
                  <a:tr h="622046">
                    <a:tc>
                      <a:txBody>
                        <a:bodyPr/>
                        <a:lstStyle/>
                        <a:p>
                          <a:pPr>
                            <a:lnSpc>
                              <a:spcPct val="115000"/>
                            </a:lnSpc>
                            <a:spcAft>
                              <a:spcPts val="0"/>
                            </a:spcAft>
                          </a:pPr>
                          <a:r>
                            <a:rPr lang="ru-RU" sz="1200">
                              <a:effectLst/>
                            </a:rPr>
                            <a:t>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Стены:</a:t>
                          </a:r>
                        </a:p>
                        <a:p>
                          <a:pPr>
                            <a:lnSpc>
                              <a:spcPct val="115000"/>
                            </a:lnSpc>
                            <a:spcAft>
                              <a:spcPts val="0"/>
                            </a:spcAft>
                          </a:pPr>
                          <a:r>
                            <a:rPr lang="ru-RU" sz="1200">
                              <a:effectLst/>
                            </a:rPr>
                            <a:t> обои</a:t>
                          </a:r>
                        </a:p>
                        <a:p>
                          <a:pPr>
                            <a:lnSpc>
                              <a:spcPct val="115000"/>
                            </a:lnSpc>
                            <a:spcAft>
                              <a:spcPts val="0"/>
                            </a:spcAft>
                          </a:pPr>
                          <a:r>
                            <a:rPr lang="ru-RU" sz="12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endParaRPr lang="ru-RU"/>
                        </a:p>
                      </a:txBody>
                      <a:tcPr marL="46777" marR="46777" marT="0" marB="0">
                        <a:blipFill>
                          <a:blip r:embed="rId2"/>
                          <a:stretch>
                            <a:fillRect l="-199387" t="-169608" r="-301227" b="-599020"/>
                          </a:stretch>
                        </a:blipFill>
                      </a:tcPr>
                    </a:tc>
                    <a:tc>
                      <a:txBody>
                        <a:bodyPr/>
                        <a:lstStyle/>
                        <a:p>
                          <a:pPr algn="ctr">
                            <a:lnSpc>
                              <a:spcPct val="115000"/>
                            </a:lnSpc>
                            <a:spcAft>
                              <a:spcPts val="0"/>
                            </a:spcAft>
                          </a:pPr>
                          <a:r>
                            <a:rPr lang="ru-RU" sz="1200">
                              <a:effectLst/>
                            </a:rPr>
                            <a:t>450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2 рулона</a:t>
                          </a:r>
                        </a:p>
                        <a:p>
                          <a:pPr algn="ctr">
                            <a:lnSpc>
                              <a:spcPct val="115000"/>
                            </a:lnSpc>
                            <a:spcAft>
                              <a:spcPts val="0"/>
                            </a:spcAft>
                          </a:pPr>
                          <a:r>
                            <a:rPr lang="ru-RU" sz="1200">
                              <a:effectLst/>
                            </a:rPr>
                            <a:t>(10 полос)</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dirty="0">
                              <a:effectLst/>
                            </a:rPr>
                            <a:t>1350</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xmlns="" xmlns:a14="http://schemas.microsoft.com/office/drawing/2010/main" val="3352396163"/>
                      </a:ext>
                    </a:extLst>
                  </a:tr>
                  <a:tr h="617284">
                    <a:tc>
                      <a:txBody>
                        <a:bodyPr/>
                        <a:lstStyle/>
                        <a:p>
                          <a:pPr>
                            <a:lnSpc>
                              <a:spcPct val="115000"/>
                            </a:lnSpc>
                            <a:spcAft>
                              <a:spcPts val="0"/>
                            </a:spcAft>
                          </a:pPr>
                          <a:r>
                            <a:rPr lang="ru-RU" sz="1200">
                              <a:effectLst/>
                            </a:rPr>
                            <a:t>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Пол:</a:t>
                          </a:r>
                        </a:p>
                        <a:p>
                          <a:pPr>
                            <a:lnSpc>
                              <a:spcPct val="115000"/>
                            </a:lnSpc>
                            <a:spcAft>
                              <a:spcPts val="0"/>
                            </a:spcAft>
                          </a:pPr>
                          <a:r>
                            <a:rPr lang="ru-RU" sz="1200">
                              <a:effectLst/>
                            </a:rPr>
                            <a:t>ламинат</a:t>
                          </a:r>
                        </a:p>
                        <a:p>
                          <a:pPr>
                            <a:lnSpc>
                              <a:spcPct val="115000"/>
                            </a:lnSpc>
                            <a:spcAft>
                              <a:spcPts val="0"/>
                            </a:spcAft>
                          </a:pPr>
                          <a:r>
                            <a:rPr lang="ru-RU" sz="12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endParaRPr lang="ru-RU"/>
                        </a:p>
                      </a:txBody>
                      <a:tcPr marL="46777" marR="46777" marT="0" marB="0">
                        <a:blipFill>
                          <a:blip r:embed="rId2"/>
                          <a:stretch>
                            <a:fillRect l="-199387" t="-269608" r="-301227" b="-499020"/>
                          </a:stretch>
                        </a:blipFill>
                      </a:tcPr>
                    </a:tc>
                    <a:tc>
                      <a:txBody>
                        <a:bodyPr/>
                        <a:lstStyle/>
                        <a:p>
                          <a:pPr algn="ctr">
                            <a:lnSpc>
                              <a:spcPct val="115000"/>
                            </a:lnSpc>
                            <a:spcAft>
                              <a:spcPts val="0"/>
                            </a:spcAft>
                          </a:pPr>
                          <a:r>
                            <a:rPr lang="ru-RU" sz="1200">
                              <a:effectLst/>
                            </a:rPr>
                            <a:t>350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endParaRPr lang="ru-RU"/>
                        </a:p>
                      </a:txBody>
                      <a:tcPr marL="46777" marR="46777" marT="0" marB="0">
                        <a:blipFill>
                          <a:blip r:embed="rId2"/>
                          <a:stretch>
                            <a:fillRect l="-401235" t="-269608" r="-103086" b="-499020"/>
                          </a:stretch>
                        </a:blipFill>
                      </a:tcPr>
                    </a:tc>
                    <a:tc>
                      <a:txBody>
                        <a:bodyPr/>
                        <a:lstStyle/>
                        <a:p>
                          <a:pPr algn="ctr">
                            <a:lnSpc>
                              <a:spcPct val="115000"/>
                            </a:lnSpc>
                            <a:spcAft>
                              <a:spcPts val="0"/>
                            </a:spcAft>
                          </a:pPr>
                          <a:r>
                            <a:rPr lang="ru-RU" sz="1200">
                              <a:effectLst/>
                            </a:rPr>
                            <a:t>4200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xmlns="" xmlns:a14="http://schemas.microsoft.com/office/drawing/2010/main" val="3478904316"/>
                      </a:ext>
                    </a:extLst>
                  </a:tr>
                  <a:tr h="406972">
                    <a:tc>
                      <a:txBody>
                        <a:bodyPr/>
                        <a:lstStyle/>
                        <a:p>
                          <a:pPr>
                            <a:lnSpc>
                              <a:spcPct val="115000"/>
                            </a:lnSpc>
                            <a:spcAft>
                              <a:spcPts val="0"/>
                            </a:spcAft>
                          </a:pPr>
                          <a:r>
                            <a:rPr lang="ru-RU" sz="1200">
                              <a:effectLst/>
                            </a:rPr>
                            <a:t>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Плинтус</a:t>
                          </a:r>
                        </a:p>
                        <a:p>
                          <a:pPr>
                            <a:lnSpc>
                              <a:spcPct val="115000"/>
                            </a:lnSpc>
                            <a:spcAft>
                              <a:spcPts val="0"/>
                            </a:spcAft>
                          </a:pPr>
                          <a:r>
                            <a:rPr lang="ru-RU" sz="12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 погон.</a:t>
                          </a:r>
                        </a:p>
                        <a:p>
                          <a:pPr algn="ctr">
                            <a:lnSpc>
                              <a:spcPct val="115000"/>
                            </a:lnSpc>
                            <a:spcAft>
                              <a:spcPts val="0"/>
                            </a:spcAft>
                          </a:pPr>
                          <a:r>
                            <a:rPr lang="ru-RU" sz="1200">
                              <a:effectLst/>
                            </a:rPr>
                            <a:t>метр</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110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13м</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1430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xmlns="" xmlns:a14="http://schemas.microsoft.com/office/drawing/2010/main" val="4105655504"/>
                      </a:ext>
                    </a:extLst>
                  </a:tr>
                  <a:tr h="617284">
                    <a:tc>
                      <a:txBody>
                        <a:bodyPr/>
                        <a:lstStyle/>
                        <a:p>
                          <a:pPr>
                            <a:lnSpc>
                              <a:spcPct val="115000"/>
                            </a:lnSpc>
                            <a:spcAft>
                              <a:spcPts val="0"/>
                            </a:spcAft>
                          </a:pPr>
                          <a:r>
                            <a:rPr lang="ru-RU" sz="1200">
                              <a:effectLst/>
                            </a:rPr>
                            <a:t>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Дверь</a:t>
                          </a:r>
                        </a:p>
                        <a:p>
                          <a:pPr>
                            <a:lnSpc>
                              <a:spcPct val="115000"/>
                            </a:lnSpc>
                            <a:spcAft>
                              <a:spcPts val="0"/>
                            </a:spcAft>
                          </a:pPr>
                          <a:r>
                            <a:rPr lang="ru-RU" sz="1200">
                              <a:effectLst/>
                            </a:rPr>
                            <a:t> </a:t>
                          </a:r>
                        </a:p>
                        <a:p>
                          <a:pPr>
                            <a:lnSpc>
                              <a:spcPct val="115000"/>
                            </a:lnSpc>
                            <a:spcAft>
                              <a:spcPts val="0"/>
                            </a:spcAft>
                          </a:pPr>
                          <a:r>
                            <a:rPr lang="ru-RU" sz="12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dirty="0">
                              <a:effectLst/>
                            </a:rPr>
                            <a:t>1шт.</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4500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4500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xmlns="" xmlns:a14="http://schemas.microsoft.com/office/drawing/2010/main" val="664802914"/>
                      </a:ext>
                    </a:extLst>
                  </a:tr>
                  <a:tr h="827596">
                    <a:tc>
                      <a:txBody>
                        <a:bodyPr/>
                        <a:lstStyle/>
                        <a:p>
                          <a:pPr>
                            <a:lnSpc>
                              <a:spcPct val="115000"/>
                            </a:lnSpc>
                            <a:spcAft>
                              <a:spcPts val="0"/>
                            </a:spcAft>
                          </a:pPr>
                          <a:r>
                            <a:rPr lang="ru-RU" sz="1200">
                              <a:effectLst/>
                            </a:rPr>
                            <a:t>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Клей</a:t>
                          </a:r>
                        </a:p>
                        <a:p>
                          <a:pPr>
                            <a:lnSpc>
                              <a:spcPct val="115000"/>
                            </a:lnSpc>
                            <a:spcAft>
                              <a:spcPts val="0"/>
                            </a:spcAft>
                          </a:pPr>
                          <a:r>
                            <a:rPr lang="ru-RU" sz="1200">
                              <a:effectLst/>
                            </a:rPr>
                            <a:t>обойный</a:t>
                          </a:r>
                        </a:p>
                        <a:p>
                          <a:pPr>
                            <a:lnSpc>
                              <a:spcPct val="115000"/>
                            </a:lnSpc>
                            <a:spcAft>
                              <a:spcPts val="0"/>
                            </a:spcAft>
                          </a:pPr>
                          <a:r>
                            <a:rPr lang="ru-RU" sz="1200">
                              <a:effectLst/>
                            </a:rPr>
                            <a:t> </a:t>
                          </a:r>
                        </a:p>
                        <a:p>
                          <a:pPr>
                            <a:lnSpc>
                              <a:spcPct val="115000"/>
                            </a:lnSpc>
                            <a:spcAft>
                              <a:spcPts val="0"/>
                            </a:spcAft>
                          </a:pPr>
                          <a:r>
                            <a:rPr lang="ru-RU" sz="12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1шт.</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250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250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xmlns="" xmlns:a14="http://schemas.microsoft.com/office/drawing/2010/main" val="1106637515"/>
                      </a:ext>
                    </a:extLst>
                  </a:tr>
                  <a:tr h="827596">
                    <a:tc>
                      <a:txBody>
                        <a:bodyPr/>
                        <a:lstStyle/>
                        <a:p>
                          <a:pPr>
                            <a:lnSpc>
                              <a:spcPct val="115000"/>
                            </a:lnSpc>
                            <a:spcAft>
                              <a:spcPts val="0"/>
                            </a:spcAft>
                          </a:pPr>
                          <a:r>
                            <a:rPr lang="ru-RU" sz="1200">
                              <a:effectLst/>
                            </a:rPr>
                            <a:t>7</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nSpc>
                              <a:spcPct val="115000"/>
                            </a:lnSpc>
                            <a:spcAft>
                              <a:spcPts val="0"/>
                            </a:spcAft>
                          </a:pPr>
                          <a:r>
                            <a:rPr lang="ru-RU" sz="1200">
                              <a:effectLst/>
                            </a:rPr>
                            <a:t>Клей</a:t>
                          </a:r>
                        </a:p>
                        <a:p>
                          <a:pPr>
                            <a:lnSpc>
                              <a:spcPct val="115000"/>
                            </a:lnSpc>
                            <a:spcAft>
                              <a:spcPts val="0"/>
                            </a:spcAft>
                          </a:pPr>
                          <a:r>
                            <a:rPr lang="ru-RU" sz="1200">
                              <a:effectLst/>
                            </a:rPr>
                            <a:t>для</a:t>
                          </a:r>
                        </a:p>
                        <a:p>
                          <a:pPr>
                            <a:lnSpc>
                              <a:spcPct val="115000"/>
                            </a:lnSpc>
                            <a:spcAft>
                              <a:spcPts val="0"/>
                            </a:spcAft>
                          </a:pPr>
                          <a:r>
                            <a:rPr lang="ru-RU" sz="1200">
                              <a:effectLst/>
                            </a:rPr>
                            <a:t>потолочн.</a:t>
                          </a:r>
                        </a:p>
                        <a:p>
                          <a:pPr>
                            <a:lnSpc>
                              <a:spcPct val="115000"/>
                            </a:lnSpc>
                            <a:spcAft>
                              <a:spcPts val="0"/>
                            </a:spcAft>
                          </a:pPr>
                          <a:r>
                            <a:rPr lang="ru-RU" sz="1200">
                              <a:effectLst/>
                            </a:rPr>
                            <a:t>плитки</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 литр</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100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a:effectLst/>
                            </a:rPr>
                            <a:t>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a:txBody>
                        <a:bodyPr/>
                        <a:lstStyle/>
                        <a:p>
                          <a:pPr algn="ctr">
                            <a:lnSpc>
                              <a:spcPct val="115000"/>
                            </a:lnSpc>
                            <a:spcAft>
                              <a:spcPts val="0"/>
                            </a:spcAft>
                          </a:pPr>
                          <a:r>
                            <a:rPr lang="ru-RU" sz="1200" dirty="0">
                              <a:effectLst/>
                            </a:rPr>
                            <a:t>200</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xmlns="" xmlns:a14="http://schemas.microsoft.com/office/drawing/2010/main" val="1390197292"/>
                      </a:ext>
                    </a:extLst>
                  </a:tr>
                  <a:tr h="406845">
                    <a:tc gridSpan="5">
                      <a:txBody>
                        <a:bodyPr/>
                        <a:lstStyle/>
                        <a:p>
                          <a:pPr algn="ctr">
                            <a:lnSpc>
                              <a:spcPct val="115000"/>
                            </a:lnSpc>
                            <a:spcAft>
                              <a:spcPts val="0"/>
                            </a:spcAft>
                          </a:pPr>
                          <a:r>
                            <a:rPr lang="ru-RU" sz="1200" dirty="0">
                              <a:effectLst/>
                            </a:rPr>
                            <a:t>ИТОГО:</a:t>
                          </a:r>
                        </a:p>
                        <a:p>
                          <a:pPr algn="ctr">
                            <a:lnSpc>
                              <a:spcPct val="115000"/>
                            </a:lnSpc>
                            <a:spcAft>
                              <a:spcPts val="0"/>
                            </a:spcAft>
                          </a:pPr>
                          <a:r>
                            <a:rPr lang="ru-RU" sz="1200" dirty="0">
                              <a:effectLst/>
                            </a:rPr>
                            <a:t> </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lnSpc>
                              <a:spcPct val="115000"/>
                            </a:lnSpc>
                            <a:spcAft>
                              <a:spcPts val="0"/>
                            </a:spcAft>
                          </a:pPr>
                          <a:r>
                            <a:rPr lang="ru-RU" sz="1200" dirty="0">
                              <a:effectLst/>
                            </a:rPr>
                            <a:t>12524</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777" marR="46777" marT="0" marB="0"/>
                    </a:tc>
                    <a:extLst>
                      <a:ext uri="{0D108BD9-81ED-4DB2-BD59-A6C34878D82A}">
                        <a16:rowId xmlns:a16="http://schemas.microsoft.com/office/drawing/2014/main" xmlns="" xmlns:a14="http://schemas.microsoft.com/office/drawing/2010/main" val="1226815229"/>
                      </a:ext>
                    </a:extLst>
                  </a:tr>
                </a:tbl>
              </a:graphicData>
            </a:graphic>
          </p:graphicFrame>
        </mc:Fallback>
      </mc:AlternateContent>
      <p:sp>
        <p:nvSpPr>
          <p:cNvPr id="5" name="Прямоугольник 4"/>
          <p:cNvSpPr/>
          <p:nvPr/>
        </p:nvSpPr>
        <p:spPr>
          <a:xfrm>
            <a:off x="165978" y="0"/>
            <a:ext cx="6096000" cy="7119898"/>
          </a:xfrm>
          <a:prstGeom prst="rect">
            <a:avLst/>
          </a:prstGeom>
        </p:spPr>
        <p:txBody>
          <a:bodyPr>
            <a:spAutoFit/>
          </a:bodyPr>
          <a:lstStyle/>
          <a:p>
            <a:pPr algn="just">
              <a:spcAft>
                <a:spcPts val="1000"/>
              </a:spcAft>
            </a:pPr>
            <a:r>
              <a:rPr lang="ru-RU" sz="2000" u="sng" dirty="0">
                <a:latin typeface="Times New Roman" panose="02020603050405020304" pitchFamily="18" charset="0"/>
                <a:ea typeface="Times New Roman" panose="02020603050405020304" pitchFamily="18" charset="0"/>
                <a:cs typeface="Times New Roman" panose="02020603050405020304" pitchFamily="18" charset="0"/>
              </a:rPr>
              <a:t>Ситуация 2:</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1000"/>
              </a:spcAf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Я решил на </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подаренные </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деньги сделать ремонт в своей комнате, но надо было сначала составить смету. Длина комнаты 4м, ширина 3м, высота 2м</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a:t>
            </a:r>
          </a:p>
          <a:p>
            <a:endParaRPr lang="ru-RU" sz="2000" dirty="0" smtClean="0"/>
          </a:p>
          <a:p>
            <a:endParaRPr lang="ru-RU" sz="2000" dirty="0"/>
          </a:p>
          <a:p>
            <a:endParaRPr lang="ru-RU" sz="2000" dirty="0" smtClean="0"/>
          </a:p>
          <a:p>
            <a:endParaRPr lang="ru-RU" sz="2000" dirty="0"/>
          </a:p>
          <a:p>
            <a:endParaRPr lang="ru-RU" sz="2000" dirty="0" smtClean="0"/>
          </a:p>
          <a:p>
            <a:endParaRPr lang="ru-RU" sz="2000" dirty="0"/>
          </a:p>
          <a:p>
            <a:endParaRPr lang="ru-RU" sz="2000" dirty="0" smtClean="0"/>
          </a:p>
          <a:p>
            <a:endParaRPr lang="ru-RU" sz="2000" dirty="0"/>
          </a:p>
          <a:p>
            <a:endParaRPr lang="ru-RU" sz="2000" dirty="0" smtClean="0"/>
          </a:p>
          <a:p>
            <a:endParaRPr lang="ru-RU" sz="2000" dirty="0"/>
          </a:p>
          <a:p>
            <a:pPr algn="just"/>
            <a:r>
              <a:rPr lang="ru-RU" sz="2000" b="1" u="sng" dirty="0" smtClean="0"/>
              <a:t>Очень </a:t>
            </a:r>
            <a:r>
              <a:rPr lang="ru-RU" sz="2000" b="1" u="sng" dirty="0"/>
              <a:t>полезно применить выученные данные на практике. Важно поставить задачу, найти данные, оценить, сделать вывод.</a:t>
            </a:r>
          </a:p>
          <a:p>
            <a:pPr algn="just"/>
            <a:r>
              <a:rPr lang="ru-RU" sz="2000" u="sng" dirty="0"/>
              <a:t>       </a:t>
            </a:r>
            <a:r>
              <a:rPr lang="ru-RU" sz="2000" b="1" u="sng" dirty="0"/>
              <a:t>При решении задач важно подметить симметрию при переборе вариантов, что значительно уменьшает время на решение.</a:t>
            </a:r>
          </a:p>
          <a:p>
            <a:pPr algn="just">
              <a:spcAft>
                <a:spcPts val="1000"/>
              </a:spcAft>
            </a:pPr>
            <a:endParaRPr lang="ru-RU" sz="2000" b="1" dirty="0" smtClean="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p:cNvSpPr/>
          <p:nvPr/>
        </p:nvSpPr>
        <p:spPr>
          <a:xfrm>
            <a:off x="7313892" y="449727"/>
            <a:ext cx="4442563" cy="490199"/>
          </a:xfrm>
          <a:prstGeom prst="rect">
            <a:avLst/>
          </a:prstGeom>
        </p:spPr>
        <p:txBody>
          <a:bodyPr wrap="none">
            <a:spAutoFit/>
          </a:bodyPr>
          <a:lstStyle/>
          <a:p>
            <a:pPr>
              <a:lnSpc>
                <a:spcPct val="115000"/>
              </a:lnSpc>
              <a:spcAft>
                <a:spcPts val="1000"/>
              </a:spcAft>
            </a:pPr>
            <a:r>
              <a:rPr lang="ru-RU" sz="2400" dirty="0" smtClean="0">
                <a:latin typeface="Times New Roman" panose="02020603050405020304" pitchFamily="18" charset="0"/>
                <a:ea typeface="Calibri" panose="020F0502020204030204" pitchFamily="34" charset="0"/>
                <a:cs typeface="Times New Roman" panose="02020603050405020304" pitchFamily="18" charset="0"/>
              </a:rPr>
              <a:t>СМЕТА РЕМОНТА КОМНАТЫ</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Рисунок 1"/>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306371" y="1492675"/>
            <a:ext cx="4463592" cy="2470777"/>
          </a:xfrm>
          <a:prstGeom prst="rect">
            <a:avLst/>
          </a:prstGeom>
        </p:spPr>
      </p:pic>
    </p:spTree>
    <p:extLst>
      <p:ext uri="{BB962C8B-B14F-4D97-AF65-F5344CB8AC3E}">
        <p14:creationId xmlns="" xmlns:p14="http://schemas.microsoft.com/office/powerpoint/2010/main" val="5235556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0"/>
            <a:ext cx="6096000" cy="2308324"/>
          </a:xfrm>
          <a:prstGeom prst="rect">
            <a:avLst/>
          </a:prstGeom>
        </p:spPr>
        <p:txBody>
          <a:bodyPr>
            <a:spAutoFit/>
          </a:bodyPr>
          <a:lstStyle/>
          <a:p>
            <a:pPr algn="just">
              <a:spcAft>
                <a:spcPts val="1000"/>
              </a:spcAft>
            </a:pPr>
            <a:r>
              <a:rPr lang="ru-RU" sz="2400" u="sng" dirty="0">
                <a:latin typeface="Times New Roman" panose="02020603050405020304" pitchFamily="18" charset="0"/>
                <a:ea typeface="Times New Roman" panose="02020603050405020304" pitchFamily="18" charset="0"/>
                <a:cs typeface="Times New Roman" panose="02020603050405020304" pitchFamily="18" charset="0"/>
              </a:rPr>
              <a:t>Задача 1:</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Сосед решил  облицевать бассейн плиткой. Когда он приобрёл 120 плиток, чтобы замостить дно, то понял, что на облицовке стен надо сэкономить, но надо учесть, что глубина бассейна должна равняться четырём сторонам плитки</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Таблица 4"/>
          <p:cNvGraphicFramePr>
            <a:graphicFrameLocks noGrp="1"/>
          </p:cNvGraphicFramePr>
          <p:nvPr>
            <p:extLst>
              <p:ext uri="{D42A27DB-BD31-4B8C-83A1-F6EECF244321}">
                <p14:modId xmlns="" xmlns:p14="http://schemas.microsoft.com/office/powerpoint/2010/main" val="1102244107"/>
              </p:ext>
            </p:extLst>
          </p:nvPr>
        </p:nvGraphicFramePr>
        <p:xfrm>
          <a:off x="0" y="2308324"/>
          <a:ext cx="4667796" cy="4696133"/>
        </p:xfrm>
        <a:graphic>
          <a:graphicData uri="http://schemas.openxmlformats.org/drawingml/2006/table">
            <a:tbl>
              <a:tblPr firstRow="1" firstCol="1" bandRow="1">
                <a:tableStyleId>{5C22544A-7EE6-4342-B048-85BDC9FD1C3A}</a:tableStyleId>
              </a:tblPr>
              <a:tblGrid>
                <a:gridCol w="1166949">
                  <a:extLst>
                    <a:ext uri="{9D8B030D-6E8A-4147-A177-3AD203B41FA5}">
                      <a16:colId xmlns="" xmlns:a16="http://schemas.microsoft.com/office/drawing/2014/main" val="1737715563"/>
                    </a:ext>
                  </a:extLst>
                </a:gridCol>
                <a:gridCol w="1166949">
                  <a:extLst>
                    <a:ext uri="{9D8B030D-6E8A-4147-A177-3AD203B41FA5}">
                      <a16:colId xmlns="" xmlns:a16="http://schemas.microsoft.com/office/drawing/2014/main" val="177453403"/>
                    </a:ext>
                  </a:extLst>
                </a:gridCol>
                <a:gridCol w="1166949">
                  <a:extLst>
                    <a:ext uri="{9D8B030D-6E8A-4147-A177-3AD203B41FA5}">
                      <a16:colId xmlns="" xmlns:a16="http://schemas.microsoft.com/office/drawing/2014/main" val="4127830777"/>
                    </a:ext>
                  </a:extLst>
                </a:gridCol>
                <a:gridCol w="1166949">
                  <a:extLst>
                    <a:ext uri="{9D8B030D-6E8A-4147-A177-3AD203B41FA5}">
                      <a16:colId xmlns="" xmlns:a16="http://schemas.microsoft.com/office/drawing/2014/main" val="592847424"/>
                    </a:ext>
                  </a:extLst>
                </a:gridCol>
              </a:tblGrid>
              <a:tr h="770309">
                <a:tc>
                  <a:txBody>
                    <a:bodyPr/>
                    <a:lstStyle/>
                    <a:p>
                      <a:pPr algn="just">
                        <a:lnSpc>
                          <a:spcPct val="115000"/>
                        </a:lnSpc>
                        <a:spcAft>
                          <a:spcPts val="0"/>
                        </a:spcAft>
                      </a:pPr>
                      <a:r>
                        <a:rPr lang="ru-RU" sz="1400">
                          <a:effectLst/>
                        </a:rPr>
                        <a:t>Номер варианта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en-US" sz="1400" dirty="0">
                          <a:effectLst/>
                        </a:rPr>
                        <a:t>a</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en-US" sz="1400">
                          <a:effectLst/>
                        </a:rPr>
                        <a:t>b</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400">
                          <a:effectLst/>
                        </a:rPr>
                        <a:t>Периметр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880886678"/>
                  </a:ext>
                </a:extLst>
              </a:tr>
              <a:tr h="236144">
                <a:tc>
                  <a:txBody>
                    <a:bodyPr/>
                    <a:lstStyle/>
                    <a:p>
                      <a:pPr algn="ctr">
                        <a:lnSpc>
                          <a:spcPct val="115000"/>
                        </a:lnSpc>
                        <a:spcAft>
                          <a:spcPts val="0"/>
                        </a:spcAft>
                      </a:pPr>
                      <a:r>
                        <a:rPr lang="ru-RU" sz="1400">
                          <a:effectLst/>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120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242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508558825"/>
                  </a:ext>
                </a:extLst>
              </a:tr>
              <a:tr h="236144">
                <a:tc>
                  <a:txBody>
                    <a:bodyPr/>
                    <a:lstStyle/>
                    <a:p>
                      <a:pPr algn="ctr">
                        <a:lnSpc>
                          <a:spcPct val="115000"/>
                        </a:lnSpc>
                        <a:spcAft>
                          <a:spcPts val="0"/>
                        </a:spcAft>
                      </a:pPr>
                      <a:r>
                        <a:rPr lang="ru-RU" sz="1400">
                          <a:effectLst/>
                        </a:rPr>
                        <a:t>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rPr>
                        <a:t>2</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60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rPr>
                        <a:t>124</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2678539254"/>
                  </a:ext>
                </a:extLst>
              </a:tr>
              <a:tr h="236144">
                <a:tc>
                  <a:txBody>
                    <a:bodyPr/>
                    <a:lstStyle/>
                    <a:p>
                      <a:pPr algn="ctr">
                        <a:lnSpc>
                          <a:spcPct val="115000"/>
                        </a:lnSpc>
                        <a:spcAft>
                          <a:spcPts val="0"/>
                        </a:spcAft>
                      </a:pPr>
                      <a:r>
                        <a:rPr lang="ru-RU" sz="1400">
                          <a:effectLst/>
                        </a:rPr>
                        <a:t>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40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86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684982945"/>
                  </a:ext>
                </a:extLst>
              </a:tr>
              <a:tr h="236144">
                <a:tc>
                  <a:txBody>
                    <a:bodyPr/>
                    <a:lstStyle/>
                    <a:p>
                      <a:pPr algn="ctr">
                        <a:lnSpc>
                          <a:spcPct val="115000"/>
                        </a:lnSpc>
                        <a:spcAft>
                          <a:spcPts val="0"/>
                        </a:spcAft>
                      </a:pPr>
                      <a:r>
                        <a:rPr lang="ru-RU" sz="1400">
                          <a:effectLst/>
                        </a:rPr>
                        <a:t>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30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68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3108467709"/>
                  </a:ext>
                </a:extLst>
              </a:tr>
              <a:tr h="236144">
                <a:tc>
                  <a:txBody>
                    <a:bodyPr/>
                    <a:lstStyle/>
                    <a:p>
                      <a:pPr algn="ctr">
                        <a:lnSpc>
                          <a:spcPct val="115000"/>
                        </a:lnSpc>
                        <a:spcAft>
                          <a:spcPts val="0"/>
                        </a:spcAft>
                      </a:pPr>
                      <a:r>
                        <a:rPr lang="ru-RU" sz="1400">
                          <a:effectLst/>
                        </a:rPr>
                        <a:t>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24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rPr>
                        <a:t>58</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989818219"/>
                  </a:ext>
                </a:extLst>
              </a:tr>
              <a:tr h="236144">
                <a:tc>
                  <a:txBody>
                    <a:bodyPr/>
                    <a:lstStyle/>
                    <a:p>
                      <a:pPr algn="ctr">
                        <a:lnSpc>
                          <a:spcPct val="115000"/>
                        </a:lnSpc>
                        <a:spcAft>
                          <a:spcPts val="0"/>
                        </a:spcAft>
                      </a:pPr>
                      <a:r>
                        <a:rPr lang="ru-RU" sz="1400">
                          <a:effectLst/>
                        </a:rPr>
                        <a:t>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20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52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3297785498"/>
                  </a:ext>
                </a:extLst>
              </a:tr>
              <a:tr h="236144">
                <a:tc>
                  <a:txBody>
                    <a:bodyPr/>
                    <a:lstStyle/>
                    <a:p>
                      <a:pPr algn="ctr">
                        <a:lnSpc>
                          <a:spcPct val="115000"/>
                        </a:lnSpc>
                        <a:spcAft>
                          <a:spcPts val="0"/>
                        </a:spcAft>
                      </a:pPr>
                      <a:r>
                        <a:rPr lang="ru-RU" sz="1400">
                          <a:effectLst/>
                        </a:rPr>
                        <a:t>7</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15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rPr>
                        <a:t>46</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479436777"/>
                  </a:ext>
                </a:extLst>
              </a:tr>
              <a:tr h="236144">
                <a:tc>
                  <a:txBody>
                    <a:bodyPr/>
                    <a:lstStyle/>
                    <a:p>
                      <a:pPr algn="ctr">
                        <a:lnSpc>
                          <a:spcPct val="115000"/>
                        </a:lnSpc>
                        <a:spcAft>
                          <a:spcPts val="0"/>
                        </a:spcAft>
                      </a:pPr>
                      <a:r>
                        <a:rPr lang="ru-RU" sz="1400">
                          <a:effectLst/>
                        </a:rPr>
                        <a:t>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12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44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2121705077"/>
                  </a:ext>
                </a:extLst>
              </a:tr>
              <a:tr h="236144">
                <a:tc>
                  <a:txBody>
                    <a:bodyPr/>
                    <a:lstStyle/>
                    <a:p>
                      <a:pPr algn="ctr">
                        <a:lnSpc>
                          <a:spcPct val="115000"/>
                        </a:lnSpc>
                        <a:spcAft>
                          <a:spcPts val="0"/>
                        </a:spcAft>
                      </a:pPr>
                      <a:r>
                        <a:rPr lang="ru-RU" sz="1400">
                          <a:effectLst/>
                        </a:rPr>
                        <a:t>9</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12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44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580808102"/>
                  </a:ext>
                </a:extLst>
              </a:tr>
              <a:tr h="236144">
                <a:tc>
                  <a:txBody>
                    <a:bodyPr/>
                    <a:lstStyle/>
                    <a:p>
                      <a:pPr algn="ctr">
                        <a:lnSpc>
                          <a:spcPct val="115000"/>
                        </a:lnSpc>
                        <a:spcAft>
                          <a:spcPts val="0"/>
                        </a:spcAft>
                      </a:pPr>
                      <a:r>
                        <a:rPr lang="ru-RU" sz="1400">
                          <a:effectLst/>
                        </a:rPr>
                        <a:t>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15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46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3189553694"/>
                  </a:ext>
                </a:extLst>
              </a:tr>
              <a:tr h="236144">
                <a:tc>
                  <a:txBody>
                    <a:bodyPr/>
                    <a:lstStyle/>
                    <a:p>
                      <a:pPr algn="ctr">
                        <a:lnSpc>
                          <a:spcPct val="115000"/>
                        </a:lnSpc>
                        <a:spcAft>
                          <a:spcPts val="0"/>
                        </a:spcAft>
                      </a:pPr>
                      <a:r>
                        <a:rPr lang="ru-RU" sz="1400">
                          <a:effectLst/>
                        </a:rPr>
                        <a:t>11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20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52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3977906614"/>
                  </a:ext>
                </a:extLst>
              </a:tr>
              <a:tr h="236144">
                <a:tc>
                  <a:txBody>
                    <a:bodyPr/>
                    <a:lstStyle/>
                    <a:p>
                      <a:pPr algn="ctr">
                        <a:lnSpc>
                          <a:spcPct val="115000"/>
                        </a:lnSpc>
                        <a:spcAft>
                          <a:spcPts val="0"/>
                        </a:spcAft>
                      </a:pPr>
                      <a:r>
                        <a:rPr lang="ru-RU" sz="1400">
                          <a:effectLst/>
                        </a:rPr>
                        <a:t>12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24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58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3866455396"/>
                  </a:ext>
                </a:extLst>
              </a:tr>
              <a:tr h="236144">
                <a:tc>
                  <a:txBody>
                    <a:bodyPr/>
                    <a:lstStyle/>
                    <a:p>
                      <a:pPr algn="ctr">
                        <a:lnSpc>
                          <a:spcPct val="115000"/>
                        </a:lnSpc>
                        <a:spcAft>
                          <a:spcPts val="0"/>
                        </a:spcAft>
                      </a:pPr>
                      <a:r>
                        <a:rPr lang="ru-RU" sz="1400">
                          <a:effectLst/>
                        </a:rPr>
                        <a:t>13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30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68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541223344"/>
                  </a:ext>
                </a:extLst>
              </a:tr>
              <a:tr h="236144">
                <a:tc>
                  <a:txBody>
                    <a:bodyPr/>
                    <a:lstStyle/>
                    <a:p>
                      <a:pPr algn="ctr">
                        <a:lnSpc>
                          <a:spcPct val="115000"/>
                        </a:lnSpc>
                        <a:spcAft>
                          <a:spcPts val="0"/>
                        </a:spcAft>
                      </a:pPr>
                      <a:r>
                        <a:rPr lang="ru-RU" sz="1400">
                          <a:effectLst/>
                        </a:rPr>
                        <a:t>14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40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86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92117253"/>
                  </a:ext>
                </a:extLst>
              </a:tr>
              <a:tr h="236144">
                <a:tc>
                  <a:txBody>
                    <a:bodyPr/>
                    <a:lstStyle/>
                    <a:p>
                      <a:pPr algn="ctr">
                        <a:lnSpc>
                          <a:spcPct val="115000"/>
                        </a:lnSpc>
                        <a:spcAft>
                          <a:spcPts val="0"/>
                        </a:spcAft>
                      </a:pPr>
                      <a:r>
                        <a:rPr lang="ru-RU" sz="1400">
                          <a:effectLst/>
                        </a:rPr>
                        <a:t>15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60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124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4082099084"/>
                  </a:ext>
                </a:extLst>
              </a:tr>
              <a:tr h="236144">
                <a:tc>
                  <a:txBody>
                    <a:bodyPr/>
                    <a:lstStyle/>
                    <a:p>
                      <a:pPr algn="ctr">
                        <a:lnSpc>
                          <a:spcPct val="115000"/>
                        </a:lnSpc>
                        <a:spcAft>
                          <a:spcPts val="0"/>
                        </a:spcAft>
                      </a:pPr>
                      <a:r>
                        <a:rPr lang="ru-RU" sz="1400">
                          <a:effectLst/>
                        </a:rPr>
                        <a:t>16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120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rPr>
                        <a:t>242</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4009791188"/>
                  </a:ext>
                </a:extLst>
              </a:tr>
            </a:tbl>
          </a:graphicData>
        </a:graphic>
      </p:graphicFrame>
      <p:sp>
        <p:nvSpPr>
          <p:cNvPr id="6" name="Прямоугольник 5"/>
          <p:cNvSpPr/>
          <p:nvPr/>
        </p:nvSpPr>
        <p:spPr>
          <a:xfrm>
            <a:off x="5423025" y="2248557"/>
            <a:ext cx="6096000" cy="2554545"/>
          </a:xfrm>
          <a:prstGeom prst="rect">
            <a:avLst/>
          </a:prstGeom>
        </p:spPr>
        <p:txBody>
          <a:bodyPr>
            <a:spAutoFit/>
          </a:bodyPr>
          <a:lstStyle/>
          <a:p>
            <a:pPr algn="just">
              <a:spcAft>
                <a:spcPts val="1000"/>
              </a:spcAft>
            </a:pPr>
            <a:r>
              <a:rPr lang="ru-RU" sz="2000" u="sng" dirty="0">
                <a:latin typeface="Times New Roman" panose="02020603050405020304" pitchFamily="18" charset="0"/>
                <a:ea typeface="Times New Roman" panose="02020603050405020304" pitchFamily="18" charset="0"/>
                <a:cs typeface="Times New Roman" panose="02020603050405020304" pitchFamily="18" charset="0"/>
              </a:rPr>
              <a:t>Решение:</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Расходы пропорциональны числу плиток на облицовку стенок, значит и периметру прямоугольного бассейна. Поэтому надо найти размеры прямоугольника с наименьшим периметром среди тех, которые имеют площадь 120 плиток. Для этого переберём все варианты и найдём наилучший. Решение лучше оформить таблицей.  Пусть </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и  </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b</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-стороны бассейна, </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ab</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=120, периметр бассейна  2</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b</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Прямоугольник 6"/>
          <p:cNvSpPr/>
          <p:nvPr/>
        </p:nvSpPr>
        <p:spPr>
          <a:xfrm>
            <a:off x="5423025" y="4803102"/>
            <a:ext cx="6096000" cy="1631216"/>
          </a:xfrm>
          <a:prstGeom prst="rect">
            <a:avLst/>
          </a:prstGeom>
        </p:spPr>
        <p:txBody>
          <a:bodyPr>
            <a:spAutoFit/>
          </a:bodyPr>
          <a:lstStyle/>
          <a:p>
            <a:pPr algn="just">
              <a:spcAft>
                <a:spcPts val="1000"/>
              </a:spcAf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Наименьший  периметр (44)-это варианты 8, 9(форма близка к квадрату). Размер бассейна 10*12. Если обратить внимание на симметрию, то варианты 1 и 16, 2 и 15 и т.д. ничем не отличаются. Поэтому можно сэкономить время на решении задачи.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6589335" y="99245"/>
            <a:ext cx="3591613" cy="2149312"/>
          </a:xfrm>
          <a:prstGeom prst="rect">
            <a:avLst/>
          </a:prstGeom>
        </p:spPr>
      </p:pic>
    </p:spTree>
    <p:extLst>
      <p:ext uri="{BB962C8B-B14F-4D97-AF65-F5344CB8AC3E}">
        <p14:creationId xmlns="" xmlns:p14="http://schemas.microsoft.com/office/powerpoint/2010/main" val="14085279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2553" y="0"/>
            <a:ext cx="827471" cy="587148"/>
          </a:xfrm>
          <a:prstGeom prst="rect">
            <a:avLst/>
          </a:prstGeom>
        </p:spPr>
        <p:txBody>
          <a:bodyPr wrap="none">
            <a:spAutoFit/>
          </a:bodyPr>
          <a:lstStyle/>
          <a:p>
            <a:pPr algn="ctr" fontAlgn="base">
              <a:lnSpc>
                <a:spcPct val="150000"/>
              </a:lnSpc>
              <a:spcAft>
                <a:spcPts val="1875"/>
              </a:spcAft>
            </a:pP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ОГЭ</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259364" y="450410"/>
            <a:ext cx="5436586" cy="553998"/>
          </a:xfrm>
          <a:prstGeom prst="rect">
            <a:avLst/>
          </a:prstGeom>
        </p:spPr>
        <p:txBody>
          <a:bodyPr wrap="square">
            <a:spAutoFit/>
          </a:bodyPr>
          <a:lstStyle/>
          <a:p>
            <a:pPr fontAlgn="base">
              <a:lnSpc>
                <a:spcPct val="150000"/>
              </a:lnSpc>
              <a:spcAft>
                <a:spcPts val="1875"/>
              </a:spcAft>
            </a:pPr>
            <a:r>
              <a:rPr lang="ru-RU" sz="2000" u="sng" dirty="0">
                <a:latin typeface="Times New Roman" panose="02020603050405020304" pitchFamily="18" charset="0"/>
                <a:ea typeface="Times New Roman" panose="02020603050405020304" pitchFamily="18" charset="0"/>
                <a:cs typeface="Times New Roman" panose="02020603050405020304" pitchFamily="18" charset="0"/>
              </a:rPr>
              <a:t>Задача 4(Вариант 36   № 22,  ОГЭ 2019):</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2"/>
          <p:cNvSpPr>
            <a:spLocks noChangeArrowheads="1"/>
          </p:cNvSpPr>
          <p:nvPr/>
        </p:nvSpPr>
        <p:spPr bwMode="auto">
          <a:xfrm>
            <a:off x="44675" y="926878"/>
            <a:ext cx="8842333" cy="243143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200" b="0" i="0" u="none" strike="noStrike" cap="none" normalizeH="0" baseline="0" dirty="0" smtClean="0">
                <a:ln>
                  <a:noFill/>
                </a:ln>
                <a:effectLst/>
                <a:latin typeface="Times New Roman" pitchFamily="18" charset="0"/>
                <a:ea typeface="Times New Roman" panose="02020603050405020304" pitchFamily="18" charset="0"/>
                <a:cs typeface="Times New Roman" pitchFamily="18" charset="0"/>
              </a:rPr>
              <a:t>Свежие фрукты содержат 88% воды, а высушенные-30%. Сколько требуется свежих фруктов для приготовления 72кг высушенных фруктов?</a:t>
            </a:r>
            <a:endParaRPr kumimoji="0" lang="ru-RU" altLang="ru-RU" sz="2200" b="0" i="0" u="none" strike="noStrike" cap="none" normalizeH="0" baseline="0" dirty="0" smtClean="0">
              <a:ln>
                <a:noFill/>
              </a:ln>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200" b="0" i="0" u="sng" strike="noStrike" cap="none" normalizeH="0" baseline="0" dirty="0" smtClean="0">
                <a:ln>
                  <a:noFill/>
                </a:ln>
                <a:effectLst/>
                <a:latin typeface="Times New Roman" pitchFamily="18" charset="0"/>
                <a:ea typeface="Times New Roman" panose="02020603050405020304" pitchFamily="18" charset="0"/>
                <a:cs typeface="Times New Roman" pitchFamily="18" charset="0"/>
              </a:rPr>
              <a:t>Решение:</a:t>
            </a:r>
            <a:endParaRPr kumimoji="0" lang="ru-RU" altLang="ru-RU" sz="2200" b="0" i="0" u="none" strike="noStrike" cap="none" normalizeH="0" baseline="0" dirty="0" smtClean="0">
              <a:ln>
                <a:noFill/>
              </a:ln>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200" b="0" i="0" u="none" strike="noStrike" cap="none" normalizeH="0" baseline="0" dirty="0" smtClean="0">
                <a:ln>
                  <a:noFill/>
                </a:ln>
                <a:effectLst/>
                <a:latin typeface="Times New Roman" pitchFamily="18" charset="0"/>
                <a:ea typeface="Times New Roman" panose="02020603050405020304" pitchFamily="18" charset="0"/>
                <a:cs typeface="Times New Roman" pitchFamily="18" charset="0"/>
              </a:rPr>
              <a:t>Рисуем задачу с конца: к сушёным фруктам добавляем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200" b="0" i="0" u="none" strike="noStrike" cap="none" normalizeH="0" baseline="0" dirty="0" smtClean="0">
                <a:ln>
                  <a:noFill/>
                </a:ln>
                <a:effectLst/>
                <a:latin typeface="Times New Roman" pitchFamily="18" charset="0"/>
                <a:ea typeface="Times New Roman" panose="02020603050405020304" pitchFamily="18" charset="0"/>
                <a:cs typeface="Times New Roman" pitchFamily="18" charset="0"/>
              </a:rPr>
              <a:t>воду и получим свежие фрукты.</a:t>
            </a:r>
            <a:endParaRPr kumimoji="0" lang="ru-RU" altLang="ru-RU" sz="2200" b="0" i="0" u="none" strike="noStrike" cap="none" normalizeH="0" baseline="0" dirty="0" smtClean="0">
              <a:ln>
                <a:noFill/>
              </a:ln>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000" b="0" i="0" u="none" strike="noStrike" cap="none" normalizeH="0" baseline="0" dirty="0" smtClean="0">
              <a:ln>
                <a:noFill/>
              </a:ln>
              <a:effectLst/>
              <a:latin typeface="Arial" panose="020B0604020202020204" pitchFamily="34" charset="0"/>
            </a:endParaRPr>
          </a:p>
        </p:txBody>
      </p:sp>
      <p:pic>
        <p:nvPicPr>
          <p:cNvPr id="6145" name="Рисунок 1" descr="Безымянный25"/>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001874" y="2378984"/>
            <a:ext cx="4829175" cy="1695450"/>
          </a:xfrm>
          <a:prstGeom prst="rect">
            <a:avLst/>
          </a:prstGeom>
          <a:noFill/>
          <a:extLst>
            <a:ext uri="{909E8E84-426E-40DD-AFC4-6F175D3DCCD1}">
              <a14:hiddenFill xmlns="" xmlns:a14="http://schemas.microsoft.com/office/drawing/2010/main">
                <a:solidFill>
                  <a:srgbClr val="FFFFFF"/>
                </a:solidFill>
              </a14:hiddenFill>
            </a:ext>
          </a:extLst>
        </p:spPr>
      </p:pic>
      <p:sp>
        <p:nvSpPr>
          <p:cNvPr id="6" name="Прямоугольник 5"/>
          <p:cNvSpPr/>
          <p:nvPr/>
        </p:nvSpPr>
        <p:spPr>
          <a:xfrm>
            <a:off x="44675" y="3008503"/>
            <a:ext cx="6096000" cy="3901709"/>
          </a:xfrm>
          <a:prstGeom prst="rect">
            <a:avLst/>
          </a:prstGeom>
        </p:spPr>
        <p:txBody>
          <a:bodyPr>
            <a:spAutoFit/>
          </a:bodyPr>
          <a:lstStyle/>
          <a:p>
            <a:pPr fontAlgn="base">
              <a:lnSpc>
                <a:spcPct val="115000"/>
              </a:lnSpc>
              <a:spcAft>
                <a:spcPts val="1875"/>
              </a:spcAf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Пусть х кг-вода, испаряющаяся при сушке. Составим и решим уравнение.</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15000"/>
              </a:lnSpc>
              <a:spcAft>
                <a:spcPts val="1875"/>
              </a:spcAf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0,3 •72+1• х=0,88(72+х)</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0,12х=41,76</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х=348</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348кг воды испарилось</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348+72=420(кг)-свежие фрукты</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Ответ: 420кг</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4253502" y="4151428"/>
            <a:ext cx="5295851" cy="2706572"/>
          </a:xfrm>
          <a:prstGeom prst="rect">
            <a:avLst/>
          </a:prstGeom>
        </p:spPr>
      </p:pic>
    </p:spTree>
    <p:extLst>
      <p:ext uri="{BB962C8B-B14F-4D97-AF65-F5344CB8AC3E}">
        <p14:creationId xmlns="" xmlns:p14="http://schemas.microsoft.com/office/powerpoint/2010/main" val="36463093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3339" y="239648"/>
            <a:ext cx="12090895" cy="1384995"/>
          </a:xfrm>
          <a:prstGeom prst="rect">
            <a:avLst/>
          </a:prstGeom>
        </p:spPr>
        <p:txBody>
          <a:bodyPr wrap="square">
            <a:spAutoFit/>
          </a:bodyPr>
          <a:lstStyle/>
          <a:p>
            <a:pPr algn="just" fontAlgn="base">
              <a:spcAft>
                <a:spcPts val="1875"/>
              </a:spcAft>
            </a:pPr>
            <a:r>
              <a:rPr lang="ru-RU" sz="2100" dirty="0" smtClean="0">
                <a:latin typeface="Times New Roman" panose="02020603050405020304" pitchFamily="18" charset="0"/>
                <a:ea typeface="Times New Roman" panose="02020603050405020304" pitchFamily="18" charset="0"/>
                <a:cs typeface="Times New Roman" panose="02020603050405020304" pitchFamily="18" charset="0"/>
              </a:rPr>
              <a:t>Имеются </a:t>
            </a:r>
            <a:r>
              <a:rPr lang="ru-RU" sz="2100" dirty="0">
                <a:latin typeface="Times New Roman" panose="02020603050405020304" pitchFamily="18" charset="0"/>
                <a:ea typeface="Times New Roman" panose="02020603050405020304" pitchFamily="18" charset="0"/>
                <a:cs typeface="Times New Roman" panose="02020603050405020304" pitchFamily="18" charset="0"/>
              </a:rPr>
              <a:t>два сосуда, содержащие 30кг и 20кг раствора кислоты различной концентрации. Если их слить вместе, то получим раствор, содержащий 81% кислоты. Если же слить равные массы этих растворов, то полученный раствор будет содержать 83% кислоты. Сколько килограммов кислоты содержится во втором растворе?</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a:spLocks noChangeArrowheads="1"/>
          </p:cNvSpPr>
          <p:nvPr/>
        </p:nvSpPr>
        <p:spPr bwMode="auto">
          <a:xfrm>
            <a:off x="84315" y="1470275"/>
            <a:ext cx="1438664" cy="83099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sng"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Решение:</a:t>
            </a:r>
            <a:endParaRPr kumimoji="0" lang="ru-RU" altLang="ru-RU"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400" b="0" i="0" u="none" strike="noStrike" cap="none" normalizeH="0" baseline="0" dirty="0" smtClean="0">
              <a:ln>
                <a:noFill/>
              </a:ln>
              <a:solidFill>
                <a:schemeClr val="tx1"/>
              </a:solidFill>
              <a:effectLst/>
              <a:latin typeface="Arial" panose="020B0604020202020204" pitchFamily="34" charset="0"/>
            </a:endParaRPr>
          </a:p>
        </p:txBody>
      </p:sp>
      <p:pic>
        <p:nvPicPr>
          <p:cNvPr id="7169" name="Рисунок 3" descr="Безымянный70"/>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828596" y="4314825"/>
            <a:ext cx="4733925" cy="2543175"/>
          </a:xfrm>
          <a:prstGeom prst="rect">
            <a:avLst/>
          </a:prstGeom>
          <a:noFill/>
          <a:extLst>
            <a:ext uri="{909E8E84-426E-40DD-AFC4-6F175D3DCCD1}">
              <a14:hiddenFill xmlns="" xmlns:a14="http://schemas.microsoft.com/office/drawing/2010/main">
                <a:solidFill>
                  <a:srgbClr val="FFFFFF"/>
                </a:solidFill>
              </a14:hiddenFill>
            </a:ext>
          </a:extLst>
        </p:spPr>
      </p:pic>
      <p:sp>
        <p:nvSpPr>
          <p:cNvPr id="4" name="Rectangle 3"/>
          <p:cNvSpPr>
            <a:spLocks noChangeArrowheads="1"/>
          </p:cNvSpPr>
          <p:nvPr/>
        </p:nvSpPr>
        <p:spPr bwMode="auto">
          <a:xfrm>
            <a:off x="0" y="4503509"/>
            <a:ext cx="6894210" cy="41549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altLang="ru-RU" sz="2100" strike="noStrike" cap="none" normalizeH="0" baseline="0" dirty="0" smtClean="0">
              <a:ln>
                <a:noFill/>
              </a:ln>
              <a:solidFill>
                <a:schemeClr val="tx1"/>
              </a:solidFill>
              <a:effectLst/>
              <a:latin typeface="Arial" panose="020B0604020202020204" pitchFamily="34" charset="0"/>
            </a:endParaRPr>
          </a:p>
        </p:txBody>
      </p:sp>
      <p:sp>
        <p:nvSpPr>
          <p:cNvPr id="5" name="Прямоугольник 4"/>
          <p:cNvSpPr/>
          <p:nvPr/>
        </p:nvSpPr>
        <p:spPr>
          <a:xfrm>
            <a:off x="183931" y="-149743"/>
            <a:ext cx="4603504" cy="504625"/>
          </a:xfrm>
          <a:prstGeom prst="rect">
            <a:avLst/>
          </a:prstGeom>
        </p:spPr>
        <p:txBody>
          <a:bodyPr wrap="none">
            <a:spAutoFit/>
          </a:bodyPr>
          <a:lstStyle/>
          <a:p>
            <a:pPr fontAlgn="base">
              <a:lnSpc>
                <a:spcPct val="150000"/>
              </a:lnSpc>
              <a:spcAft>
                <a:spcPts val="1875"/>
              </a:spcAft>
            </a:pPr>
            <a:r>
              <a:rPr lang="ru-RU" sz="2000" u="sng" dirty="0" smtClean="0">
                <a:latin typeface="Times New Roman" panose="02020603050405020304" pitchFamily="18" charset="0"/>
                <a:ea typeface="Times New Roman" panose="02020603050405020304" pitchFamily="18" charset="0"/>
                <a:cs typeface="Times New Roman" panose="02020603050405020304" pitchFamily="18" charset="0"/>
              </a:rPr>
              <a:t>Задача 5(Вариант 21   № 22,  ОГЭ 2019):</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Рисунок 6"/>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8007409" y="1475973"/>
            <a:ext cx="4067797" cy="2501781"/>
          </a:xfrm>
          <a:prstGeom prst="rect">
            <a:avLst/>
          </a:prstGeom>
        </p:spPr>
      </p:pic>
      <mc:AlternateContent xmlns:mc="http://schemas.openxmlformats.org/markup-compatibility/2006">
        <mc:Choice xmlns="" xmlns:a14="http://schemas.microsoft.com/office/drawing/2010/main" Requires="a14">
          <p:sp>
            <p:nvSpPr>
              <p:cNvPr id="8" name="Прямоугольник 7"/>
              <p:cNvSpPr/>
              <p:nvPr/>
            </p:nvSpPr>
            <p:spPr>
              <a:xfrm>
                <a:off x="84315" y="1885773"/>
                <a:ext cx="6299393" cy="5102807"/>
              </a:xfrm>
              <a:prstGeom prst="rect">
                <a:avLst/>
              </a:prstGeom>
            </p:spPr>
            <p:txBody>
              <a:bodyPr wrap="square">
                <a:spAutoFit/>
              </a:bodyPr>
              <a:lstStyle/>
              <a:p>
                <a:pPr>
                  <a:spcAft>
                    <a:spcPts val="1000"/>
                  </a:spcAft>
                </a:pPr>
                <a:r>
                  <a:rPr lang="ru-RU" dirty="0">
                    <a:latin typeface="Times New Roman" panose="02020603050405020304" pitchFamily="18" charset="0"/>
                    <a:ea typeface="Times New Roman" panose="02020603050405020304" pitchFamily="18" charset="0"/>
                    <a:cs typeface="Times New Roman" panose="02020603050405020304" pitchFamily="18" charset="0"/>
                  </a:rPr>
                  <a:t>Пусть х и у концентрация первого и второго раствора, соответственно. Составим и решим систему уравнений</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smtClean="0">
                  <a:latin typeface="Calibri" panose="020F0502020204030204" pitchFamily="34" charset="0"/>
                  <a:ea typeface="Times New Roman" panose="02020603050405020304" pitchFamily="18" charset="0"/>
                  <a:cs typeface="Times New Roman" panose="02020603050405020304" pitchFamily="18" charset="0"/>
                </a:endParaRPr>
              </a:p>
              <a:p>
                <a:pPr>
                  <a:spcAft>
                    <a:spcPts val="1000"/>
                  </a:spcAft>
                </a:pPr>
                <a14:m>
                  <m:oMathPara xmlns:m="http://schemas.openxmlformats.org/officeDocument/2006/math">
                    <m:oMathParaPr>
                      <m:jc m:val="centerGroup"/>
                    </m:oMathParaPr>
                    <m:oMath xmlns:m="http://schemas.openxmlformats.org/officeDocument/2006/math">
                      <m:d>
                        <m:dPr>
                          <m:begChr m:val="{"/>
                          <m:endChr m:val=""/>
                          <m:ctrlPr>
                            <a:rPr lang="ru-RU" i="1">
                              <a:latin typeface="Cambria Math" panose="02040503050406030204" pitchFamily="18" charset="0"/>
                              <a:ea typeface="Times New Roman" panose="02020603050405020304" pitchFamily="18" charset="0"/>
                              <a:cs typeface="Times New Roman" panose="02020603050405020304" pitchFamily="18" charset="0"/>
                            </a:rPr>
                          </m:ctrlPr>
                        </m:dPr>
                        <m:e>
                          <m:eqArr>
                            <m:eqArrPr>
                              <m:ctrlPr>
                                <a:rPr lang="ru-RU" i="1">
                                  <a:latin typeface="Cambria Math" panose="02040503050406030204" pitchFamily="18" charset="0"/>
                                  <a:ea typeface="Times New Roman" panose="02020603050405020304" pitchFamily="18" charset="0"/>
                                  <a:cs typeface="Times New Roman" panose="02020603050405020304" pitchFamily="18" charset="0"/>
                                </a:rPr>
                              </m:ctrlPr>
                            </m:eqArrPr>
                            <m:e>
                              <m:r>
                                <a:rPr lang="ru-RU" i="1">
                                  <a:latin typeface="Cambria Math" panose="02040503050406030204" pitchFamily="18" charset="0"/>
                                  <a:ea typeface="Times New Roman" panose="02020603050405020304" pitchFamily="18" charset="0"/>
                                  <a:cs typeface="Times New Roman" panose="02020603050405020304" pitchFamily="18" charset="0"/>
                                </a:rPr>
                                <m:t>30х+20у=0,81•50</m:t>
                              </m:r>
                            </m:e>
                            <m:e>
                              <m:f>
                                <m:fPr>
                                  <m:ctrlPr>
                                    <a:rPr lang="ru-RU" i="1">
                                      <a:latin typeface="Cambria Math" panose="02040503050406030204" pitchFamily="18" charset="0"/>
                                      <a:ea typeface="Times New Roman" panose="02020603050405020304" pitchFamily="18" charset="0"/>
                                      <a:cs typeface="Times New Roman" panose="02020603050405020304" pitchFamily="18" charset="0"/>
                                    </a:rPr>
                                  </m:ctrlPr>
                                </m:fPr>
                                <m:num>
                                  <m:r>
                                    <a:rPr lang="ru-RU" i="1">
                                      <a:latin typeface="Cambria Math" panose="02040503050406030204" pitchFamily="18" charset="0"/>
                                      <a:ea typeface="Times New Roman" panose="02020603050405020304" pitchFamily="18" charset="0"/>
                                      <a:cs typeface="Times New Roman" panose="02020603050405020304" pitchFamily="18" charset="0"/>
                                    </a:rPr>
                                    <m:t>1</m:t>
                                  </m:r>
                                </m:num>
                                <m:den>
                                  <m:r>
                                    <a:rPr lang="ru-RU" i="1">
                                      <a:latin typeface="Cambria Math" panose="02040503050406030204" pitchFamily="18" charset="0"/>
                                      <a:ea typeface="Times New Roman" panose="02020603050405020304" pitchFamily="18" charset="0"/>
                                      <a:cs typeface="Times New Roman" panose="02020603050405020304" pitchFamily="18" charset="0"/>
                                    </a:rPr>
                                    <m:t>2</m:t>
                                  </m:r>
                                </m:den>
                              </m:f>
                              <m:r>
                                <a:rPr lang="ru-RU" i="1">
                                  <a:latin typeface="Cambria Math" panose="02040503050406030204" pitchFamily="18" charset="0"/>
                                  <a:ea typeface="Times New Roman" panose="02020603050405020304" pitchFamily="18" charset="0"/>
                                  <a:cs typeface="Times New Roman" panose="02020603050405020304" pitchFamily="18" charset="0"/>
                                </a:rPr>
                                <m:t>х+</m:t>
                              </m:r>
                              <m:f>
                                <m:fPr>
                                  <m:ctrlPr>
                                    <a:rPr lang="ru-RU" i="1">
                                      <a:latin typeface="Cambria Math" panose="02040503050406030204" pitchFamily="18" charset="0"/>
                                      <a:ea typeface="Times New Roman" panose="02020603050405020304" pitchFamily="18" charset="0"/>
                                      <a:cs typeface="Times New Roman" panose="02020603050405020304" pitchFamily="18" charset="0"/>
                                    </a:rPr>
                                  </m:ctrlPr>
                                </m:fPr>
                                <m:num>
                                  <m:r>
                                    <a:rPr lang="ru-RU" i="1">
                                      <a:latin typeface="Cambria Math" panose="02040503050406030204" pitchFamily="18" charset="0"/>
                                      <a:ea typeface="Times New Roman" panose="02020603050405020304" pitchFamily="18" charset="0"/>
                                      <a:cs typeface="Times New Roman" panose="02020603050405020304" pitchFamily="18" charset="0"/>
                                    </a:rPr>
                                    <m:t>1</m:t>
                                  </m:r>
                                </m:num>
                                <m:den>
                                  <m:r>
                                    <a:rPr lang="ru-RU" i="1">
                                      <a:latin typeface="Cambria Math" panose="02040503050406030204" pitchFamily="18" charset="0"/>
                                      <a:ea typeface="Times New Roman" panose="02020603050405020304" pitchFamily="18" charset="0"/>
                                      <a:cs typeface="Times New Roman" panose="02020603050405020304" pitchFamily="18" charset="0"/>
                                    </a:rPr>
                                    <m:t>2</m:t>
                                  </m:r>
                                </m:den>
                              </m:f>
                              <m:r>
                                <a:rPr lang="ru-RU" i="1">
                                  <a:latin typeface="Cambria Math" panose="02040503050406030204" pitchFamily="18" charset="0"/>
                                  <a:ea typeface="Times New Roman" panose="02020603050405020304" pitchFamily="18" charset="0"/>
                                  <a:cs typeface="Times New Roman" panose="02020603050405020304" pitchFamily="18" charset="0"/>
                                </a:rPr>
                                <m:t>у=0,83•1| •2</m:t>
                              </m:r>
                            </m:e>
                          </m:eqArr>
                        </m:e>
                      </m:d>
                    </m:oMath>
                  </m:oMathPara>
                </a14:m>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14:m>
                  <m:oMathPara xmlns:m="http://schemas.openxmlformats.org/officeDocument/2006/math">
                    <m:oMathParaPr>
                      <m:jc m:val="centerGroup"/>
                    </m:oMathParaPr>
                    <m:oMath xmlns:m="http://schemas.openxmlformats.org/officeDocument/2006/math">
                      <m:d>
                        <m:dPr>
                          <m:begChr m:val="{"/>
                          <m:endChr m:val=""/>
                          <m:ctrlPr>
                            <a:rPr lang="ru-RU" i="1">
                              <a:latin typeface="Cambria Math" panose="02040503050406030204" pitchFamily="18" charset="0"/>
                              <a:ea typeface="Times New Roman" panose="02020603050405020304" pitchFamily="18" charset="0"/>
                              <a:cs typeface="Times New Roman" panose="02020603050405020304" pitchFamily="18" charset="0"/>
                            </a:rPr>
                          </m:ctrlPr>
                        </m:dPr>
                        <m:e>
                          <m:eqArr>
                            <m:eqArrPr>
                              <m:ctrlPr>
                                <a:rPr lang="ru-RU" i="1">
                                  <a:latin typeface="Cambria Math" panose="02040503050406030204" pitchFamily="18" charset="0"/>
                                  <a:ea typeface="Times New Roman" panose="02020603050405020304" pitchFamily="18" charset="0"/>
                                  <a:cs typeface="Times New Roman" panose="02020603050405020304" pitchFamily="18" charset="0"/>
                                </a:rPr>
                              </m:ctrlPr>
                            </m:eqArrPr>
                            <m:e>
                              <m:eqArr>
                                <m:eqArrPr>
                                  <m:ctrlPr>
                                    <a:rPr lang="ru-RU" i="1">
                                      <a:latin typeface="Cambria Math" panose="02040503050406030204" pitchFamily="18" charset="0"/>
                                      <a:ea typeface="Times New Roman" panose="02020603050405020304" pitchFamily="18" charset="0"/>
                                      <a:cs typeface="Times New Roman" panose="02020603050405020304" pitchFamily="18" charset="0"/>
                                    </a:rPr>
                                  </m:ctrlPr>
                                </m:eqArrPr>
                                <m:e>
                                  <m:r>
                                    <a:rPr lang="ru-RU" i="1">
                                      <a:latin typeface="Cambria Math" panose="02040503050406030204" pitchFamily="18" charset="0"/>
                                      <a:ea typeface="Times New Roman" panose="02020603050405020304" pitchFamily="18" charset="0"/>
                                      <a:cs typeface="Times New Roman" panose="02020603050405020304" pitchFamily="18" charset="0"/>
                                    </a:rPr>
                                    <m:t>х=1,66−у</m:t>
                                  </m:r>
                                </m:e>
                                <m:e>
                                  <m:r>
                                    <a:rPr lang="ru-RU" i="1">
                                      <a:latin typeface="Cambria Math" panose="02040503050406030204" pitchFamily="18" charset="0"/>
                                      <a:ea typeface="Times New Roman" panose="02020603050405020304" pitchFamily="18" charset="0"/>
                                      <a:cs typeface="Times New Roman" panose="02020603050405020304" pitchFamily="18" charset="0"/>
                                    </a:rPr>
                                    <m:t>     </m:t>
                                  </m:r>
                                </m:e>
                              </m:eqArr>
                            </m:e>
                            <m:e>
                              <m:r>
                                <a:rPr lang="ru-RU" i="1">
                                  <a:latin typeface="Cambria Math" panose="02040503050406030204" pitchFamily="18" charset="0"/>
                                  <a:ea typeface="Times New Roman" panose="02020603050405020304" pitchFamily="18" charset="0"/>
                                  <a:cs typeface="Times New Roman" panose="02020603050405020304" pitchFamily="18" charset="0"/>
                                </a:rPr>
                                <m:t>30</m:t>
                              </m:r>
                              <m:d>
                                <m:dPr>
                                  <m:ctrlPr>
                                    <a:rPr lang="ru-RU" i="1">
                                      <a:latin typeface="Cambria Math" panose="02040503050406030204" pitchFamily="18" charset="0"/>
                                      <a:ea typeface="Times New Roman" panose="02020603050405020304" pitchFamily="18" charset="0"/>
                                      <a:cs typeface="Times New Roman" panose="02020603050405020304" pitchFamily="18" charset="0"/>
                                    </a:rPr>
                                  </m:ctrlPr>
                                </m:dPr>
                                <m:e>
                                  <m:r>
                                    <a:rPr lang="ru-RU" i="1">
                                      <a:latin typeface="Cambria Math" panose="02040503050406030204" pitchFamily="18" charset="0"/>
                                      <a:ea typeface="Times New Roman" panose="02020603050405020304" pitchFamily="18" charset="0"/>
                                      <a:cs typeface="Times New Roman" panose="02020603050405020304" pitchFamily="18" charset="0"/>
                                    </a:rPr>
                                    <m:t>1,66−у</m:t>
                                  </m:r>
                                </m:e>
                              </m:d>
                              <m:r>
                                <a:rPr lang="ru-RU" i="1">
                                  <a:latin typeface="Cambria Math" panose="02040503050406030204" pitchFamily="18" charset="0"/>
                                  <a:ea typeface="Times New Roman" panose="02020603050405020304" pitchFamily="18" charset="0"/>
                                  <a:cs typeface="Times New Roman" panose="02020603050405020304" pitchFamily="18" charset="0"/>
                                </a:rPr>
                                <m:t>+20у=40,5</m:t>
                              </m:r>
                            </m:e>
                          </m:eqArr>
                        </m:e>
                      </m:d>
                    </m:oMath>
                  </m:oMathPara>
                </a14:m>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1000"/>
                  </a:spcAft>
                </a:pPr>
                <a:r>
                  <a:rPr lang="ru-RU" dirty="0">
                    <a:latin typeface="Times New Roman" panose="02020603050405020304" pitchFamily="18" charset="0"/>
                    <a:ea typeface="Calibri" panose="020F0502020204030204" pitchFamily="34" charset="0"/>
                    <a:cs typeface="Times New Roman" panose="02020603050405020304" pitchFamily="18" charset="0"/>
                  </a:rPr>
                  <a:t>49,8-30у+20у=40,5</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1000"/>
                  </a:spcAft>
                </a:pPr>
                <a:r>
                  <a:rPr lang="ru-RU" dirty="0">
                    <a:latin typeface="Times New Roman" panose="02020603050405020304" pitchFamily="18" charset="0"/>
                    <a:ea typeface="Calibri" panose="020F0502020204030204" pitchFamily="34" charset="0"/>
                    <a:cs typeface="Times New Roman" panose="02020603050405020304" pitchFamily="18" charset="0"/>
                  </a:rPr>
                  <a:t>10у=9,3</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1000"/>
                  </a:spcAft>
                </a:pPr>
                <a:r>
                  <a:rPr lang="ru-RU" dirty="0">
                    <a:latin typeface="Times New Roman" panose="02020603050405020304" pitchFamily="18" charset="0"/>
                    <a:ea typeface="Calibri" panose="020F0502020204030204" pitchFamily="34" charset="0"/>
                    <a:cs typeface="Times New Roman" panose="02020603050405020304" pitchFamily="18" charset="0"/>
                  </a:rPr>
                  <a:t>у=0,93</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1000"/>
                  </a:spcAft>
                </a:pPr>
                <a:r>
                  <a:rPr lang="ru-RU" dirty="0">
                    <a:latin typeface="Times New Roman" panose="02020603050405020304" pitchFamily="18" charset="0"/>
                    <a:ea typeface="Calibri" panose="020F0502020204030204" pitchFamily="34" charset="0"/>
                    <a:cs typeface="Times New Roman" panose="02020603050405020304" pitchFamily="18" charset="0"/>
                  </a:rPr>
                  <a:t>93%-концентрация 2-го раствора</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1000"/>
                  </a:spcAft>
                </a:pPr>
                <a:r>
                  <a:rPr lang="ru-RU" dirty="0">
                    <a:latin typeface="Times New Roman" panose="02020603050405020304" pitchFamily="18" charset="0"/>
                    <a:ea typeface="Calibri" panose="020F0502020204030204" pitchFamily="34" charset="0"/>
                    <a:cs typeface="Times New Roman" panose="02020603050405020304" pitchFamily="18" charset="0"/>
                  </a:rPr>
                  <a:t>20•0,93=18,6(кг) кислоты во 2-м растворе</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1000"/>
                  </a:spcAft>
                </a:pPr>
                <a:r>
                  <a:rPr lang="ru-RU" dirty="0">
                    <a:latin typeface="Times New Roman" panose="02020603050405020304" pitchFamily="18" charset="0"/>
                    <a:ea typeface="Calibri" panose="020F0502020204030204" pitchFamily="34" charset="0"/>
                    <a:cs typeface="Times New Roman" panose="02020603050405020304" pitchFamily="18" charset="0"/>
                  </a:rPr>
                  <a:t>Ответ: </a:t>
                </a:r>
                <a:r>
                  <a:rPr lang="ru-RU" dirty="0" smtClean="0">
                    <a:latin typeface="Times New Roman" panose="02020603050405020304" pitchFamily="18" charset="0"/>
                    <a:ea typeface="Calibri" panose="020F0502020204030204" pitchFamily="34" charset="0"/>
                    <a:cs typeface="Times New Roman" panose="02020603050405020304" pitchFamily="18" charset="0"/>
                  </a:rPr>
                  <a:t>18,6кг</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8" name="Прямоугольник 7"/>
              <p:cNvSpPr>
                <a:spLocks noRot="1" noChangeAspect="1" noMove="1" noResize="1" noEditPoints="1" noAdjustHandles="1" noChangeArrowheads="1" noChangeShapeType="1" noTextEdit="1"/>
              </p:cNvSpPr>
              <p:nvPr/>
            </p:nvSpPr>
            <p:spPr>
              <a:xfrm>
                <a:off x="84315" y="1885773"/>
                <a:ext cx="6299393" cy="5102807"/>
              </a:xfrm>
              <a:prstGeom prst="rect">
                <a:avLst/>
              </a:prstGeom>
              <a:blipFill>
                <a:blip r:embed="rId4"/>
                <a:stretch>
                  <a:fillRect l="-871" t="-597" b="-836"/>
                </a:stretch>
              </a:blipFill>
            </p:spPr>
            <p:txBody>
              <a:bodyPr/>
              <a:lstStyle/>
              <a:p>
                <a:r>
                  <a:rPr lang="ru-RU">
                    <a:noFill/>
                  </a:rPr>
                  <a:t> </a:t>
                </a:r>
              </a:p>
            </p:txBody>
          </p:sp>
        </mc:Fallback>
      </mc:AlternateContent>
    </p:spTree>
    <p:extLst>
      <p:ext uri="{BB962C8B-B14F-4D97-AF65-F5344CB8AC3E}">
        <p14:creationId xmlns="" xmlns:p14="http://schemas.microsoft.com/office/powerpoint/2010/main" val="14869398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136" y="0"/>
            <a:ext cx="8531382" cy="1628651"/>
          </a:xfrm>
          <a:prstGeom prst="rect">
            <a:avLst/>
          </a:prstGeom>
        </p:spPr>
        <p:txBody>
          <a:bodyPr wrap="square">
            <a:spAutoFit/>
          </a:bodyPr>
          <a:lstStyle/>
          <a:p>
            <a:pPr fontAlgn="base">
              <a:spcAft>
                <a:spcPts val="1875"/>
              </a:spcAft>
            </a:pPr>
            <a:r>
              <a:rPr lang="ru-RU" sz="2100" u="sng" dirty="0">
                <a:latin typeface="Times New Roman" panose="02020603050405020304" pitchFamily="18" charset="0"/>
                <a:ea typeface="Times New Roman" panose="02020603050405020304" pitchFamily="18" charset="0"/>
                <a:cs typeface="Times New Roman" panose="02020603050405020304" pitchFamily="18" charset="0"/>
              </a:rPr>
              <a:t>Задача 6 (Вариант 26   № 22,  ОГЭ 2019):</a:t>
            </a:r>
            <a:endParaRPr lang="ru-RU" sz="21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100" dirty="0">
                <a:latin typeface="Times New Roman" panose="02020603050405020304" pitchFamily="18" charset="0"/>
                <a:ea typeface="Times New Roman" panose="02020603050405020304" pitchFamily="18" charset="0"/>
                <a:cs typeface="Times New Roman" panose="02020603050405020304" pitchFamily="18" charset="0"/>
              </a:rPr>
              <a:t>Игорь и Паша красят забор за 10 часов. Паша и Володя красят этот же забор за 15 часов, а Володя и Игорь- за 18 часов. За сколько минут мальчики покрасят забор, работая втроём</a:t>
            </a:r>
            <a:r>
              <a:rPr lang="ru-RU" sz="21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100" dirty="0" smtClean="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 xmlns:a14="http://schemas.microsoft.com/office/drawing/2010/main" Requires="a14">
          <p:graphicFrame>
            <p:nvGraphicFramePr>
              <p:cNvPr id="3" name="Таблица 2"/>
              <p:cNvGraphicFramePr>
                <a:graphicFrameLocks noGrp="1"/>
              </p:cNvGraphicFramePr>
              <p:nvPr>
                <p:extLst>
                  <p:ext uri="{D42A27DB-BD31-4B8C-83A1-F6EECF244321}">
                    <p14:modId xmlns:p14="http://schemas.microsoft.com/office/powerpoint/2010/main" val="3852295934"/>
                  </p:ext>
                </p:extLst>
              </p:nvPr>
            </p:nvGraphicFramePr>
            <p:xfrm>
              <a:off x="5963762" y="2849022"/>
              <a:ext cx="3258615" cy="4008978"/>
            </p:xfrm>
            <a:graphic>
              <a:graphicData uri="http://schemas.openxmlformats.org/drawingml/2006/table">
                <a:tbl>
                  <a:tblPr firstRow="1" firstCol="1" bandRow="1">
                    <a:tableStyleId>{5C22544A-7EE6-4342-B048-85BDC9FD1C3A}</a:tableStyleId>
                  </a:tblPr>
                  <a:tblGrid>
                    <a:gridCol w="505798">
                      <a:extLst>
                        <a:ext uri="{9D8B030D-6E8A-4147-A177-3AD203B41FA5}">
                          <a16:colId xmlns:a16="http://schemas.microsoft.com/office/drawing/2014/main" val="2757698657"/>
                        </a:ext>
                      </a:extLst>
                    </a:gridCol>
                    <a:gridCol w="1058141">
                      <a:extLst>
                        <a:ext uri="{9D8B030D-6E8A-4147-A177-3AD203B41FA5}">
                          <a16:colId xmlns:a16="http://schemas.microsoft.com/office/drawing/2014/main" val="870074662"/>
                        </a:ext>
                      </a:extLst>
                    </a:gridCol>
                    <a:gridCol w="851471">
                      <a:extLst>
                        <a:ext uri="{9D8B030D-6E8A-4147-A177-3AD203B41FA5}">
                          <a16:colId xmlns:a16="http://schemas.microsoft.com/office/drawing/2014/main" val="3498190123"/>
                        </a:ext>
                      </a:extLst>
                    </a:gridCol>
                    <a:gridCol w="843205">
                      <a:extLst>
                        <a:ext uri="{9D8B030D-6E8A-4147-A177-3AD203B41FA5}">
                          <a16:colId xmlns:a16="http://schemas.microsoft.com/office/drawing/2014/main" val="2312775868"/>
                        </a:ext>
                      </a:extLst>
                    </a:gridCol>
                  </a:tblGrid>
                  <a:tr h="1481424">
                    <a:tc>
                      <a:txBody>
                        <a:bodyPr/>
                        <a:lstStyle/>
                        <a:p>
                          <a:pPr fontAlgn="base">
                            <a:lnSpc>
                              <a:spcPct val="150000"/>
                            </a:lnSpc>
                            <a:spcAft>
                              <a:spcPts val="1875"/>
                            </a:spcAft>
                          </a:pPr>
                          <a:r>
                            <a:rPr lang="ru-RU" sz="14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50000"/>
                            </a:lnSpc>
                            <a:spcAft>
                              <a:spcPts val="1875"/>
                            </a:spcAft>
                          </a:pPr>
                          <a:r>
                            <a:rPr lang="ru-RU" sz="1400" dirty="0">
                              <a:effectLst/>
                            </a:rPr>
                            <a:t>ОР</a:t>
                          </a:r>
                          <a:endParaRPr lang="ru-RU" sz="1100" dirty="0">
                            <a:effectLst/>
                          </a:endParaRPr>
                        </a:p>
                        <a:p>
                          <a:pPr fontAlgn="base">
                            <a:lnSpc>
                              <a:spcPct val="150000"/>
                            </a:lnSpc>
                            <a:spcAft>
                              <a:spcPts val="1875"/>
                            </a:spcAft>
                          </a:pPr>
                          <a:r>
                            <a:rPr lang="ru-RU" sz="1400" dirty="0">
                              <a:effectLst/>
                            </a:rPr>
                            <a:t>(забор)</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50000"/>
                            </a:lnSpc>
                            <a:spcAft>
                              <a:spcPts val="1875"/>
                            </a:spcAft>
                          </a:pPr>
                          <a:r>
                            <a:rPr lang="ru-RU" sz="1400" dirty="0">
                              <a:effectLst/>
                            </a:rPr>
                            <a:t>    ВР  </a:t>
                          </a:r>
                          <a:endParaRPr lang="ru-RU" sz="1100" dirty="0">
                            <a:effectLst/>
                          </a:endParaRPr>
                        </a:p>
                        <a:p>
                          <a:pPr fontAlgn="base">
                            <a:lnSpc>
                              <a:spcPct val="150000"/>
                            </a:lnSpc>
                            <a:spcAft>
                              <a:spcPts val="1875"/>
                            </a:spcAft>
                          </a:pPr>
                          <a:r>
                            <a:rPr lang="ru-RU" sz="1400" dirty="0">
                              <a:effectLst/>
                            </a:rPr>
                            <a:t>   ч</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50000"/>
                            </a:lnSpc>
                            <a:spcAft>
                              <a:spcPts val="1875"/>
                            </a:spcAft>
                          </a:pPr>
                          <a:r>
                            <a:rPr lang="ru-RU" sz="1400" dirty="0">
                              <a:effectLst/>
                            </a:rPr>
                            <a:t>  ПТ</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32768418"/>
                      </a:ext>
                    </a:extLst>
                  </a:tr>
                  <a:tr h="825541">
                    <a:tc>
                      <a:txBody>
                        <a:bodyPr/>
                        <a:lstStyle/>
                        <a:p>
                          <a:pPr algn="ctr" fontAlgn="base">
                            <a:lnSpc>
                              <a:spcPct val="150000"/>
                            </a:lnSpc>
                            <a:spcAft>
                              <a:spcPts val="1875"/>
                            </a:spcAft>
                          </a:pPr>
                          <a:r>
                            <a:rPr lang="ru-RU" sz="1400">
                              <a:effectLst/>
                            </a:rPr>
                            <a:t>И+П</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r>
                            <a:rPr lang="ru-RU" sz="1400">
                              <a:effectLst/>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r>
                            <a:rPr lang="ru-RU" sz="1400">
                              <a:effectLst/>
                            </a:rPr>
                            <a:t>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14:m>
                            <m:oMathPara xmlns:m="http://schemas.openxmlformats.org/officeDocument/2006/math">
                              <m:oMathParaPr>
                                <m:jc m:val="centerGroup"/>
                              </m:oMathParaPr>
                              <m:oMath xmlns:m="http://schemas.openxmlformats.org/officeDocument/2006/math">
                                <m:f>
                                  <m:fPr>
                                    <m:ctrlPr>
                                      <a:rPr lang="ru-RU" sz="1400" i="1">
                                        <a:effectLst/>
                                        <a:latin typeface="Cambria Math" panose="02040503050406030204" pitchFamily="18" charset="0"/>
                                      </a:rPr>
                                    </m:ctrlPr>
                                  </m:fPr>
                                  <m:num>
                                    <m:r>
                                      <a:rPr lang="ru-RU" sz="1400">
                                        <a:effectLst/>
                                        <a:latin typeface="Cambria Math" panose="02040503050406030204" pitchFamily="18" charset="0"/>
                                      </a:rPr>
                                      <m:t>1</m:t>
                                    </m:r>
                                  </m:num>
                                  <m:den>
                                    <m:r>
                                      <a:rPr lang="ru-RU" sz="1400">
                                        <a:effectLst/>
                                        <a:latin typeface="Cambria Math" panose="02040503050406030204" pitchFamily="18" charset="0"/>
                                      </a:rPr>
                                      <m:t>10</m:t>
                                    </m:r>
                                  </m:den>
                                </m:f>
                              </m:oMath>
                            </m:oMathPara>
                          </a14:m>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36254674"/>
                      </a:ext>
                    </a:extLst>
                  </a:tr>
                  <a:tr h="825541">
                    <a:tc>
                      <a:txBody>
                        <a:bodyPr/>
                        <a:lstStyle/>
                        <a:p>
                          <a:pPr algn="ctr" fontAlgn="base">
                            <a:lnSpc>
                              <a:spcPct val="150000"/>
                            </a:lnSpc>
                            <a:spcAft>
                              <a:spcPts val="1875"/>
                            </a:spcAft>
                          </a:pPr>
                          <a:r>
                            <a:rPr lang="ru-RU" sz="1400">
                              <a:effectLst/>
                            </a:rPr>
                            <a:t>П+В</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r>
                            <a:rPr lang="ru-RU" sz="1400">
                              <a:effectLst/>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r>
                            <a:rPr lang="ru-RU" sz="1400">
                              <a:effectLst/>
                            </a:rPr>
                            <a:t>15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14:m>
                            <m:oMathPara xmlns:m="http://schemas.openxmlformats.org/officeDocument/2006/math">
                              <m:oMathParaPr>
                                <m:jc m:val="centerGroup"/>
                              </m:oMathParaPr>
                              <m:oMath xmlns:m="http://schemas.openxmlformats.org/officeDocument/2006/math">
                                <m:f>
                                  <m:fPr>
                                    <m:ctrlPr>
                                      <a:rPr lang="ru-RU" sz="1400" i="1">
                                        <a:effectLst/>
                                        <a:latin typeface="Cambria Math" panose="02040503050406030204" pitchFamily="18" charset="0"/>
                                      </a:rPr>
                                    </m:ctrlPr>
                                  </m:fPr>
                                  <m:num>
                                    <m:r>
                                      <a:rPr lang="ru-RU" sz="1400">
                                        <a:effectLst/>
                                        <a:latin typeface="Cambria Math" panose="02040503050406030204" pitchFamily="18" charset="0"/>
                                      </a:rPr>
                                      <m:t>1</m:t>
                                    </m:r>
                                  </m:num>
                                  <m:den>
                                    <m:r>
                                      <a:rPr lang="ru-RU" sz="1400">
                                        <a:effectLst/>
                                        <a:latin typeface="Cambria Math" panose="02040503050406030204" pitchFamily="18" charset="0"/>
                                      </a:rPr>
                                      <m:t>15</m:t>
                                    </m:r>
                                  </m:den>
                                </m:f>
                              </m:oMath>
                            </m:oMathPara>
                          </a14:m>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95757606"/>
                      </a:ext>
                    </a:extLst>
                  </a:tr>
                  <a:tr h="825541">
                    <a:tc>
                      <a:txBody>
                        <a:bodyPr/>
                        <a:lstStyle/>
                        <a:p>
                          <a:pPr algn="ctr" fontAlgn="base">
                            <a:lnSpc>
                              <a:spcPct val="150000"/>
                            </a:lnSpc>
                            <a:spcAft>
                              <a:spcPts val="1875"/>
                            </a:spcAft>
                          </a:pPr>
                          <a:r>
                            <a:rPr lang="ru-RU" sz="1400">
                              <a:effectLst/>
                            </a:rPr>
                            <a:t>И+В</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r>
                            <a:rPr lang="ru-RU" sz="1400">
                              <a:effectLst/>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r>
                            <a:rPr lang="ru-RU" sz="1400">
                              <a:effectLst/>
                            </a:rPr>
                            <a:t>18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14:m>
                            <m:oMathPara xmlns:m="http://schemas.openxmlformats.org/officeDocument/2006/math">
                              <m:oMathParaPr>
                                <m:jc m:val="centerGroup"/>
                              </m:oMathParaPr>
                              <m:oMath xmlns:m="http://schemas.openxmlformats.org/officeDocument/2006/math">
                                <m:f>
                                  <m:fPr>
                                    <m:ctrlPr>
                                      <a:rPr lang="ru-RU" sz="1400" i="1">
                                        <a:effectLst/>
                                        <a:latin typeface="Cambria Math" panose="02040503050406030204" pitchFamily="18" charset="0"/>
                                      </a:rPr>
                                    </m:ctrlPr>
                                  </m:fPr>
                                  <m:num>
                                    <m:r>
                                      <a:rPr lang="ru-RU" sz="1400">
                                        <a:effectLst/>
                                        <a:latin typeface="Cambria Math" panose="02040503050406030204" pitchFamily="18" charset="0"/>
                                      </a:rPr>
                                      <m:t>1</m:t>
                                    </m:r>
                                  </m:num>
                                  <m:den>
                                    <m:r>
                                      <a:rPr lang="ru-RU" sz="1400">
                                        <a:effectLst/>
                                        <a:latin typeface="Cambria Math" panose="02040503050406030204" pitchFamily="18" charset="0"/>
                                      </a:rPr>
                                      <m:t>18</m:t>
                                    </m:r>
                                  </m:den>
                                </m:f>
                              </m:oMath>
                            </m:oMathPara>
                          </a14:m>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8440747"/>
                      </a:ext>
                    </a:extLst>
                  </a:tr>
                </a:tbl>
              </a:graphicData>
            </a:graphic>
          </p:graphicFrame>
        </mc:Choice>
        <mc:Fallback>
          <p:graphicFrame>
            <p:nvGraphicFramePr>
              <p:cNvPr id="3" name="Таблица 2"/>
              <p:cNvGraphicFramePr>
                <a:graphicFrameLocks noGrp="1"/>
              </p:cNvGraphicFramePr>
              <p:nvPr>
                <p:extLst>
                  <p:ext uri="{D42A27DB-BD31-4B8C-83A1-F6EECF244321}">
                    <p14:modId xmlns="" xmlns:p14="http://schemas.microsoft.com/office/powerpoint/2010/main" val="3852295934"/>
                  </p:ext>
                </p:extLst>
              </p:nvPr>
            </p:nvGraphicFramePr>
            <p:xfrm>
              <a:off x="5963762" y="2849022"/>
              <a:ext cx="3258615" cy="4008978"/>
            </p:xfrm>
            <a:graphic>
              <a:graphicData uri="http://schemas.openxmlformats.org/drawingml/2006/table">
                <a:tbl>
                  <a:tblPr firstRow="1" firstCol="1" bandRow="1">
                    <a:tableStyleId>{5C22544A-7EE6-4342-B048-85BDC9FD1C3A}</a:tableStyleId>
                  </a:tblPr>
                  <a:tblGrid>
                    <a:gridCol w="505798">
                      <a:extLst>
                        <a:ext uri="{9D8B030D-6E8A-4147-A177-3AD203B41FA5}">
                          <a16:colId xmlns="" xmlns:a16="http://schemas.microsoft.com/office/drawing/2014/main" val="2757698657"/>
                        </a:ext>
                      </a:extLst>
                    </a:gridCol>
                    <a:gridCol w="1058141">
                      <a:extLst>
                        <a:ext uri="{9D8B030D-6E8A-4147-A177-3AD203B41FA5}">
                          <a16:colId xmlns="" xmlns:a16="http://schemas.microsoft.com/office/drawing/2014/main" val="870074662"/>
                        </a:ext>
                      </a:extLst>
                    </a:gridCol>
                    <a:gridCol w="851471">
                      <a:extLst>
                        <a:ext uri="{9D8B030D-6E8A-4147-A177-3AD203B41FA5}">
                          <a16:colId xmlns="" xmlns:a16="http://schemas.microsoft.com/office/drawing/2014/main" val="3498190123"/>
                        </a:ext>
                      </a:extLst>
                    </a:gridCol>
                    <a:gridCol w="843205">
                      <a:extLst>
                        <a:ext uri="{9D8B030D-6E8A-4147-A177-3AD203B41FA5}">
                          <a16:colId xmlns="" xmlns:a16="http://schemas.microsoft.com/office/drawing/2014/main" val="2312775868"/>
                        </a:ext>
                      </a:extLst>
                    </a:gridCol>
                  </a:tblGrid>
                  <a:tr h="1481424">
                    <a:tc>
                      <a:txBody>
                        <a:bodyPr/>
                        <a:lstStyle/>
                        <a:p>
                          <a:pPr fontAlgn="base">
                            <a:lnSpc>
                              <a:spcPct val="150000"/>
                            </a:lnSpc>
                            <a:spcAft>
                              <a:spcPts val="1875"/>
                            </a:spcAft>
                          </a:pPr>
                          <a:r>
                            <a:rPr lang="ru-RU" sz="14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50000"/>
                            </a:lnSpc>
                            <a:spcAft>
                              <a:spcPts val="1875"/>
                            </a:spcAft>
                          </a:pPr>
                          <a:r>
                            <a:rPr lang="ru-RU" sz="1400" dirty="0">
                              <a:effectLst/>
                            </a:rPr>
                            <a:t>ОР</a:t>
                          </a:r>
                          <a:endParaRPr lang="ru-RU" sz="1100" dirty="0">
                            <a:effectLst/>
                          </a:endParaRPr>
                        </a:p>
                        <a:p>
                          <a:pPr fontAlgn="base">
                            <a:lnSpc>
                              <a:spcPct val="150000"/>
                            </a:lnSpc>
                            <a:spcAft>
                              <a:spcPts val="1875"/>
                            </a:spcAft>
                          </a:pPr>
                          <a:r>
                            <a:rPr lang="ru-RU" sz="1400" dirty="0">
                              <a:effectLst/>
                            </a:rPr>
                            <a:t>(забор)</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50000"/>
                            </a:lnSpc>
                            <a:spcAft>
                              <a:spcPts val="1875"/>
                            </a:spcAft>
                          </a:pPr>
                          <a:r>
                            <a:rPr lang="ru-RU" sz="1400" dirty="0">
                              <a:effectLst/>
                            </a:rPr>
                            <a:t>    ВР  </a:t>
                          </a:r>
                          <a:endParaRPr lang="ru-RU" sz="1100" dirty="0">
                            <a:effectLst/>
                          </a:endParaRPr>
                        </a:p>
                        <a:p>
                          <a:pPr fontAlgn="base">
                            <a:lnSpc>
                              <a:spcPct val="150000"/>
                            </a:lnSpc>
                            <a:spcAft>
                              <a:spcPts val="1875"/>
                            </a:spcAft>
                          </a:pPr>
                          <a:r>
                            <a:rPr lang="ru-RU" sz="1400" dirty="0">
                              <a:effectLst/>
                            </a:rPr>
                            <a:t>   ч</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50000"/>
                            </a:lnSpc>
                            <a:spcAft>
                              <a:spcPts val="1875"/>
                            </a:spcAft>
                          </a:pPr>
                          <a:r>
                            <a:rPr lang="ru-RU" sz="1400" dirty="0">
                              <a:effectLst/>
                            </a:rPr>
                            <a:t>  ПТ</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2332768418"/>
                      </a:ext>
                    </a:extLst>
                  </a:tr>
                  <a:tr h="842518">
                    <a:tc>
                      <a:txBody>
                        <a:bodyPr/>
                        <a:lstStyle/>
                        <a:p>
                          <a:pPr algn="ctr" fontAlgn="base">
                            <a:lnSpc>
                              <a:spcPct val="150000"/>
                            </a:lnSpc>
                            <a:spcAft>
                              <a:spcPts val="1875"/>
                            </a:spcAft>
                          </a:pPr>
                          <a:r>
                            <a:rPr lang="ru-RU" sz="1400">
                              <a:effectLst/>
                            </a:rPr>
                            <a:t>И+П</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r>
                            <a:rPr lang="ru-RU" sz="1400">
                              <a:effectLst/>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r>
                            <a:rPr lang="ru-RU" sz="1400">
                              <a:effectLst/>
                            </a:rPr>
                            <a:t>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endParaRPr lang="ru-RU"/>
                        </a:p>
                      </a:txBody>
                      <a:tcPr marL="68580" marR="68580" marT="0" marB="0">
                        <a:blipFill>
                          <a:blip r:embed="rId2"/>
                          <a:stretch>
                            <a:fillRect l="-288406" t="-176812" r="-3623" b="-202899"/>
                          </a:stretch>
                        </a:blipFill>
                      </a:tcPr>
                    </a:tc>
                    <a:extLst>
                      <a:ext uri="{0D108BD9-81ED-4DB2-BD59-A6C34878D82A}">
                        <a16:rowId xmlns="" xmlns:a16="http://schemas.microsoft.com/office/drawing/2014/main" val="2736254674"/>
                      </a:ext>
                    </a:extLst>
                  </a:tr>
                  <a:tr h="842518">
                    <a:tc>
                      <a:txBody>
                        <a:bodyPr/>
                        <a:lstStyle/>
                        <a:p>
                          <a:pPr algn="ctr" fontAlgn="base">
                            <a:lnSpc>
                              <a:spcPct val="150000"/>
                            </a:lnSpc>
                            <a:spcAft>
                              <a:spcPts val="1875"/>
                            </a:spcAft>
                          </a:pPr>
                          <a:r>
                            <a:rPr lang="ru-RU" sz="1400">
                              <a:effectLst/>
                            </a:rPr>
                            <a:t>П+В</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r>
                            <a:rPr lang="ru-RU" sz="1400">
                              <a:effectLst/>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r>
                            <a:rPr lang="ru-RU" sz="1400">
                              <a:effectLst/>
                            </a:rPr>
                            <a:t>15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endParaRPr lang="ru-RU"/>
                        </a:p>
                      </a:txBody>
                      <a:tcPr marL="68580" marR="68580" marT="0" marB="0">
                        <a:blipFill>
                          <a:blip r:embed="rId2"/>
                          <a:stretch>
                            <a:fillRect l="-288406" t="-274820" r="-3623" b="-101439"/>
                          </a:stretch>
                        </a:blipFill>
                      </a:tcPr>
                    </a:tc>
                    <a:extLst>
                      <a:ext uri="{0D108BD9-81ED-4DB2-BD59-A6C34878D82A}">
                        <a16:rowId xmlns="" xmlns:a16="http://schemas.microsoft.com/office/drawing/2014/main" val="2095757606"/>
                      </a:ext>
                    </a:extLst>
                  </a:tr>
                  <a:tr h="842518">
                    <a:tc>
                      <a:txBody>
                        <a:bodyPr/>
                        <a:lstStyle/>
                        <a:p>
                          <a:pPr algn="ctr" fontAlgn="base">
                            <a:lnSpc>
                              <a:spcPct val="150000"/>
                            </a:lnSpc>
                            <a:spcAft>
                              <a:spcPts val="1875"/>
                            </a:spcAft>
                          </a:pPr>
                          <a:r>
                            <a:rPr lang="ru-RU" sz="1400">
                              <a:effectLst/>
                            </a:rPr>
                            <a:t>И+В</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r>
                            <a:rPr lang="ru-RU" sz="1400">
                              <a:effectLst/>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a:lnSpc>
                              <a:spcPct val="150000"/>
                            </a:lnSpc>
                            <a:spcAft>
                              <a:spcPts val="1875"/>
                            </a:spcAft>
                          </a:pPr>
                          <a:r>
                            <a:rPr lang="ru-RU" sz="1400">
                              <a:effectLst/>
                            </a:rPr>
                            <a:t>18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endParaRPr lang="ru-RU"/>
                        </a:p>
                      </a:txBody>
                      <a:tcPr marL="68580" marR="68580" marT="0" marB="0">
                        <a:blipFill>
                          <a:blip r:embed="rId2"/>
                          <a:stretch>
                            <a:fillRect l="-288406" t="-377536" r="-3623" b="-2174"/>
                          </a:stretch>
                        </a:blipFill>
                      </a:tcPr>
                    </a:tc>
                    <a:extLst>
                      <a:ext uri="{0D108BD9-81ED-4DB2-BD59-A6C34878D82A}">
                        <a16:rowId xmlns="" xmlns:a16="http://schemas.microsoft.com/office/drawing/2014/main" val="378440747"/>
                      </a:ext>
                    </a:extLst>
                  </a:tr>
                </a:tbl>
              </a:graphicData>
            </a:graphic>
          </p:graphicFrame>
        </mc:Fallback>
      </mc:AlternateContent>
      <mc:AlternateContent xmlns:mc="http://schemas.openxmlformats.org/markup-compatibility/2006">
        <mc:Choice xmlns="" xmlns:a14="http://schemas.microsoft.com/office/drawing/2010/main" Requires="a14">
          <p:sp>
            <p:nvSpPr>
              <p:cNvPr id="4" name="Прямоугольник 3"/>
              <p:cNvSpPr/>
              <p:nvPr/>
            </p:nvSpPr>
            <p:spPr>
              <a:xfrm>
                <a:off x="40136" y="1564243"/>
                <a:ext cx="6096000" cy="5293757"/>
              </a:xfrm>
              <a:prstGeom prst="rect">
                <a:avLst/>
              </a:prstGeom>
            </p:spPr>
            <p:txBody>
              <a:bodyPr>
                <a:spAutoFit/>
              </a:bodyPr>
              <a:lstStyle/>
              <a:p>
                <a:pPr fontAlgn="base"/>
                <a:r>
                  <a:rPr lang="ru-RU" u="sng" dirty="0"/>
                  <a:t>Решение:</a:t>
                </a:r>
                <a:endParaRPr lang="ru-RU" dirty="0"/>
              </a:p>
              <a:p>
                <a:pPr fontAlgn="base"/>
                <a:endParaRPr lang="ru-RU" dirty="0" smtClean="0"/>
              </a:p>
              <a:p>
                <a:pPr fontAlgn="base"/>
                <a:r>
                  <a:rPr lang="ru-RU" dirty="0" smtClean="0"/>
                  <a:t>Составим </a:t>
                </a:r>
                <a:r>
                  <a:rPr lang="ru-RU" dirty="0" err="1"/>
                  <a:t>таблицу.ОР</a:t>
                </a:r>
                <a:r>
                  <a:rPr lang="ru-RU" dirty="0"/>
                  <a:t>-объём </a:t>
                </a:r>
                <a:r>
                  <a:rPr lang="ru-RU" dirty="0" err="1"/>
                  <a:t>работы,ВР</a:t>
                </a:r>
                <a:r>
                  <a:rPr lang="ru-RU" dirty="0"/>
                  <a:t>-время работы, ПТ-производительность труда.</a:t>
                </a:r>
              </a:p>
              <a:p>
                <a:pPr fontAlgn="base"/>
                <a:endParaRPr lang="ru-RU" dirty="0" smtClean="0"/>
              </a:p>
              <a:p>
                <a:pPr fontAlgn="base"/>
                <a:r>
                  <a:rPr lang="ru-RU" dirty="0" smtClean="0"/>
                  <a:t>Сложим </a:t>
                </a:r>
                <a:r>
                  <a:rPr lang="ru-RU" dirty="0"/>
                  <a:t>все попарные производительности труда</a:t>
                </a:r>
              </a:p>
              <a:p>
                <a:pPr fontAlgn="base"/>
                <a:r>
                  <a:rPr lang="ru-RU" dirty="0"/>
                  <a:t>И+П+П+В+И+В= </a:t>
                </a:r>
                <a14:m>
                  <m:oMath xmlns:m="http://schemas.openxmlformats.org/officeDocument/2006/math">
                    <m:f>
                      <m:fPr>
                        <m:ctrlPr>
                          <a:rPr lang="ru-RU" i="1">
                            <a:latin typeface="Cambria Math" panose="02040503050406030204" pitchFamily="18" charset="0"/>
                          </a:rPr>
                        </m:ctrlPr>
                      </m:fPr>
                      <m:num>
                        <m:r>
                          <a:rPr lang="ru-RU" i="1">
                            <a:latin typeface="Cambria Math" panose="02040503050406030204" pitchFamily="18" charset="0"/>
                          </a:rPr>
                          <m:t> 1</m:t>
                        </m:r>
                      </m:num>
                      <m:den>
                        <m:r>
                          <a:rPr lang="ru-RU" i="1">
                            <a:latin typeface="Cambria Math" panose="02040503050406030204" pitchFamily="18" charset="0"/>
                          </a:rPr>
                          <m:t>10</m:t>
                        </m:r>
                      </m:den>
                    </m:f>
                  </m:oMath>
                </a14:m>
                <a:r>
                  <a:rPr lang="ru-RU" dirty="0"/>
                  <a:t>+</a:t>
                </a:r>
                <a14:m>
                  <m:oMath xmlns:m="http://schemas.openxmlformats.org/officeDocument/2006/math">
                    <m:f>
                      <m:fPr>
                        <m:ctrlPr>
                          <a:rPr lang="ru-RU" i="1">
                            <a:latin typeface="Cambria Math" panose="02040503050406030204" pitchFamily="18" charset="0"/>
                          </a:rPr>
                        </m:ctrlPr>
                      </m:fPr>
                      <m:num>
                        <m:r>
                          <a:rPr lang="ru-RU" i="1">
                            <a:latin typeface="Cambria Math" panose="02040503050406030204" pitchFamily="18" charset="0"/>
                          </a:rPr>
                          <m:t>1</m:t>
                        </m:r>
                      </m:num>
                      <m:den>
                        <m:r>
                          <a:rPr lang="ru-RU" i="1">
                            <a:latin typeface="Cambria Math" panose="02040503050406030204" pitchFamily="18" charset="0"/>
                          </a:rPr>
                          <m:t> 15</m:t>
                        </m:r>
                      </m:den>
                    </m:f>
                  </m:oMath>
                </a14:m>
                <a:r>
                  <a:rPr lang="ru-RU" dirty="0"/>
                  <a:t> +</a:t>
                </a:r>
                <a14:m>
                  <m:oMath xmlns:m="http://schemas.openxmlformats.org/officeDocument/2006/math">
                    <m:r>
                      <a:rPr lang="ru-RU" i="1">
                        <a:latin typeface="Cambria Math" panose="02040503050406030204" pitchFamily="18" charset="0"/>
                      </a:rPr>
                      <m:t> </m:t>
                    </m:r>
                    <m:f>
                      <m:fPr>
                        <m:ctrlPr>
                          <a:rPr lang="ru-RU" i="1">
                            <a:latin typeface="Cambria Math" panose="02040503050406030204" pitchFamily="18" charset="0"/>
                          </a:rPr>
                        </m:ctrlPr>
                      </m:fPr>
                      <m:num>
                        <m:r>
                          <a:rPr lang="ru-RU" i="1">
                            <a:latin typeface="Cambria Math" panose="02040503050406030204" pitchFamily="18" charset="0"/>
                          </a:rPr>
                          <m:t>1</m:t>
                        </m:r>
                      </m:num>
                      <m:den>
                        <m:r>
                          <a:rPr lang="ru-RU" i="1">
                            <a:latin typeface="Cambria Math" panose="02040503050406030204" pitchFamily="18" charset="0"/>
                          </a:rPr>
                          <m:t>18</m:t>
                        </m:r>
                      </m:den>
                    </m:f>
                  </m:oMath>
                </a14:m>
                <a:endParaRPr lang="ru-RU" dirty="0"/>
              </a:p>
              <a:p>
                <a:pPr fontAlgn="base"/>
                <a:endParaRPr lang="ru-RU" dirty="0" smtClean="0"/>
              </a:p>
              <a:p>
                <a:pPr fontAlgn="base"/>
                <a:r>
                  <a:rPr lang="ru-RU" dirty="0" smtClean="0"/>
                  <a:t>2(И+П+В</a:t>
                </a:r>
                <a:r>
                  <a:rPr lang="ru-RU" dirty="0"/>
                  <a:t>)=  </a:t>
                </a:r>
                <a14:m>
                  <m:oMath xmlns:m="http://schemas.openxmlformats.org/officeDocument/2006/math">
                    <m:f>
                      <m:fPr>
                        <m:ctrlPr>
                          <a:rPr lang="ru-RU" i="1">
                            <a:latin typeface="Cambria Math" panose="02040503050406030204" pitchFamily="18" charset="0"/>
                          </a:rPr>
                        </m:ctrlPr>
                      </m:fPr>
                      <m:num>
                        <m:r>
                          <a:rPr lang="ru-RU" i="1">
                            <a:latin typeface="Cambria Math" panose="02040503050406030204" pitchFamily="18" charset="0"/>
                          </a:rPr>
                          <m:t>2</m:t>
                        </m:r>
                      </m:num>
                      <m:den>
                        <m:r>
                          <a:rPr lang="ru-RU" i="1">
                            <a:latin typeface="Cambria Math" panose="02040503050406030204" pitchFamily="18" charset="0"/>
                          </a:rPr>
                          <m:t>9</m:t>
                        </m:r>
                      </m:den>
                    </m:f>
                  </m:oMath>
                </a14:m>
                <a:endParaRPr lang="ru-RU" dirty="0"/>
              </a:p>
              <a:p>
                <a:pPr fontAlgn="base"/>
                <a:endParaRPr lang="ru-RU" dirty="0" smtClean="0"/>
              </a:p>
              <a:p>
                <a:pPr fontAlgn="base"/>
                <a:r>
                  <a:rPr lang="ru-RU" dirty="0" smtClean="0"/>
                  <a:t>И+П+В </a:t>
                </a:r>
                <a:r>
                  <a:rPr lang="ru-RU" dirty="0"/>
                  <a:t>= </a:t>
                </a:r>
                <a14:m>
                  <m:oMath xmlns:m="http://schemas.openxmlformats.org/officeDocument/2006/math">
                    <m:f>
                      <m:fPr>
                        <m:ctrlPr>
                          <a:rPr lang="ru-RU" i="1">
                            <a:latin typeface="Cambria Math" panose="02040503050406030204" pitchFamily="18" charset="0"/>
                          </a:rPr>
                        </m:ctrlPr>
                      </m:fPr>
                      <m:num>
                        <m:r>
                          <a:rPr lang="ru-RU" i="1">
                            <a:latin typeface="Cambria Math" panose="02040503050406030204" pitchFamily="18" charset="0"/>
                          </a:rPr>
                          <m:t>1</m:t>
                        </m:r>
                      </m:num>
                      <m:den>
                        <m:r>
                          <a:rPr lang="ru-RU" i="1">
                            <a:latin typeface="Cambria Math" panose="02040503050406030204" pitchFamily="18" charset="0"/>
                          </a:rPr>
                          <m:t>9</m:t>
                        </m:r>
                      </m:den>
                    </m:f>
                  </m:oMath>
                </a14:m>
                <a:endParaRPr lang="ru-RU" dirty="0"/>
              </a:p>
              <a:p>
                <a:pPr fontAlgn="base"/>
                <a:endParaRPr lang="ru-RU" dirty="0" smtClean="0"/>
              </a:p>
              <a:p>
                <a:pPr fontAlgn="base"/>
                <a:r>
                  <a:rPr lang="ru-RU" dirty="0" smtClean="0"/>
                  <a:t>1</a:t>
                </a:r>
                <a:r>
                  <a:rPr lang="ru-RU" dirty="0"/>
                  <a:t>: </a:t>
                </a:r>
                <a14:m>
                  <m:oMath xmlns:m="http://schemas.openxmlformats.org/officeDocument/2006/math">
                    <m:f>
                      <m:fPr>
                        <m:ctrlPr>
                          <a:rPr lang="ru-RU" i="1">
                            <a:latin typeface="Cambria Math" panose="02040503050406030204" pitchFamily="18" charset="0"/>
                          </a:rPr>
                        </m:ctrlPr>
                      </m:fPr>
                      <m:num>
                        <m:r>
                          <a:rPr lang="ru-RU" i="1">
                            <a:latin typeface="Cambria Math" panose="02040503050406030204" pitchFamily="18" charset="0"/>
                          </a:rPr>
                          <m:t>1</m:t>
                        </m:r>
                      </m:num>
                      <m:den>
                        <m:r>
                          <a:rPr lang="ru-RU" i="1">
                            <a:latin typeface="Cambria Math" panose="02040503050406030204" pitchFamily="18" charset="0"/>
                          </a:rPr>
                          <m:t>9</m:t>
                        </m:r>
                      </m:den>
                    </m:f>
                  </m:oMath>
                </a14:m>
                <a:r>
                  <a:rPr lang="ru-RU" dirty="0"/>
                  <a:t> = 9(ч)- время работы втроём</a:t>
                </a:r>
              </a:p>
              <a:p>
                <a:pPr fontAlgn="base"/>
                <a:endParaRPr lang="ru-RU" dirty="0" smtClean="0"/>
              </a:p>
              <a:p>
                <a:pPr fontAlgn="base"/>
                <a:r>
                  <a:rPr lang="ru-RU" dirty="0" smtClean="0"/>
                  <a:t>9•60 </a:t>
                </a:r>
                <a:r>
                  <a:rPr lang="ru-RU" dirty="0"/>
                  <a:t>= 540(мин)-время работы втроём</a:t>
                </a:r>
              </a:p>
              <a:p>
                <a:pPr fontAlgn="base"/>
                <a:endParaRPr lang="ru-RU" dirty="0" smtClean="0"/>
              </a:p>
              <a:p>
                <a:pPr fontAlgn="base"/>
                <a:r>
                  <a:rPr lang="ru-RU" dirty="0" smtClean="0"/>
                  <a:t>Ответ</a:t>
                </a:r>
                <a:r>
                  <a:rPr lang="ru-RU" dirty="0"/>
                  <a:t>: 540 мин</a:t>
                </a:r>
              </a:p>
            </p:txBody>
          </p:sp>
        </mc:Choice>
        <mc:Fallback>
          <p:sp>
            <p:nvSpPr>
              <p:cNvPr id="4" name="Прямоугольник 3"/>
              <p:cNvSpPr>
                <a:spLocks noRot="1" noChangeAspect="1" noMove="1" noResize="1" noEditPoints="1" noAdjustHandles="1" noChangeArrowheads="1" noChangeShapeType="1" noTextEdit="1"/>
              </p:cNvSpPr>
              <p:nvPr/>
            </p:nvSpPr>
            <p:spPr>
              <a:xfrm>
                <a:off x="40136" y="1564243"/>
                <a:ext cx="6096000" cy="5293757"/>
              </a:xfrm>
              <a:prstGeom prst="rect">
                <a:avLst/>
              </a:prstGeom>
              <a:blipFill>
                <a:blip r:embed="rId3"/>
                <a:stretch>
                  <a:fillRect l="-900" t="-691" b="-346"/>
                </a:stretch>
              </a:blipFill>
            </p:spPr>
            <p:txBody>
              <a:bodyPr/>
              <a:lstStyle/>
              <a:p>
                <a:r>
                  <a:rPr lang="ru-RU">
                    <a:noFill/>
                  </a:rPr>
                  <a:t> </a:t>
                </a:r>
              </a:p>
            </p:txBody>
          </p:sp>
        </mc:Fallback>
      </mc:AlternateContent>
      <p:pic>
        <p:nvPicPr>
          <p:cNvPr id="5" name="Рисунок 4"/>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8237270" y="0"/>
            <a:ext cx="3866035" cy="2748890"/>
          </a:xfrm>
          <a:prstGeom prst="rect">
            <a:avLst/>
          </a:prstGeom>
        </p:spPr>
      </p:pic>
    </p:spTree>
    <p:extLst>
      <p:ext uri="{BB962C8B-B14F-4D97-AF65-F5344CB8AC3E}">
        <p14:creationId xmlns="" xmlns:p14="http://schemas.microsoft.com/office/powerpoint/2010/main" val="25586849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9563" y="259869"/>
            <a:ext cx="4216604" cy="463397"/>
          </a:xfrm>
          <a:prstGeom prst="rect">
            <a:avLst/>
          </a:prstGeom>
        </p:spPr>
        <p:txBody>
          <a:bodyPr wrap="none">
            <a:spAutoFit/>
          </a:bodyPr>
          <a:lstStyle/>
          <a:p>
            <a:pPr fontAlgn="base">
              <a:lnSpc>
                <a:spcPct val="150000"/>
              </a:lnSpc>
              <a:spcAft>
                <a:spcPts val="1875"/>
              </a:spcAft>
            </a:pPr>
            <a:r>
              <a:rPr lang="ru-RU" u="sng" dirty="0">
                <a:latin typeface="Times New Roman" panose="02020603050405020304" pitchFamily="18" charset="0"/>
                <a:ea typeface="Times New Roman" panose="02020603050405020304" pitchFamily="18" charset="0"/>
                <a:cs typeface="Times New Roman" panose="02020603050405020304" pitchFamily="18" charset="0"/>
              </a:rPr>
              <a:t>Задача 7 (Вариант 34   № 22,  ОГЭ 2019):</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180150" y="723267"/>
            <a:ext cx="5449125" cy="3736279"/>
          </a:xfrm>
          <a:prstGeom prst="rect">
            <a:avLst/>
          </a:prstGeom>
        </p:spPr>
        <p:txBody>
          <a:bodyPr wrap="square">
            <a:spAutoFit/>
          </a:bodyPr>
          <a:lstStyle/>
          <a:p>
            <a:pPr algn="just" fontAlgn="base">
              <a:lnSpc>
                <a:spcPct val="150000"/>
              </a:lnSpc>
              <a:spcAft>
                <a:spcPts val="1875"/>
              </a:spcAf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Два бегуна стартовали в одном направлении из одного и того же места круговой трассы в беге на несколько кругов. Спустя 1ч, когда одному из них оставалось 7км до окончания первого круга, ему сообщили, что второй бегун пробежал первый круг 3мин назад. Найдите скорость первого бегуна, если известно, что она на 8км/ч меньше скорости второго.</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 xmlns:a14="http://schemas.microsoft.com/office/drawing/2010/main" Requires="a14">
          <p:sp>
            <p:nvSpPr>
              <p:cNvPr id="4" name="Прямоугольник 3"/>
              <p:cNvSpPr/>
              <p:nvPr/>
            </p:nvSpPr>
            <p:spPr>
              <a:xfrm>
                <a:off x="5872679" y="99667"/>
                <a:ext cx="6096000" cy="2683812"/>
              </a:xfrm>
              <a:prstGeom prst="rect">
                <a:avLst/>
              </a:prstGeom>
            </p:spPr>
            <p:txBody>
              <a:bodyPr>
                <a:spAutoFit/>
              </a:bodyPr>
              <a:lstStyle/>
              <a:p>
                <a:pPr fontAlgn="base">
                  <a:spcAft>
                    <a:spcPts val="1875"/>
                  </a:spcAft>
                </a:pPr>
                <a:r>
                  <a:rPr lang="ru-RU" sz="2000" u="sng"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Решение: </a:t>
                </a: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Рассуждая,   рисуем. Перейдём от движения по кругу на прямолинейное.</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3мин= </a:t>
                </a:r>
                <a14:m>
                  <m:oMath xmlns:m="http://schemas.openxmlformats.org/officeDocument/2006/math">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20</m:t>
                        </m:r>
                      </m:den>
                    </m:f>
                  </m:oMath>
                </a14:m>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ч</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За 1ч второй бегу пробежит круг и + расстояние за </a:t>
                </a:r>
                <a14:m>
                  <m:oMath xmlns:m="http://schemas.openxmlformats.org/officeDocument/2006/math">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20</m:t>
                        </m:r>
                      </m:den>
                    </m:f>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ч</m:t>
                    </m:r>
                  </m:oMath>
                </a14:m>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.За 1ч первый бегун пробежит (круг минус 7км). Разница в скоростях 8км.</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4" name="Прямоугольник 3"/>
              <p:cNvSpPr>
                <a:spLocks noRot="1" noChangeAspect="1" noMove="1" noResize="1" noEditPoints="1" noAdjustHandles="1" noChangeArrowheads="1" noChangeShapeType="1" noTextEdit="1"/>
              </p:cNvSpPr>
              <p:nvPr/>
            </p:nvSpPr>
            <p:spPr>
              <a:xfrm>
                <a:off x="5872679" y="99667"/>
                <a:ext cx="6096000" cy="2683812"/>
              </a:xfrm>
              <a:prstGeom prst="rect">
                <a:avLst/>
              </a:prstGeom>
              <a:blipFill>
                <a:blip r:embed="rId2"/>
                <a:stretch>
                  <a:fillRect l="-1000" t="-1134" r="-1300" b="-2721"/>
                </a:stretch>
              </a:blipFill>
            </p:spPr>
            <p:txBody>
              <a:bodyPr/>
              <a:lstStyle/>
              <a:p>
                <a:r>
                  <a:rPr lang="ru-RU">
                    <a:noFill/>
                  </a:rPr>
                  <a:t> </a:t>
                </a:r>
              </a:p>
            </p:txBody>
          </p:sp>
        </mc:Fallback>
      </mc:AlternateContent>
      <p:pic>
        <p:nvPicPr>
          <p:cNvPr id="5" name="Рисунок 4" descr="C:\Users\User\Desktop\Безымянный45.png"/>
          <p:cNvPicPr/>
          <p:nvPr/>
        </p:nvPicPr>
        <p:blipFill>
          <a:blip r:embed="rId3"/>
          <a:srcRect/>
          <a:stretch>
            <a:fillRect/>
          </a:stretch>
        </p:blipFill>
        <p:spPr bwMode="auto">
          <a:xfrm>
            <a:off x="239563" y="4509705"/>
            <a:ext cx="3733800" cy="1914525"/>
          </a:xfrm>
          <a:prstGeom prst="rect">
            <a:avLst/>
          </a:prstGeom>
          <a:noFill/>
          <a:ln w="9525">
            <a:noFill/>
            <a:miter lim="800000"/>
            <a:headEnd/>
            <a:tailEnd/>
          </a:ln>
        </p:spPr>
      </p:pic>
      <mc:AlternateContent xmlns:mc="http://schemas.openxmlformats.org/markup-compatibility/2006">
        <mc:Choice xmlns="" xmlns:a14="http://schemas.microsoft.com/office/drawing/2010/main" Requires="a14">
          <p:sp>
            <p:nvSpPr>
              <p:cNvPr id="6" name="Прямоугольник 5"/>
              <p:cNvSpPr/>
              <p:nvPr/>
            </p:nvSpPr>
            <p:spPr>
              <a:xfrm>
                <a:off x="5758379" y="2591406"/>
                <a:ext cx="6096000" cy="2609689"/>
              </a:xfrm>
              <a:prstGeom prst="rect">
                <a:avLst/>
              </a:prstGeom>
            </p:spPr>
            <p:txBody>
              <a:bodyPr>
                <a:spAutoFit/>
              </a:bodyPr>
              <a:lstStyle/>
              <a:p>
                <a:pPr fontAlgn="base">
                  <a:spcAft>
                    <a:spcPts val="1875"/>
                  </a:spcAft>
                </a:pPr>
                <a:r>
                  <a:rPr lang="ru-RU" sz="24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Значит второй бегун 1км пробегает за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20</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ч. </a:t>
                </a:r>
                <a:endParaRPr lang="ru-RU"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1: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20</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=20(км/ч)-скорость второго бегуна</a:t>
                </a:r>
                <a:endParaRPr lang="ru-RU"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20-8= 12(км/ч)-скорость первого бегуна</a:t>
                </a:r>
                <a:endParaRPr lang="ru-RU"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Ответ: 12км/ч</a:t>
                </a:r>
                <a:endParaRPr lang="ru-RU"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6" name="Прямоугольник 5"/>
              <p:cNvSpPr>
                <a:spLocks noRot="1" noChangeAspect="1" noMove="1" noResize="1" noEditPoints="1" noAdjustHandles="1" noChangeArrowheads="1" noChangeShapeType="1" noTextEdit="1"/>
              </p:cNvSpPr>
              <p:nvPr/>
            </p:nvSpPr>
            <p:spPr>
              <a:xfrm>
                <a:off x="5758379" y="2591406"/>
                <a:ext cx="6096000" cy="2609689"/>
              </a:xfrm>
              <a:prstGeom prst="rect">
                <a:avLst/>
              </a:prstGeom>
              <a:blipFill>
                <a:blip r:embed="rId4"/>
                <a:stretch>
                  <a:fillRect l="-1600" b="-4206"/>
                </a:stretch>
              </a:blipFill>
            </p:spPr>
            <p:txBody>
              <a:bodyPr/>
              <a:lstStyle/>
              <a:p>
                <a:r>
                  <a:rPr lang="ru-RU">
                    <a:noFill/>
                  </a:rPr>
                  <a:t> </a:t>
                </a:r>
              </a:p>
            </p:txBody>
          </p:sp>
        </mc:Fallback>
      </mc:AlternateContent>
      <p:pic>
        <p:nvPicPr>
          <p:cNvPr id="7" name="Рисунок 6"/>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8467724" y="4459725"/>
            <a:ext cx="3500955" cy="2332932"/>
          </a:xfrm>
          <a:prstGeom prst="rect">
            <a:avLst/>
          </a:prstGeom>
        </p:spPr>
      </p:pic>
    </p:spTree>
    <p:extLst>
      <p:ext uri="{BB962C8B-B14F-4D97-AF65-F5344CB8AC3E}">
        <p14:creationId xmlns="" xmlns:p14="http://schemas.microsoft.com/office/powerpoint/2010/main" val="9561131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3531" y="0"/>
            <a:ext cx="6096000" cy="2344231"/>
          </a:xfrm>
          <a:prstGeom prst="rect">
            <a:avLst/>
          </a:prstGeom>
        </p:spPr>
        <p:txBody>
          <a:bodyPr>
            <a:spAutoFit/>
          </a:bodyPr>
          <a:lstStyle/>
          <a:p>
            <a:pPr>
              <a:lnSpc>
                <a:spcPct val="115000"/>
              </a:lnSpc>
              <a:spcAft>
                <a:spcPts val="1000"/>
              </a:spcAft>
            </a:pPr>
            <a:r>
              <a:rPr lang="ru-RU" sz="2000" dirty="0">
                <a:latin typeface="Times New Roman" panose="02020603050405020304" pitchFamily="18" charset="0"/>
                <a:ea typeface="Calibri" panose="020F0502020204030204" pitchFamily="34" charset="0"/>
                <a:cs typeface="Times New Roman" panose="02020603050405020304" pitchFamily="18" charset="0"/>
              </a:rPr>
              <a:t>Задача № </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 8</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2000" dirty="0">
                <a:latin typeface="Times New Roman" panose="02020603050405020304" pitchFamily="18" charset="0"/>
                <a:ea typeface="Calibri" panose="020F0502020204030204" pitchFamily="34" charset="0"/>
                <a:cs typeface="Times New Roman" panose="02020603050405020304" pitchFamily="18" charset="0"/>
              </a:rPr>
              <a:t>Маша спустилась вниз по движущемуся эскалатору за 36с. По неподвижному эскалатору  с той же скоростью относительно его, она спустилась вниз за 1мин 3с. За сколько секунд она опустится вниз, стоя на ступеньках едущего  эскалатора?</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Прямоугольник 6"/>
          <p:cNvSpPr/>
          <p:nvPr/>
        </p:nvSpPr>
        <p:spPr>
          <a:xfrm>
            <a:off x="5788056" y="2822440"/>
            <a:ext cx="7376162" cy="1764586"/>
          </a:xfrm>
          <a:prstGeom prst="rect">
            <a:avLst/>
          </a:prstGeom>
        </p:spPr>
        <p:txBody>
          <a:bodyPr wrap="square">
            <a:spAutoFit/>
          </a:bodyPr>
          <a:lstStyle/>
          <a:p>
            <a:pPr>
              <a:lnSpc>
                <a:spcPct val="115000"/>
              </a:lnSpc>
              <a:spcAft>
                <a:spcPts val="1000"/>
              </a:spcAft>
            </a:pPr>
            <a:r>
              <a:rPr lang="ru-RU" sz="2000" dirty="0">
                <a:latin typeface="Times New Roman" panose="02020603050405020304" pitchFamily="18" charset="0"/>
                <a:ea typeface="Calibri" panose="020F0502020204030204" pitchFamily="34" charset="0"/>
                <a:cs typeface="Times New Roman" panose="02020603050405020304" pitchFamily="18" charset="0"/>
              </a:rPr>
              <a:t>Решение :    </a:t>
            </a:r>
            <a:endParaRPr lang="ru-RU" sz="2000" dirty="0" smtClean="0">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000" dirty="0" smtClean="0">
                <a:latin typeface="Times New Roman" panose="02020603050405020304" pitchFamily="18" charset="0"/>
                <a:ea typeface="Calibri" panose="020F0502020204030204" pitchFamily="34" charset="0"/>
                <a:cs typeface="Times New Roman" panose="02020603050405020304" pitchFamily="18" charset="0"/>
              </a:rPr>
              <a:t>Применим </a:t>
            </a:r>
            <a:r>
              <a:rPr lang="ru-RU" sz="2000" dirty="0">
                <a:latin typeface="Times New Roman" panose="02020603050405020304" pitchFamily="18" charset="0"/>
                <a:ea typeface="Calibri" panose="020F0502020204030204" pitchFamily="34" charset="0"/>
                <a:cs typeface="Times New Roman" panose="02020603050405020304" pitchFamily="18" charset="0"/>
              </a:rPr>
              <a:t>математическую модель для решения задач на совместную работу.   </a:t>
            </a:r>
            <a:endParaRPr lang="ru-RU" sz="2000" dirty="0" smtClean="0">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000" dirty="0" smtClean="0">
                <a:latin typeface="Times New Roman" panose="02020603050405020304" pitchFamily="18" charset="0"/>
                <a:ea typeface="Calibri" panose="020F0502020204030204" pitchFamily="34" charset="0"/>
                <a:cs typeface="Times New Roman" panose="02020603050405020304" pitchFamily="18" charset="0"/>
              </a:rPr>
              <a:t>1мин </a:t>
            </a:r>
            <a:r>
              <a:rPr lang="ru-RU" sz="2000" dirty="0">
                <a:latin typeface="Times New Roman" panose="02020603050405020304" pitchFamily="18" charset="0"/>
                <a:ea typeface="Calibri" panose="020F0502020204030204" pitchFamily="34" charset="0"/>
                <a:cs typeface="Times New Roman" panose="02020603050405020304" pitchFamily="18" charset="0"/>
              </a:rPr>
              <a:t>3с =63с</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 xmlns:a14="http://schemas.microsoft.com/office/drawing/2010/main" Requires="a14">
          <p:graphicFrame>
            <p:nvGraphicFramePr>
              <p:cNvPr id="8" name="Таблица 7"/>
              <p:cNvGraphicFramePr>
                <a:graphicFrameLocks noGrp="1"/>
              </p:cNvGraphicFramePr>
              <p:nvPr>
                <p:extLst>
                  <p:ext uri="{D42A27DB-BD31-4B8C-83A1-F6EECF244321}">
                    <p14:modId xmlns:p14="http://schemas.microsoft.com/office/powerpoint/2010/main" val="2486076937"/>
                  </p:ext>
                </p:extLst>
              </p:nvPr>
            </p:nvGraphicFramePr>
            <p:xfrm>
              <a:off x="0" y="3704733"/>
              <a:ext cx="4923824" cy="3084576"/>
            </p:xfrm>
            <a:graphic>
              <a:graphicData uri="http://schemas.openxmlformats.org/drawingml/2006/table">
                <a:tbl>
                  <a:tblPr firstRow="1" firstCol="1" bandRow="1">
                    <a:tableStyleId>{5C22544A-7EE6-4342-B048-85BDC9FD1C3A}</a:tableStyleId>
                  </a:tblPr>
                  <a:tblGrid>
                    <a:gridCol w="1230956">
                      <a:extLst>
                        <a:ext uri="{9D8B030D-6E8A-4147-A177-3AD203B41FA5}">
                          <a16:colId xmlns:a16="http://schemas.microsoft.com/office/drawing/2014/main" val="2179090760"/>
                        </a:ext>
                      </a:extLst>
                    </a:gridCol>
                    <a:gridCol w="1230956">
                      <a:extLst>
                        <a:ext uri="{9D8B030D-6E8A-4147-A177-3AD203B41FA5}">
                          <a16:colId xmlns:a16="http://schemas.microsoft.com/office/drawing/2014/main" val="1814670425"/>
                        </a:ext>
                      </a:extLst>
                    </a:gridCol>
                    <a:gridCol w="1230956">
                      <a:extLst>
                        <a:ext uri="{9D8B030D-6E8A-4147-A177-3AD203B41FA5}">
                          <a16:colId xmlns:a16="http://schemas.microsoft.com/office/drawing/2014/main" val="4062107196"/>
                        </a:ext>
                      </a:extLst>
                    </a:gridCol>
                    <a:gridCol w="1230956">
                      <a:extLst>
                        <a:ext uri="{9D8B030D-6E8A-4147-A177-3AD203B41FA5}">
                          <a16:colId xmlns:a16="http://schemas.microsoft.com/office/drawing/2014/main" val="1010633206"/>
                        </a:ext>
                      </a:extLst>
                    </a:gridCol>
                  </a:tblGrid>
                  <a:tr h="455915">
                    <a:tc>
                      <a:txBody>
                        <a:bodyPr/>
                        <a:lstStyle/>
                        <a:p>
                          <a:pPr>
                            <a:lnSpc>
                              <a:spcPct val="115000"/>
                            </a:lnSpc>
                            <a:spcAft>
                              <a:spcPts val="0"/>
                            </a:spcAft>
                          </a:pPr>
                          <a:r>
                            <a:rPr lang="ru-RU" sz="1600" dirty="0">
                              <a:effectLst/>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rPr>
                            <a:t>ОР</a:t>
                          </a:r>
                        </a:p>
                        <a:p>
                          <a:pPr>
                            <a:lnSpc>
                              <a:spcPct val="115000"/>
                            </a:lnSpc>
                            <a:spcAft>
                              <a:spcPts val="0"/>
                            </a:spcAft>
                          </a:pPr>
                          <a:r>
                            <a:rPr lang="ru-RU" sz="16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rPr>
                            <a:t>ПТ</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rPr>
                            <a:t>ВР</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09453907"/>
                      </a:ext>
                    </a:extLst>
                  </a:tr>
                  <a:tr h="456075">
                    <a:tc>
                      <a:txBody>
                        <a:bodyPr/>
                        <a:lstStyle/>
                        <a:p>
                          <a:pPr>
                            <a:lnSpc>
                              <a:spcPct val="115000"/>
                            </a:lnSpc>
                            <a:spcAft>
                              <a:spcPts val="0"/>
                            </a:spcAft>
                          </a:pPr>
                          <a:r>
                            <a:rPr lang="ru-RU" sz="1600">
                              <a:effectLst/>
                            </a:rPr>
                            <a:t>Маша</a:t>
                          </a:r>
                        </a:p>
                        <a:p>
                          <a:pPr>
                            <a:lnSpc>
                              <a:spcPct val="115000"/>
                            </a:lnSpc>
                            <a:spcAft>
                              <a:spcPts val="0"/>
                            </a:spcAft>
                          </a:pPr>
                          <a:r>
                            <a:rPr lang="ru-RU" sz="16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dirty="0">
                              <a:effectLst/>
                            </a:rPr>
                            <a:t>1</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14:m>
                            <m:oMathPara xmlns:m="http://schemas.openxmlformats.org/officeDocument/2006/math">
                              <m:oMathParaPr>
                                <m:jc m:val="centerGroup"/>
                              </m:oMathParaPr>
                              <m:oMath xmlns:m="http://schemas.openxmlformats.org/officeDocument/2006/math">
                                <m:f>
                                  <m:fPr>
                                    <m:ctrlPr>
                                      <a:rPr lang="ru-RU" sz="1600" i="1">
                                        <a:effectLst/>
                                        <a:latin typeface="Cambria Math" panose="02040503050406030204" pitchFamily="18" charset="0"/>
                                      </a:rPr>
                                    </m:ctrlPr>
                                  </m:fPr>
                                  <m:num>
                                    <m:r>
                                      <a:rPr lang="ru-RU" sz="1600">
                                        <a:effectLst/>
                                        <a:latin typeface="Cambria Math" panose="02040503050406030204" pitchFamily="18" charset="0"/>
                                      </a:rPr>
                                      <m:t>1</m:t>
                                    </m:r>
                                  </m:num>
                                  <m:den>
                                    <m:r>
                                      <a:rPr lang="ru-RU" sz="1600">
                                        <a:effectLst/>
                                        <a:latin typeface="Cambria Math" panose="02040503050406030204" pitchFamily="18" charset="0"/>
                                      </a:rPr>
                                      <m:t>63</m:t>
                                    </m:r>
                                  </m:den>
                                </m:f>
                              </m:oMath>
                            </m:oMathPara>
                          </a14:m>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rPr>
                            <a:t> </a:t>
                          </a:r>
                        </a:p>
                        <a:p>
                          <a:pPr>
                            <a:lnSpc>
                              <a:spcPct val="115000"/>
                            </a:lnSpc>
                            <a:spcAft>
                              <a:spcPts val="0"/>
                            </a:spcAft>
                          </a:pPr>
                          <a:r>
                            <a:rPr lang="ru-RU" sz="1600">
                              <a:effectLst/>
                            </a:rPr>
                            <a:t>63с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80454757"/>
                      </a:ext>
                    </a:extLst>
                  </a:tr>
                  <a:tr h="691799">
                    <a:tc>
                      <a:txBody>
                        <a:bodyPr/>
                        <a:lstStyle/>
                        <a:p>
                          <a:pPr>
                            <a:lnSpc>
                              <a:spcPct val="115000"/>
                            </a:lnSpc>
                            <a:spcAft>
                              <a:spcPts val="0"/>
                            </a:spcAft>
                          </a:pPr>
                          <a:r>
                            <a:rPr lang="ru-RU" sz="1600" dirty="0">
                              <a:effectLst/>
                            </a:rPr>
                            <a:t>Эскалатор</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dirty="0">
                              <a:effectLst/>
                            </a:rPr>
                            <a:t>1</a:t>
                          </a:r>
                        </a:p>
                        <a:p>
                          <a:pPr>
                            <a:lnSpc>
                              <a:spcPct val="115000"/>
                            </a:lnSpc>
                            <a:spcAft>
                              <a:spcPts val="0"/>
                            </a:spcAft>
                          </a:pPr>
                          <a:r>
                            <a:rPr lang="ru-RU" sz="1600" dirty="0">
                              <a:effectLst/>
                            </a:rPr>
                            <a:t> </a:t>
                          </a:r>
                        </a:p>
                        <a:p>
                          <a:pPr>
                            <a:lnSpc>
                              <a:spcPct val="115000"/>
                            </a:lnSpc>
                            <a:spcAft>
                              <a:spcPts val="0"/>
                            </a:spcAft>
                          </a:pPr>
                          <a:r>
                            <a:rPr lang="ru-RU" sz="1600" dirty="0">
                              <a:effectLst/>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14:m>
                            <m:oMathPara xmlns:m="http://schemas.openxmlformats.org/officeDocument/2006/math">
                              <m:oMathParaPr>
                                <m:jc m:val="centerGroup"/>
                              </m:oMathParaPr>
                              <m:oMath xmlns:m="http://schemas.openxmlformats.org/officeDocument/2006/math">
                                <m:f>
                                  <m:fPr>
                                    <m:ctrlPr>
                                      <a:rPr lang="ru-RU" sz="1600" i="1">
                                        <a:effectLst/>
                                        <a:latin typeface="Cambria Math" panose="02040503050406030204" pitchFamily="18" charset="0"/>
                                      </a:rPr>
                                    </m:ctrlPr>
                                  </m:fPr>
                                  <m:num>
                                    <m:r>
                                      <a:rPr lang="ru-RU" sz="1600">
                                        <a:effectLst/>
                                        <a:latin typeface="Cambria Math" panose="02040503050406030204" pitchFamily="18" charset="0"/>
                                      </a:rPr>
                                      <m:t>1</m:t>
                                    </m:r>
                                  </m:num>
                                  <m:den>
                                    <m:r>
                                      <a:rPr lang="ru-RU" sz="1600">
                                        <a:effectLst/>
                                        <a:latin typeface="Cambria Math" panose="02040503050406030204" pitchFamily="18" charset="0"/>
                                      </a:rPr>
                                      <m:t>36</m:t>
                                    </m:r>
                                  </m:den>
                                </m:f>
                                <m:r>
                                  <a:rPr lang="ru-RU" sz="1600">
                                    <a:effectLst/>
                                    <a:latin typeface="Cambria Math" panose="02040503050406030204" pitchFamily="18" charset="0"/>
                                  </a:rPr>
                                  <m:t>−</m:t>
                                </m:r>
                                <m:f>
                                  <m:fPr>
                                    <m:ctrlPr>
                                      <a:rPr lang="ru-RU" sz="1600" i="1">
                                        <a:effectLst/>
                                        <a:latin typeface="Cambria Math" panose="02040503050406030204" pitchFamily="18" charset="0"/>
                                      </a:rPr>
                                    </m:ctrlPr>
                                  </m:fPr>
                                  <m:num>
                                    <m:r>
                                      <a:rPr lang="ru-RU" sz="1600">
                                        <a:effectLst/>
                                        <a:latin typeface="Cambria Math" panose="02040503050406030204" pitchFamily="18" charset="0"/>
                                      </a:rPr>
                                      <m:t>1</m:t>
                                    </m:r>
                                  </m:num>
                                  <m:den>
                                    <m:r>
                                      <a:rPr lang="ru-RU" sz="1600">
                                        <a:effectLst/>
                                        <a:latin typeface="Cambria Math" panose="02040503050406030204" pitchFamily="18" charset="0"/>
                                      </a:rPr>
                                      <m:t>63</m:t>
                                    </m:r>
                                  </m:den>
                                </m:f>
                              </m:oMath>
                            </m:oMathPara>
                          </a14:m>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dirty="0">
                              <a:effectLst/>
                            </a:rPr>
                            <a:t>?с</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13306915"/>
                      </a:ext>
                    </a:extLst>
                  </a:tr>
                  <a:tr h="691639">
                    <a:tc>
                      <a:txBody>
                        <a:bodyPr/>
                        <a:lstStyle/>
                        <a:p>
                          <a:pPr>
                            <a:lnSpc>
                              <a:spcPct val="115000"/>
                            </a:lnSpc>
                            <a:spcAft>
                              <a:spcPts val="0"/>
                            </a:spcAft>
                          </a:pPr>
                          <a:r>
                            <a:rPr lang="ru-RU" sz="1600">
                              <a:effectLst/>
                            </a:rPr>
                            <a:t>Маша+ эскалатор</a:t>
                          </a:r>
                        </a:p>
                        <a:p>
                          <a:pPr>
                            <a:lnSpc>
                              <a:spcPct val="115000"/>
                            </a:lnSpc>
                            <a:spcAft>
                              <a:spcPts val="0"/>
                            </a:spcAft>
                          </a:pPr>
                          <a:r>
                            <a:rPr lang="ru-RU" sz="16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rPr>
                            <a:t>1</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14:m>
                            <m:oMathPara xmlns:m="http://schemas.openxmlformats.org/officeDocument/2006/math">
                              <m:oMathParaPr>
                                <m:jc m:val="centerGroup"/>
                              </m:oMathParaPr>
                              <m:oMath xmlns:m="http://schemas.openxmlformats.org/officeDocument/2006/math">
                                <m:f>
                                  <m:fPr>
                                    <m:ctrlPr>
                                      <a:rPr lang="ru-RU" sz="1600" i="1">
                                        <a:effectLst/>
                                        <a:latin typeface="Cambria Math" panose="02040503050406030204" pitchFamily="18" charset="0"/>
                                      </a:rPr>
                                    </m:ctrlPr>
                                  </m:fPr>
                                  <m:num>
                                    <m:r>
                                      <a:rPr lang="ru-RU" sz="1600">
                                        <a:effectLst/>
                                        <a:latin typeface="Cambria Math" panose="02040503050406030204" pitchFamily="18" charset="0"/>
                                      </a:rPr>
                                      <m:t>1</m:t>
                                    </m:r>
                                  </m:num>
                                  <m:den>
                                    <m:r>
                                      <a:rPr lang="ru-RU" sz="1600">
                                        <a:effectLst/>
                                        <a:latin typeface="Cambria Math" panose="02040503050406030204" pitchFamily="18" charset="0"/>
                                      </a:rPr>
                                      <m:t>36</m:t>
                                    </m:r>
                                  </m:den>
                                </m:f>
                              </m:oMath>
                            </m:oMathPara>
                          </a14:m>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dirty="0">
                              <a:effectLst/>
                            </a:rPr>
                            <a:t>36с</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61885261"/>
                      </a:ext>
                    </a:extLst>
                  </a:tr>
                </a:tbl>
              </a:graphicData>
            </a:graphic>
          </p:graphicFrame>
        </mc:Choice>
        <mc:Fallback>
          <p:graphicFrame>
            <p:nvGraphicFramePr>
              <p:cNvPr id="8" name="Таблица 7"/>
              <p:cNvGraphicFramePr>
                <a:graphicFrameLocks noGrp="1"/>
              </p:cNvGraphicFramePr>
              <p:nvPr>
                <p:extLst>
                  <p:ext uri="{D42A27DB-BD31-4B8C-83A1-F6EECF244321}">
                    <p14:modId xmlns:a14="http://schemas.microsoft.com/office/drawing/2010/main" xmlns="" xmlns:p14="http://schemas.microsoft.com/office/powerpoint/2010/main" val="2486076937"/>
                  </p:ext>
                </p:extLst>
              </p:nvPr>
            </p:nvGraphicFramePr>
            <p:xfrm>
              <a:off x="0" y="3704733"/>
              <a:ext cx="4923824" cy="3084576"/>
            </p:xfrm>
            <a:graphic>
              <a:graphicData uri="http://schemas.openxmlformats.org/drawingml/2006/table">
                <a:tbl>
                  <a:tblPr firstRow="1" firstCol="1" bandRow="1">
                    <a:tableStyleId>{5C22544A-7EE6-4342-B048-85BDC9FD1C3A}</a:tableStyleId>
                  </a:tblPr>
                  <a:tblGrid>
                    <a:gridCol w="1230956">
                      <a:extLst>
                        <a:ext uri="{9D8B030D-6E8A-4147-A177-3AD203B41FA5}">
                          <a16:colId xmlns:a14="http://schemas.microsoft.com/office/drawing/2010/main" xmlns="" xmlns:a16="http://schemas.microsoft.com/office/drawing/2014/main" val="2179090760"/>
                        </a:ext>
                      </a:extLst>
                    </a:gridCol>
                    <a:gridCol w="1230956">
                      <a:extLst>
                        <a:ext uri="{9D8B030D-6E8A-4147-A177-3AD203B41FA5}">
                          <a16:colId xmlns:a14="http://schemas.microsoft.com/office/drawing/2010/main" xmlns="" xmlns:a16="http://schemas.microsoft.com/office/drawing/2014/main" val="1814670425"/>
                        </a:ext>
                      </a:extLst>
                    </a:gridCol>
                    <a:gridCol w="1230956">
                      <a:extLst>
                        <a:ext uri="{9D8B030D-6E8A-4147-A177-3AD203B41FA5}">
                          <a16:colId xmlns:a14="http://schemas.microsoft.com/office/drawing/2010/main" xmlns="" xmlns:a16="http://schemas.microsoft.com/office/drawing/2014/main" val="4062107196"/>
                        </a:ext>
                      </a:extLst>
                    </a:gridCol>
                    <a:gridCol w="1230956">
                      <a:extLst>
                        <a:ext uri="{9D8B030D-6E8A-4147-A177-3AD203B41FA5}">
                          <a16:colId xmlns:a14="http://schemas.microsoft.com/office/drawing/2010/main" xmlns="" xmlns:a16="http://schemas.microsoft.com/office/drawing/2014/main" val="1010633206"/>
                        </a:ext>
                      </a:extLst>
                    </a:gridCol>
                  </a:tblGrid>
                  <a:tr h="560832">
                    <a:tc>
                      <a:txBody>
                        <a:bodyPr/>
                        <a:lstStyle/>
                        <a:p>
                          <a:pPr>
                            <a:lnSpc>
                              <a:spcPct val="115000"/>
                            </a:lnSpc>
                            <a:spcAft>
                              <a:spcPts val="0"/>
                            </a:spcAft>
                          </a:pPr>
                          <a:r>
                            <a:rPr lang="ru-RU" sz="1600" dirty="0">
                              <a:effectLst/>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rPr>
                            <a:t>ОР</a:t>
                          </a:r>
                        </a:p>
                        <a:p>
                          <a:pPr>
                            <a:lnSpc>
                              <a:spcPct val="115000"/>
                            </a:lnSpc>
                            <a:spcAft>
                              <a:spcPts val="0"/>
                            </a:spcAft>
                          </a:pPr>
                          <a:r>
                            <a:rPr lang="ru-RU" sz="16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rPr>
                            <a:t>ПТ</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rPr>
                            <a:t>ВР</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4="http://schemas.microsoft.com/office/drawing/2010/main" xmlns="" xmlns:a16="http://schemas.microsoft.com/office/drawing/2014/main" val="609453907"/>
                      </a:ext>
                    </a:extLst>
                  </a:tr>
                  <a:tr h="560832">
                    <a:tc>
                      <a:txBody>
                        <a:bodyPr/>
                        <a:lstStyle/>
                        <a:p>
                          <a:pPr>
                            <a:lnSpc>
                              <a:spcPct val="115000"/>
                            </a:lnSpc>
                            <a:spcAft>
                              <a:spcPts val="0"/>
                            </a:spcAft>
                          </a:pPr>
                          <a:r>
                            <a:rPr lang="ru-RU" sz="1600">
                              <a:effectLst/>
                            </a:rPr>
                            <a:t>Маша</a:t>
                          </a:r>
                        </a:p>
                        <a:p>
                          <a:pPr>
                            <a:lnSpc>
                              <a:spcPct val="115000"/>
                            </a:lnSpc>
                            <a:spcAft>
                              <a:spcPts val="0"/>
                            </a:spcAft>
                          </a:pPr>
                          <a:r>
                            <a:rPr lang="ru-RU" sz="16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dirty="0">
                              <a:effectLst/>
                            </a:rPr>
                            <a:t>1</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endParaRPr lang="ru-RU"/>
                        </a:p>
                      </a:txBody>
                      <a:tcPr marL="68580" marR="68580" marT="0" marB="0">
                        <a:blipFill>
                          <a:blip r:embed="rId2"/>
                          <a:stretch>
                            <a:fillRect l="-200990" t="-108696" r="-101980" b="-353261"/>
                          </a:stretch>
                        </a:blipFill>
                      </a:tcPr>
                    </a:tc>
                    <a:tc>
                      <a:txBody>
                        <a:bodyPr/>
                        <a:lstStyle/>
                        <a:p>
                          <a:pPr>
                            <a:lnSpc>
                              <a:spcPct val="115000"/>
                            </a:lnSpc>
                            <a:spcAft>
                              <a:spcPts val="0"/>
                            </a:spcAft>
                          </a:pPr>
                          <a:r>
                            <a:rPr lang="ru-RU" sz="1600">
                              <a:effectLst/>
                            </a:rPr>
                            <a:t> </a:t>
                          </a:r>
                        </a:p>
                        <a:p>
                          <a:pPr>
                            <a:lnSpc>
                              <a:spcPct val="115000"/>
                            </a:lnSpc>
                            <a:spcAft>
                              <a:spcPts val="0"/>
                            </a:spcAft>
                          </a:pPr>
                          <a:r>
                            <a:rPr lang="ru-RU" sz="1600">
                              <a:effectLst/>
                            </a:rPr>
                            <a:t>63с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4="http://schemas.microsoft.com/office/drawing/2010/main" xmlns="" xmlns:a16="http://schemas.microsoft.com/office/drawing/2014/main" val="480454757"/>
                      </a:ext>
                    </a:extLst>
                  </a:tr>
                  <a:tr h="841248">
                    <a:tc>
                      <a:txBody>
                        <a:bodyPr/>
                        <a:lstStyle/>
                        <a:p>
                          <a:pPr>
                            <a:lnSpc>
                              <a:spcPct val="115000"/>
                            </a:lnSpc>
                            <a:spcAft>
                              <a:spcPts val="0"/>
                            </a:spcAft>
                          </a:pPr>
                          <a:r>
                            <a:rPr lang="ru-RU" sz="1600" dirty="0">
                              <a:effectLst/>
                            </a:rPr>
                            <a:t>Эскалатор</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dirty="0">
                              <a:effectLst/>
                            </a:rPr>
                            <a:t>1</a:t>
                          </a:r>
                        </a:p>
                        <a:p>
                          <a:pPr>
                            <a:lnSpc>
                              <a:spcPct val="115000"/>
                            </a:lnSpc>
                            <a:spcAft>
                              <a:spcPts val="0"/>
                            </a:spcAft>
                          </a:pPr>
                          <a:r>
                            <a:rPr lang="ru-RU" sz="1600" dirty="0">
                              <a:effectLst/>
                            </a:rPr>
                            <a:t> </a:t>
                          </a:r>
                        </a:p>
                        <a:p>
                          <a:pPr>
                            <a:lnSpc>
                              <a:spcPct val="115000"/>
                            </a:lnSpc>
                            <a:spcAft>
                              <a:spcPts val="0"/>
                            </a:spcAft>
                          </a:pPr>
                          <a:r>
                            <a:rPr lang="ru-RU" sz="1600" dirty="0">
                              <a:effectLst/>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endParaRPr lang="ru-RU"/>
                        </a:p>
                      </a:txBody>
                      <a:tcPr marL="68580" marR="68580" marT="0" marB="0">
                        <a:blipFill>
                          <a:blip r:embed="rId2"/>
                          <a:stretch>
                            <a:fillRect l="-200990" t="-138129" r="-101980" b="-133813"/>
                          </a:stretch>
                        </a:blipFill>
                      </a:tcPr>
                    </a:tc>
                    <a:tc>
                      <a:txBody>
                        <a:bodyPr/>
                        <a:lstStyle/>
                        <a:p>
                          <a:pPr algn="ctr">
                            <a:lnSpc>
                              <a:spcPct val="115000"/>
                            </a:lnSpc>
                            <a:spcAft>
                              <a:spcPts val="0"/>
                            </a:spcAft>
                          </a:pPr>
                          <a:r>
                            <a:rPr lang="ru-RU" sz="1600">
                              <a:effectLst/>
                            </a:rPr>
                            <a:t>?с</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4="http://schemas.microsoft.com/office/drawing/2010/main" xmlns="" xmlns:a16="http://schemas.microsoft.com/office/drawing/2014/main" val="2713306915"/>
                      </a:ext>
                    </a:extLst>
                  </a:tr>
                  <a:tr h="1121664">
                    <a:tc>
                      <a:txBody>
                        <a:bodyPr/>
                        <a:lstStyle/>
                        <a:p>
                          <a:pPr>
                            <a:lnSpc>
                              <a:spcPct val="115000"/>
                            </a:lnSpc>
                            <a:spcAft>
                              <a:spcPts val="0"/>
                            </a:spcAft>
                          </a:pPr>
                          <a:r>
                            <a:rPr lang="ru-RU" sz="1600">
                              <a:effectLst/>
                            </a:rPr>
                            <a:t>Маша+ эскалатор</a:t>
                          </a:r>
                        </a:p>
                        <a:p>
                          <a:pPr>
                            <a:lnSpc>
                              <a:spcPct val="115000"/>
                            </a:lnSpc>
                            <a:spcAft>
                              <a:spcPts val="0"/>
                            </a:spcAft>
                          </a:pPr>
                          <a:r>
                            <a:rPr lang="ru-RU" sz="16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rPr>
                            <a:t>1</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endParaRPr lang="ru-RU"/>
                        </a:p>
                      </a:txBody>
                      <a:tcPr marL="68580" marR="68580" marT="0" marB="0">
                        <a:blipFill>
                          <a:blip r:embed="rId2"/>
                          <a:stretch>
                            <a:fillRect l="-200990" t="-179891" r="-101980" b="-1087"/>
                          </a:stretch>
                        </a:blipFill>
                      </a:tcPr>
                    </a:tc>
                    <a:tc>
                      <a:txBody>
                        <a:bodyPr/>
                        <a:lstStyle/>
                        <a:p>
                          <a:pPr>
                            <a:lnSpc>
                              <a:spcPct val="115000"/>
                            </a:lnSpc>
                            <a:spcAft>
                              <a:spcPts val="0"/>
                            </a:spcAft>
                          </a:pPr>
                          <a:r>
                            <a:rPr lang="ru-RU" sz="1600" dirty="0">
                              <a:effectLst/>
                            </a:rPr>
                            <a:t>36с</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4="http://schemas.microsoft.com/office/drawing/2010/main" xmlns="" xmlns:a16="http://schemas.microsoft.com/office/drawing/2014/main" val="761885261"/>
                      </a:ext>
                    </a:extLst>
                  </a:tr>
                </a:tbl>
              </a:graphicData>
            </a:graphic>
          </p:graphicFrame>
        </mc:Fallback>
      </mc:AlternateContent>
      <p:sp>
        <p:nvSpPr>
          <p:cNvPr id="9" name="Rectangle 3"/>
          <p:cNvSpPr>
            <a:spLocks noChangeArrowheads="1"/>
          </p:cNvSpPr>
          <p:nvPr/>
        </p:nvSpPr>
        <p:spPr bwMode="auto">
          <a:xfrm>
            <a:off x="53531" y="2996847"/>
            <a:ext cx="4870293" cy="70788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ОР-объём работы, ПТ-производительность труда, ВР-время работы</a:t>
            </a:r>
            <a:endParaRPr kumimoji="0" lang="ru-RU" altLang="ru-RU" sz="2000" b="0" i="0" u="none" strike="noStrike" cap="none" normalizeH="0" baseline="0" dirty="0" smtClean="0">
              <a:ln>
                <a:noFill/>
              </a:ln>
              <a:solidFill>
                <a:schemeClr val="tx1"/>
              </a:solidFill>
              <a:effectLst/>
              <a:latin typeface="Arial" panose="020B0604020202020204" pitchFamily="34" charset="0"/>
            </a:endParaRPr>
          </a:p>
        </p:txBody>
      </p:sp>
      <mc:AlternateContent xmlns:mc="http://schemas.openxmlformats.org/markup-compatibility/2006">
        <mc:Choice xmlns="" xmlns:a14="http://schemas.microsoft.com/office/drawing/2010/main" Requires="a14">
          <p:sp>
            <p:nvSpPr>
              <p:cNvPr id="10" name="Прямоугольник 9"/>
              <p:cNvSpPr/>
              <p:nvPr/>
            </p:nvSpPr>
            <p:spPr>
              <a:xfrm>
                <a:off x="5788056" y="4169320"/>
                <a:ext cx="5712643" cy="3011658"/>
              </a:xfrm>
              <a:prstGeom prst="rect">
                <a:avLst/>
              </a:prstGeom>
            </p:spPr>
            <p:txBody>
              <a:bodyPr wrap="square">
                <a:spAutoFit/>
              </a:bodyPr>
              <a:lstStyle/>
              <a:p>
                <a:pPr>
                  <a:lnSpc>
                    <a:spcPct val="115000"/>
                  </a:lnSpc>
                  <a:spcAft>
                    <a:spcPts val="1000"/>
                  </a:spcAft>
                </a:pPr>
                <a:r>
                  <a:rPr lang="ru-RU" sz="2200" dirty="0">
                    <a:latin typeface="Times New Roman" panose="02020603050405020304" pitchFamily="18" charset="0"/>
                    <a:ea typeface="Calibri" panose="020F0502020204030204" pitchFamily="34" charset="0"/>
                    <a:cs typeface="Times New Roman" panose="02020603050405020304" pitchFamily="18" charset="0"/>
                  </a:rPr>
                  <a:t> </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spcAft>
                    <a:spcPts val="0"/>
                  </a:spcAft>
                </a:pPr>
                <a:r>
                  <a:rPr lang="ru-RU" sz="2200" dirty="0" smtClean="0">
                    <a:ea typeface="Calibri" panose="020F0502020204030204" pitchFamily="34" charset="0"/>
                    <a:cs typeface="Times New Roman" panose="02020603050405020304" pitchFamily="18" charset="0"/>
                  </a:rPr>
                  <a:t>1) </a:t>
                </a:r>
                <a14:m>
                  <m:oMath xmlns:m="http://schemas.openxmlformats.org/officeDocument/2006/math">
                    <m:f>
                      <m:fPr>
                        <m:ctrlPr>
                          <a:rPr lang="ru-RU" sz="2200" i="1">
                            <a:latin typeface="Cambria Math" panose="02040503050406030204" pitchFamily="18" charset="0"/>
                            <a:ea typeface="Calibri" panose="020F0502020204030204" pitchFamily="34" charset="0"/>
                            <a:cs typeface="Times New Roman" panose="02020603050405020304" pitchFamily="18" charset="0"/>
                          </a:rPr>
                        </m:ctrlPr>
                      </m:fPr>
                      <m:num>
                        <m:r>
                          <a:rPr lang="ru-RU" sz="2200" i="1">
                            <a:latin typeface="Cambria Math" panose="02040503050406030204" pitchFamily="18" charset="0"/>
                            <a:ea typeface="Calibri" panose="020F0502020204030204" pitchFamily="34" charset="0"/>
                            <a:cs typeface="Times New Roman" panose="02020603050405020304" pitchFamily="18" charset="0"/>
                          </a:rPr>
                          <m:t>1</m:t>
                        </m:r>
                      </m:num>
                      <m:den>
                        <m:r>
                          <a:rPr lang="ru-RU" sz="2200" i="1">
                            <a:latin typeface="Cambria Math" panose="02040503050406030204" pitchFamily="18" charset="0"/>
                            <a:ea typeface="Calibri" panose="020F0502020204030204" pitchFamily="34" charset="0"/>
                            <a:cs typeface="Times New Roman" panose="02020603050405020304" pitchFamily="18" charset="0"/>
                          </a:rPr>
                          <m:t>36</m:t>
                        </m:r>
                      </m:den>
                    </m:f>
                  </m:oMath>
                </a14:m>
                <a:r>
                  <a:rPr lang="ru-RU" sz="2200" dirty="0">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200" i="1">
                            <a:latin typeface="Cambria Math" panose="02040503050406030204" pitchFamily="18" charset="0"/>
                            <a:ea typeface="Times New Roman" panose="02020603050405020304" pitchFamily="18" charset="0"/>
                            <a:cs typeface="Times New Roman" panose="02020603050405020304" pitchFamily="18" charset="0"/>
                          </a:rPr>
                        </m:ctrlPr>
                      </m:fPr>
                      <m:num>
                        <m:r>
                          <a:rPr lang="ru-RU" sz="2200" i="1">
                            <a:latin typeface="Cambria Math" panose="02040503050406030204" pitchFamily="18" charset="0"/>
                            <a:ea typeface="Times New Roman" panose="02020603050405020304" pitchFamily="18" charset="0"/>
                            <a:cs typeface="Times New Roman" panose="02020603050405020304" pitchFamily="18" charset="0"/>
                          </a:rPr>
                          <m:t>1</m:t>
                        </m:r>
                      </m:num>
                      <m:den>
                        <m:r>
                          <a:rPr lang="ru-RU" sz="2200" i="1">
                            <a:latin typeface="Cambria Math" panose="02040503050406030204" pitchFamily="18" charset="0"/>
                            <a:ea typeface="Times New Roman" panose="02020603050405020304" pitchFamily="18" charset="0"/>
                            <a:cs typeface="Times New Roman" panose="02020603050405020304" pitchFamily="18" charset="0"/>
                          </a:rPr>
                          <m:t>63</m:t>
                        </m:r>
                      </m:den>
                    </m:f>
                  </m:oMath>
                </a14:m>
                <a:r>
                  <a:rPr lang="ru-RU" sz="2200" dirty="0">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200" i="1">
                            <a:latin typeface="Cambria Math" panose="02040503050406030204" pitchFamily="18" charset="0"/>
                            <a:ea typeface="Times New Roman" panose="02020603050405020304" pitchFamily="18" charset="0"/>
                            <a:cs typeface="Times New Roman" panose="02020603050405020304" pitchFamily="18" charset="0"/>
                          </a:rPr>
                        </m:ctrlPr>
                      </m:fPr>
                      <m:num>
                        <m:r>
                          <a:rPr lang="ru-RU" sz="2200" i="1">
                            <a:latin typeface="Cambria Math" panose="02040503050406030204" pitchFamily="18" charset="0"/>
                            <a:ea typeface="Times New Roman" panose="02020603050405020304" pitchFamily="18" charset="0"/>
                            <a:cs typeface="Times New Roman" panose="02020603050405020304" pitchFamily="18" charset="0"/>
                          </a:rPr>
                          <m:t>3</m:t>
                        </m:r>
                      </m:num>
                      <m:den>
                        <m:r>
                          <a:rPr lang="ru-RU" sz="2200" i="1">
                            <a:latin typeface="Cambria Math" panose="02040503050406030204" pitchFamily="18" charset="0"/>
                            <a:ea typeface="Times New Roman" panose="02020603050405020304" pitchFamily="18" charset="0"/>
                            <a:cs typeface="Times New Roman" panose="02020603050405020304" pitchFamily="18" charset="0"/>
                          </a:rPr>
                          <m:t>252 </m:t>
                        </m:r>
                      </m:den>
                    </m:f>
                  </m:oMath>
                </a14:m>
                <a:r>
                  <a:rPr lang="ru-RU" sz="2200" dirty="0">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200" i="1">
                            <a:latin typeface="Cambria Math" panose="02040503050406030204" pitchFamily="18" charset="0"/>
                            <a:ea typeface="Times New Roman" panose="02020603050405020304" pitchFamily="18" charset="0"/>
                            <a:cs typeface="Times New Roman" panose="02020603050405020304" pitchFamily="18" charset="0"/>
                          </a:rPr>
                        </m:ctrlPr>
                      </m:fPr>
                      <m:num>
                        <m:r>
                          <a:rPr lang="ru-RU" sz="2200" i="1">
                            <a:latin typeface="Cambria Math" panose="02040503050406030204" pitchFamily="18" charset="0"/>
                            <a:ea typeface="Times New Roman" panose="02020603050405020304" pitchFamily="18" charset="0"/>
                            <a:cs typeface="Times New Roman" panose="02020603050405020304" pitchFamily="18" charset="0"/>
                          </a:rPr>
                          <m:t>1</m:t>
                        </m:r>
                      </m:num>
                      <m:den>
                        <m:r>
                          <a:rPr lang="ru-RU" sz="2200" i="1">
                            <a:latin typeface="Cambria Math" panose="02040503050406030204" pitchFamily="18" charset="0"/>
                            <a:ea typeface="Times New Roman" panose="02020603050405020304" pitchFamily="18" charset="0"/>
                            <a:cs typeface="Times New Roman" panose="02020603050405020304" pitchFamily="18" charset="0"/>
                          </a:rPr>
                          <m:t>84</m:t>
                        </m:r>
                      </m:den>
                    </m:f>
                  </m:oMath>
                </a14:m>
                <a:r>
                  <a:rPr lang="ru-RU" sz="2200" dirty="0">
                    <a:latin typeface="Times New Roman" panose="02020603050405020304" pitchFamily="18" charset="0"/>
                    <a:ea typeface="Times New Roman" panose="02020603050405020304" pitchFamily="18" charset="0"/>
                    <a:cs typeface="Times New Roman" panose="02020603050405020304" pitchFamily="18" charset="0"/>
                  </a:rPr>
                  <a:t> ПТ эскалатора</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spcAft>
                    <a:spcPts val="0"/>
                  </a:spcAft>
                </a:pPr>
                <a:r>
                  <a:rPr lang="ru-RU" sz="2200" dirty="0" smtClean="0">
                    <a:ea typeface="Calibri" panose="020F0502020204030204" pitchFamily="34" charset="0"/>
                    <a:cs typeface="Times New Roman" panose="02020603050405020304" pitchFamily="18" charset="0"/>
                  </a:rPr>
                  <a:t>2) </a:t>
                </a:r>
                <a14:m>
                  <m:oMath xmlns:m="http://schemas.openxmlformats.org/officeDocument/2006/math">
                    <m:r>
                      <a:rPr lang="ru-RU" sz="2200" i="1">
                        <a:latin typeface="Cambria Math" panose="02040503050406030204" pitchFamily="18" charset="0"/>
                        <a:ea typeface="Calibri" panose="020F0502020204030204" pitchFamily="34" charset="0"/>
                        <a:cs typeface="Times New Roman" panose="02020603050405020304" pitchFamily="18" charset="0"/>
                      </a:rPr>
                      <m:t>1: </m:t>
                    </m:r>
                    <m:f>
                      <m:fPr>
                        <m:ctrlPr>
                          <a:rPr lang="ru-RU" sz="2200" i="1">
                            <a:latin typeface="Cambria Math" panose="02040503050406030204" pitchFamily="18" charset="0"/>
                            <a:ea typeface="Calibri" panose="020F0502020204030204" pitchFamily="34" charset="0"/>
                            <a:cs typeface="Times New Roman" panose="02020603050405020304" pitchFamily="18" charset="0"/>
                          </a:rPr>
                        </m:ctrlPr>
                      </m:fPr>
                      <m:num>
                        <m:r>
                          <a:rPr lang="ru-RU" sz="2200" i="1">
                            <a:latin typeface="Cambria Math" panose="02040503050406030204" pitchFamily="18" charset="0"/>
                            <a:ea typeface="Calibri" panose="020F0502020204030204" pitchFamily="34" charset="0"/>
                            <a:cs typeface="Times New Roman" panose="02020603050405020304" pitchFamily="18" charset="0"/>
                          </a:rPr>
                          <m:t>1</m:t>
                        </m:r>
                      </m:num>
                      <m:den>
                        <m:r>
                          <a:rPr lang="ru-RU" sz="2200" i="1">
                            <a:latin typeface="Cambria Math" panose="02040503050406030204" pitchFamily="18" charset="0"/>
                            <a:ea typeface="Calibri" panose="020F0502020204030204" pitchFamily="34" charset="0"/>
                            <a:cs typeface="Times New Roman" panose="02020603050405020304" pitchFamily="18" charset="0"/>
                          </a:rPr>
                          <m:t>84</m:t>
                        </m:r>
                      </m:den>
                    </m:f>
                  </m:oMath>
                </a14:m>
                <a:r>
                  <a:rPr lang="ru-RU" sz="2200" dirty="0">
                    <a:latin typeface="Times New Roman" panose="02020603050405020304" pitchFamily="18" charset="0"/>
                    <a:ea typeface="Times New Roman" panose="02020603050405020304" pitchFamily="18" charset="0"/>
                    <a:cs typeface="Times New Roman" panose="02020603050405020304" pitchFamily="18" charset="0"/>
                  </a:rPr>
                  <a:t> = 84(с) ВР движущегося эскалатора</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15000"/>
                  </a:lnSpc>
                  <a:spcAft>
                    <a:spcPts val="0"/>
                  </a:spcAft>
                </a:pPr>
                <a:r>
                  <a:rPr lang="ru-RU" sz="2200" dirty="0">
                    <a:latin typeface="Times New Roman" panose="02020603050405020304" pitchFamily="18" charset="0"/>
                    <a:ea typeface="Calibri" panose="020F0502020204030204" pitchFamily="34" charset="0"/>
                    <a:cs typeface="Times New Roman" panose="02020603050405020304" pitchFamily="18" charset="0"/>
                  </a:rPr>
                  <a:t> </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15000"/>
                  </a:lnSpc>
                  <a:spcAft>
                    <a:spcPts val="1000"/>
                  </a:spcAft>
                </a:pPr>
                <a:r>
                  <a:rPr lang="ru-RU" sz="2200" dirty="0">
                    <a:latin typeface="Times New Roman" panose="02020603050405020304" pitchFamily="18" charset="0"/>
                    <a:ea typeface="Calibri" panose="020F0502020204030204" pitchFamily="34" charset="0"/>
                    <a:cs typeface="Times New Roman" panose="02020603050405020304" pitchFamily="18" charset="0"/>
                  </a:rPr>
                  <a:t>Ответ: 84с</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2200" dirty="0">
                    <a:effectLst/>
                    <a:latin typeface="Calibri" panose="020F0502020204030204" pitchFamily="34" charset="0"/>
                    <a:ea typeface="Calibri" panose="020F0502020204030204" pitchFamily="34" charset="0"/>
                    <a:cs typeface="Times New Roman" panose="02020603050405020304" pitchFamily="18" charset="0"/>
                  </a:rPr>
                  <a:t> </a:t>
                </a:r>
              </a:p>
            </p:txBody>
          </p:sp>
        </mc:Choice>
        <mc:Fallback>
          <p:sp>
            <p:nvSpPr>
              <p:cNvPr id="10" name="Прямоугольник 9"/>
              <p:cNvSpPr>
                <a:spLocks noRot="1" noChangeAspect="1" noMove="1" noResize="1" noEditPoints="1" noAdjustHandles="1" noChangeArrowheads="1" noChangeShapeType="1" noTextEdit="1"/>
              </p:cNvSpPr>
              <p:nvPr/>
            </p:nvSpPr>
            <p:spPr>
              <a:xfrm>
                <a:off x="5788056" y="4169320"/>
                <a:ext cx="5712643" cy="3011658"/>
              </a:xfrm>
              <a:prstGeom prst="rect">
                <a:avLst/>
              </a:prstGeom>
              <a:blipFill>
                <a:blip r:embed="rId3"/>
                <a:stretch>
                  <a:fillRect l="-1386"/>
                </a:stretch>
              </a:blipFill>
            </p:spPr>
            <p:txBody>
              <a:bodyPr/>
              <a:lstStyle/>
              <a:p>
                <a:r>
                  <a:rPr lang="ru-RU">
                    <a:noFill/>
                  </a:rPr>
                  <a:t> </a:t>
                </a:r>
              </a:p>
            </p:txBody>
          </p:sp>
        </mc:Fallback>
      </mc:AlternateContent>
      <p:pic>
        <p:nvPicPr>
          <p:cNvPr id="3" name="Рисунок 2"/>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6235582" y="0"/>
            <a:ext cx="5956418" cy="2914827"/>
          </a:xfrm>
          <a:prstGeom prst="rect">
            <a:avLst/>
          </a:prstGeom>
        </p:spPr>
      </p:pic>
    </p:spTree>
    <p:extLst>
      <p:ext uri="{BB962C8B-B14F-4D97-AF65-F5344CB8AC3E}">
        <p14:creationId xmlns="" xmlns:p14="http://schemas.microsoft.com/office/powerpoint/2010/main" val="36947577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76734" y="0"/>
            <a:ext cx="5455340" cy="507831"/>
          </a:xfrm>
          <a:prstGeom prst="rect">
            <a:avLst/>
          </a:prstGeom>
        </p:spPr>
        <p:txBody>
          <a:bodyPr wrap="none">
            <a:spAutoFit/>
          </a:bodyPr>
          <a:lstStyle/>
          <a:p>
            <a:pPr fontAlgn="base">
              <a:lnSpc>
                <a:spcPct val="150000"/>
              </a:lnSpc>
              <a:spcAft>
                <a:spcPts val="1875"/>
              </a:spcAft>
            </a:pPr>
            <a:r>
              <a:rPr lang="ru-RU" b="1" dirty="0">
                <a:latin typeface="Times New Roman" panose="02020603050405020304" pitchFamily="18" charset="0"/>
                <a:ea typeface="Times New Roman" panose="02020603050405020304" pitchFamily="18" charset="0"/>
                <a:cs typeface="Times New Roman" panose="02020603050405020304" pitchFamily="18" charset="0"/>
              </a:rPr>
              <a:t>ЗАДАЧИ НА </a:t>
            </a:r>
            <a:r>
              <a:rPr lang="ru-RU" b="1" dirty="0" smtClean="0">
                <a:latin typeface="Times New Roman" panose="02020603050405020304" pitchFamily="18" charset="0"/>
                <a:ea typeface="Times New Roman" panose="02020603050405020304" pitchFamily="18" charset="0"/>
                <a:cs typeface="Times New Roman" panose="02020603050405020304" pitchFamily="18" charset="0"/>
              </a:rPr>
              <a:t>НАХОЖДЕНИЕ ВЕРОЯТНОСТЕЙ</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1" y="463397"/>
            <a:ext cx="10515601" cy="966290"/>
          </a:xfrm>
          <a:prstGeom prst="rect">
            <a:avLst/>
          </a:prstGeom>
        </p:spPr>
        <p:txBody>
          <a:bodyPr wrap="square">
            <a:spAutoFit/>
          </a:bodyPr>
          <a:lstStyle/>
          <a:p>
            <a:pPr fontAlgn="base">
              <a:lnSpc>
                <a:spcPct val="150000"/>
              </a:lnSpc>
              <a:spcAft>
                <a:spcPts val="1875"/>
              </a:spcAft>
            </a:pPr>
            <a:r>
              <a:rPr lang="ru-RU" sz="2000" b="1" u="sng" dirty="0" smtClean="0">
                <a:latin typeface="Times New Roman" panose="02020603050405020304" pitchFamily="18" charset="0"/>
                <a:ea typeface="Times New Roman" panose="02020603050405020304" pitchFamily="18" charset="0"/>
                <a:cs typeface="Times New Roman" panose="02020603050405020304" pitchFamily="18" charset="0"/>
              </a:rPr>
              <a:t>* Перекладываем </a:t>
            </a:r>
            <a:r>
              <a:rPr lang="ru-RU" sz="2000" b="1" u="sng" dirty="0">
                <a:latin typeface="Times New Roman" panose="02020603050405020304" pitchFamily="18" charset="0"/>
                <a:ea typeface="Times New Roman" panose="02020603050405020304" pitchFamily="18" charset="0"/>
                <a:cs typeface="Times New Roman" panose="02020603050405020304" pitchFamily="18" charset="0"/>
              </a:rPr>
              <a:t>текст задачи на язык математической логики, заменяя союз «и» умножением,  «или» сложением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0" y="1342292"/>
            <a:ext cx="4475264" cy="553998"/>
          </a:xfrm>
          <a:prstGeom prst="rect">
            <a:avLst/>
          </a:prstGeom>
        </p:spPr>
        <p:txBody>
          <a:bodyPr wrap="none">
            <a:spAutoFit/>
          </a:bodyPr>
          <a:lstStyle/>
          <a:p>
            <a:pPr fontAlgn="base">
              <a:lnSpc>
                <a:spcPct val="150000"/>
              </a:lnSpc>
              <a:spcAft>
                <a:spcPts val="1875"/>
              </a:spcAft>
            </a:pPr>
            <a:r>
              <a:rPr lang="ru-RU" sz="2000" u="sng" dirty="0">
                <a:latin typeface="Times New Roman" panose="02020603050405020304" pitchFamily="18" charset="0"/>
                <a:ea typeface="Times New Roman" panose="02020603050405020304" pitchFamily="18" charset="0"/>
                <a:cs typeface="Times New Roman" panose="02020603050405020304" pitchFamily="18" charset="0"/>
              </a:rPr>
              <a:t>Задача </a:t>
            </a:r>
            <a:r>
              <a:rPr lang="ru-RU" sz="2000" u="sng" dirty="0" smtClean="0">
                <a:latin typeface="Times New Roman" panose="02020603050405020304" pitchFamily="18" charset="0"/>
                <a:ea typeface="Times New Roman" panose="02020603050405020304" pitchFamily="18" charset="0"/>
                <a:cs typeface="Times New Roman" panose="02020603050405020304" pitchFamily="18" charset="0"/>
              </a:rPr>
              <a:t>9 </a:t>
            </a:r>
            <a:r>
              <a:rPr lang="ru-RU" sz="2000" u="sng" dirty="0">
                <a:latin typeface="Times New Roman" panose="02020603050405020304" pitchFamily="18" charset="0"/>
                <a:ea typeface="Times New Roman" panose="02020603050405020304" pitchFamily="18" charset="0"/>
                <a:cs typeface="Times New Roman" panose="02020603050405020304" pitchFamily="18" charset="0"/>
              </a:rPr>
              <a:t>(Вариант  7   № 9,  ОГЭ 2019):</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0" y="1759360"/>
            <a:ext cx="6096000" cy="2677656"/>
          </a:xfrm>
          <a:prstGeom prst="rect">
            <a:avLst/>
          </a:prstGeom>
        </p:spPr>
        <p:txBody>
          <a:bodyPr>
            <a:spAutoFit/>
          </a:bodyPr>
          <a:lstStyle/>
          <a:p>
            <a:pPr fontAlgn="base">
              <a:spcAft>
                <a:spcPts val="1875"/>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Помещение освещается фонарём с двумя лампочками. Вероятность </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перегорания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каждой отдельной </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лампочки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в течение года равна 0,6. Лампочки перегорают независимо друг от друга. Найти вероятность того, что в течение года перегорит ровно одна  лампочка.</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 xmlns:a14="http://schemas.microsoft.com/office/drawing/2010/main" Requires="a14">
          <p:sp>
            <p:nvSpPr>
              <p:cNvPr id="6" name="Прямоугольник 5"/>
              <p:cNvSpPr/>
              <p:nvPr/>
            </p:nvSpPr>
            <p:spPr>
              <a:xfrm>
                <a:off x="6425673" y="1468065"/>
                <a:ext cx="6096000" cy="5495094"/>
              </a:xfrm>
              <a:prstGeom prst="rect">
                <a:avLst/>
              </a:prstGeom>
            </p:spPr>
            <p:txBody>
              <a:bodyPr>
                <a:spAutoFit/>
              </a:bodyPr>
              <a:lstStyle/>
              <a:p>
                <a:pPr fontAlgn="base">
                  <a:spcAft>
                    <a:spcPts val="1875"/>
                  </a:spcAft>
                </a:pPr>
                <a:r>
                  <a:rPr lang="ru-RU" sz="2000" u="sng"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Решение-рассуждение:</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Событие А-перегорела одна лампочка</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Событие </a:t>
                </a:r>
                <a14:m>
                  <m:oMath xmlns:m="http://schemas.openxmlformats.org/officeDocument/2006/math">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Ã</m:t>
                    </m:r>
                  </m:oMath>
                </a14:m>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не перегорела одна лампочка</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Сумма вероятностей противоположных событий равна 1.</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Р(А)+Р(</a:t>
                </a:r>
                <a14:m>
                  <m:oMath xmlns:m="http://schemas.openxmlformats.org/officeDocument/2006/math">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Ã</m:t>
                    </m:r>
                  </m:oMath>
                </a14:m>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1     Найдём Р(</a:t>
                </a:r>
                <a14:m>
                  <m:oMath xmlns:m="http://schemas.openxmlformats.org/officeDocument/2006/math">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Ã</m:t>
                    </m:r>
                  </m:oMath>
                </a14:m>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1- 0,6=0,4.</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Проговорим ситуацию: Перегорела  первая «и» при этом не перегорела вторая, «или» не перегорела первая «и» перегорела вторая. Запишем, заменив знаками и числами:</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Р(А)= 0,6•0,4+0,4•0,6 = 0,24+0,24=0,48</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Ответ: 0,48</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6" name="Прямоугольник 5"/>
              <p:cNvSpPr>
                <a:spLocks noRot="1" noChangeAspect="1" noMove="1" noResize="1" noEditPoints="1" noAdjustHandles="1" noChangeArrowheads="1" noChangeShapeType="1" noTextEdit="1"/>
              </p:cNvSpPr>
              <p:nvPr/>
            </p:nvSpPr>
            <p:spPr>
              <a:xfrm>
                <a:off x="6425673" y="1468065"/>
                <a:ext cx="6096000" cy="5495094"/>
              </a:xfrm>
              <a:prstGeom prst="rect">
                <a:avLst/>
              </a:prstGeom>
              <a:blipFill>
                <a:blip r:embed="rId2"/>
                <a:stretch>
                  <a:fillRect l="-1000" t="-777" b="-999"/>
                </a:stretch>
              </a:blipFill>
            </p:spPr>
            <p:txBody>
              <a:bodyPr/>
              <a:lstStyle/>
              <a:p>
                <a:r>
                  <a:rPr lang="ru-RU">
                    <a:noFill/>
                  </a:rPr>
                  <a:t> </a:t>
                </a:r>
              </a:p>
            </p:txBody>
          </p:sp>
        </mc:Fallback>
      </mc:AlternateContent>
      <p:pic>
        <p:nvPicPr>
          <p:cNvPr id="7" name="Рисунок 6"/>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2168694" y="4215612"/>
            <a:ext cx="3619364" cy="2493223"/>
          </a:xfrm>
          <a:prstGeom prst="rect">
            <a:avLst/>
          </a:prstGeom>
        </p:spPr>
      </p:pic>
    </p:spTree>
    <p:extLst>
      <p:ext uri="{BB962C8B-B14F-4D97-AF65-F5344CB8AC3E}">
        <p14:creationId xmlns="" xmlns:p14="http://schemas.microsoft.com/office/powerpoint/2010/main" val="36960331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1838" y="0"/>
            <a:ext cx="6011134" cy="3352200"/>
          </a:xfrm>
          <a:prstGeom prst="rect">
            <a:avLst/>
          </a:prstGeom>
        </p:spPr>
        <p:txBody>
          <a:bodyPr wrap="square">
            <a:spAutoFit/>
          </a:bodyPr>
          <a:lstStyle/>
          <a:p>
            <a:pPr fontAlgn="base">
              <a:spcAft>
                <a:spcPts val="1875"/>
              </a:spcAft>
            </a:pPr>
            <a:r>
              <a:rPr lang="ru-RU" sz="2000" u="sng" dirty="0">
                <a:latin typeface="Times New Roman" panose="02020603050405020304" pitchFamily="18" charset="0"/>
                <a:ea typeface="Times New Roman" panose="02020603050405020304" pitchFamily="18" charset="0"/>
                <a:cs typeface="Times New Roman" panose="02020603050405020304" pitchFamily="18" charset="0"/>
              </a:rPr>
              <a:t>Задача </a:t>
            </a:r>
            <a:r>
              <a:rPr lang="ru-RU" sz="2000" u="sng" dirty="0" smtClean="0">
                <a:latin typeface="Times New Roman" panose="02020603050405020304" pitchFamily="18" charset="0"/>
                <a:ea typeface="Times New Roman" panose="02020603050405020304" pitchFamily="18" charset="0"/>
                <a:cs typeface="Times New Roman" panose="02020603050405020304" pitchFamily="18" charset="0"/>
              </a:rPr>
              <a:t>11 </a:t>
            </a:r>
            <a:r>
              <a:rPr lang="ru-RU" sz="2000" u="sng" dirty="0">
                <a:latin typeface="Times New Roman" panose="02020603050405020304" pitchFamily="18" charset="0"/>
                <a:ea typeface="Times New Roman" panose="02020603050405020304" pitchFamily="18" charset="0"/>
                <a:cs typeface="Times New Roman" panose="02020603050405020304" pitchFamily="18" charset="0"/>
              </a:rPr>
              <a:t>(Вариант  12   № 9,  ОГЭ 2019):</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200" dirty="0">
                <a:latin typeface="Times New Roman" panose="02020603050405020304" pitchFamily="18" charset="0"/>
                <a:ea typeface="Times New Roman" panose="02020603050405020304" pitchFamily="18" charset="0"/>
                <a:cs typeface="Times New Roman" panose="02020603050405020304" pitchFamily="18" charset="0"/>
              </a:rPr>
              <a:t>На складе на одном стеллаже лежат в случайном порядке 50 запакованных клавиатур: 30 чёрных, 10 белых, 10 серых. На другом стеллаже лежат в случайном </a:t>
            </a:r>
            <a:r>
              <a:rPr lang="ru-RU" sz="2200" dirty="0" smtClean="0">
                <a:latin typeface="Times New Roman" panose="02020603050405020304" pitchFamily="18" charset="0"/>
                <a:ea typeface="Times New Roman" panose="02020603050405020304" pitchFamily="18" charset="0"/>
                <a:cs typeface="Times New Roman" panose="02020603050405020304" pitchFamily="18" charset="0"/>
              </a:rPr>
              <a:t>порядке  50                             запакованных компьютерных </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мышей: 30 чёрных, 10 белых и 10 серых. Найти вероятность того, что случайно выбранные клавиатура и мышь будут одинакового  цвета.</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 xmlns:a14="http://schemas.microsoft.com/office/drawing/2010/main" Requires="a14">
          <p:sp>
            <p:nvSpPr>
              <p:cNvPr id="3" name="Прямоугольник 2"/>
              <p:cNvSpPr/>
              <p:nvPr/>
            </p:nvSpPr>
            <p:spPr>
              <a:xfrm>
                <a:off x="6096000" y="1753551"/>
                <a:ext cx="6096000" cy="5195781"/>
              </a:xfrm>
              <a:prstGeom prst="rect">
                <a:avLst/>
              </a:prstGeom>
            </p:spPr>
            <p:txBody>
              <a:bodyPr>
                <a:spAutoFit/>
              </a:bodyPr>
              <a:lstStyle/>
              <a:p>
                <a:pPr fontAlgn="base">
                  <a:spcAft>
                    <a:spcPts val="1875"/>
                  </a:spcAft>
                </a:pPr>
                <a:r>
                  <a:rPr lang="ru-RU" sz="2400" u="sng"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Решение</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Проговорим ситуацию: Выбрали чёрную клавиатуру «и» чёрную мышь, «или» белую клавиатуру «и» белую мышь, «или» серую клавиатуру «и» серую мышь. Подставим «классические» вероятности, соединив знаками действий.</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Событие А- выбрали клавиатуру и мышь одного цвета.</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Р(А) =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30</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50</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30</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50</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10</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50</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10</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50</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10</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50</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10</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50</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9</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25</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25</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25</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11</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25</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0,44</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Ответ: 0,44</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3" name="Прямоугольник 2"/>
              <p:cNvSpPr>
                <a:spLocks noRot="1" noChangeAspect="1" noMove="1" noResize="1" noEditPoints="1" noAdjustHandles="1" noChangeArrowheads="1" noChangeShapeType="1" noTextEdit="1"/>
              </p:cNvSpPr>
              <p:nvPr/>
            </p:nvSpPr>
            <p:spPr>
              <a:xfrm>
                <a:off x="6096000" y="1753551"/>
                <a:ext cx="6096000" cy="5195781"/>
              </a:xfrm>
              <a:prstGeom prst="rect">
                <a:avLst/>
              </a:prstGeom>
              <a:blipFill>
                <a:blip r:embed="rId2"/>
                <a:stretch>
                  <a:fillRect l="-1500" t="-939" r="-2600" b="-1643"/>
                </a:stretch>
              </a:blipFill>
            </p:spPr>
            <p:txBody>
              <a:bodyPr/>
              <a:lstStyle/>
              <a:p>
                <a:r>
                  <a:rPr lang="ru-RU">
                    <a:noFill/>
                  </a:rPr>
                  <a:t> </a:t>
                </a:r>
              </a:p>
            </p:txBody>
          </p:sp>
        </mc:Fallback>
      </mc:AlternateContent>
      <p:pic>
        <p:nvPicPr>
          <p:cNvPr id="4" name="Рисунок 3"/>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 y="3533213"/>
            <a:ext cx="4817097" cy="2979656"/>
          </a:xfrm>
          <a:prstGeom prst="rect">
            <a:avLst/>
          </a:prstGeom>
        </p:spPr>
      </p:pic>
    </p:spTree>
    <p:extLst>
      <p:ext uri="{BB962C8B-B14F-4D97-AF65-F5344CB8AC3E}">
        <p14:creationId xmlns="" xmlns:p14="http://schemas.microsoft.com/office/powerpoint/2010/main" val="27795954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3731" y="122337"/>
            <a:ext cx="6096000" cy="4213974"/>
          </a:xfrm>
          <a:prstGeom prst="rect">
            <a:avLst/>
          </a:prstGeom>
        </p:spPr>
        <p:txBody>
          <a:bodyPr>
            <a:spAutoFit/>
          </a:bodyPr>
          <a:lstStyle/>
          <a:p>
            <a:pPr fontAlgn="base">
              <a:lnSpc>
                <a:spcPct val="150000"/>
              </a:lnSpc>
              <a:spcAft>
                <a:spcPts val="1875"/>
              </a:spcAft>
            </a:pPr>
            <a:r>
              <a:rPr lang="ru-RU" sz="2400" u="sng" dirty="0">
                <a:latin typeface="Times New Roman" panose="02020603050405020304" pitchFamily="18" charset="0"/>
                <a:ea typeface="Times New Roman" panose="02020603050405020304" pitchFamily="18" charset="0"/>
                <a:cs typeface="Times New Roman" panose="02020603050405020304" pitchFamily="18" charset="0"/>
              </a:rPr>
              <a:t>Задача </a:t>
            </a:r>
            <a:r>
              <a:rPr lang="ru-RU" sz="2400" u="sng" dirty="0" smtClean="0">
                <a:latin typeface="Times New Roman" panose="02020603050405020304" pitchFamily="18" charset="0"/>
                <a:ea typeface="Times New Roman" panose="02020603050405020304" pitchFamily="18" charset="0"/>
                <a:cs typeface="Times New Roman" panose="02020603050405020304" pitchFamily="18" charset="0"/>
              </a:rPr>
              <a:t>13 </a:t>
            </a:r>
            <a:r>
              <a:rPr lang="ru-RU" sz="2400" u="sng" dirty="0">
                <a:latin typeface="Times New Roman" panose="02020603050405020304" pitchFamily="18" charset="0"/>
                <a:ea typeface="Times New Roman" panose="02020603050405020304" pitchFamily="18" charset="0"/>
                <a:cs typeface="Times New Roman" panose="02020603050405020304" pitchFamily="18" charset="0"/>
              </a:rPr>
              <a:t>(Вариант  20   № 9,  ОГЭ 2019):</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50000"/>
              </a:lnSpc>
              <a:spcAft>
                <a:spcPts val="1875"/>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В чемпионате мира по футболу участвует 32 команды. С помощью жребия их делят на 8 групп по 4 команды в каждой. Группы называют латинскими буквами от А до Н. Какова вероятность того, что команда Египта окажется в одной из групп  G, или   H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 xmlns:a14="http://schemas.microsoft.com/office/drawing/2010/main" Requires="a14">
          <p:sp>
            <p:nvSpPr>
              <p:cNvPr id="3" name="Прямоугольник 2"/>
              <p:cNvSpPr/>
              <p:nvPr/>
            </p:nvSpPr>
            <p:spPr>
              <a:xfrm>
                <a:off x="6656561" y="3610678"/>
                <a:ext cx="6096000" cy="3152145"/>
              </a:xfrm>
              <a:prstGeom prst="rect">
                <a:avLst/>
              </a:prstGeom>
            </p:spPr>
            <p:txBody>
              <a:bodyPr>
                <a:spAutoFit/>
              </a:bodyPr>
              <a:lstStyle/>
              <a:p>
                <a:pPr fontAlgn="base">
                  <a:lnSpc>
                    <a:spcPct val="115000"/>
                  </a:lnSpc>
                  <a:spcAft>
                    <a:spcPts val="1875"/>
                  </a:spcAft>
                </a:pPr>
                <a:r>
                  <a:rPr lang="ru-RU" sz="2200" u="sng"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Решение:</a:t>
                </a:r>
                <a:endParaRPr lang="ru-RU"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15000"/>
                  </a:lnSpc>
                  <a:spcAft>
                    <a:spcPts val="1875"/>
                  </a:spcAft>
                </a:pPr>
                <a:r>
                  <a:rPr lang="ru-RU"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Событие М- выбор группы    « </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G</a:t>
                </a:r>
                <a:r>
                  <a:rPr lang="ru-RU"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или «Н»</a:t>
                </a:r>
                <a:endParaRPr lang="ru-RU"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15000"/>
                  </a:lnSpc>
                  <a:spcAft>
                    <a:spcPts val="1875"/>
                  </a:spcAft>
                </a:pPr>
                <a:r>
                  <a:rPr lang="ru-RU"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«или»- это «+»</a:t>
                </a:r>
                <a:endParaRPr lang="ru-RU"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15000"/>
                  </a:lnSpc>
                  <a:spcAft>
                    <a:spcPts val="1875"/>
                  </a:spcAft>
                </a:pPr>
                <a:r>
                  <a:rPr lang="ru-RU"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Р(М) = </a:t>
                </a:r>
                <a14:m>
                  <m:oMath xmlns:m="http://schemas.openxmlformats.org/officeDocument/2006/math">
                    <m:f>
                      <m:fPr>
                        <m:ctrlPr>
                          <a:rPr lang="ru-RU" sz="2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8 </m:t>
                        </m:r>
                      </m:den>
                    </m:f>
                  </m:oMath>
                </a14:m>
                <a:r>
                  <a:rPr lang="ru-RU"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8 </m:t>
                        </m:r>
                      </m:den>
                    </m:f>
                  </m:oMath>
                </a14:m>
                <a:r>
                  <a:rPr lang="ru-RU"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0,125 + 0,125 = 0,25</a:t>
                </a:r>
                <a:endParaRPr lang="ru-RU"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15000"/>
                  </a:lnSpc>
                  <a:spcAft>
                    <a:spcPts val="1875"/>
                  </a:spcAft>
                </a:pPr>
                <a:r>
                  <a:rPr lang="ru-RU"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Ответ: 0,25</a:t>
                </a:r>
                <a:endParaRPr lang="ru-RU"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3" name="Прямоугольник 2"/>
              <p:cNvSpPr>
                <a:spLocks noRot="1" noChangeAspect="1" noMove="1" noResize="1" noEditPoints="1" noAdjustHandles="1" noChangeArrowheads="1" noChangeShapeType="1" noTextEdit="1"/>
              </p:cNvSpPr>
              <p:nvPr/>
            </p:nvSpPr>
            <p:spPr>
              <a:xfrm>
                <a:off x="6656561" y="3610678"/>
                <a:ext cx="6096000" cy="3152145"/>
              </a:xfrm>
              <a:prstGeom prst="rect">
                <a:avLst/>
              </a:prstGeom>
              <a:blipFill>
                <a:blip r:embed="rId2"/>
                <a:stretch>
                  <a:fillRect l="-1300" t="-580" b="-2901"/>
                </a:stretch>
              </a:blipFill>
            </p:spPr>
            <p:txBody>
              <a:bodyPr/>
              <a:lstStyle/>
              <a:p>
                <a:r>
                  <a:rPr lang="ru-RU">
                    <a:noFill/>
                  </a:rPr>
                  <a:t> </a:t>
                </a:r>
              </a:p>
            </p:txBody>
          </p:sp>
        </mc:Fallback>
      </mc:AlternateContent>
      <p:pic>
        <p:nvPicPr>
          <p:cNvPr id="4" name="Рисунок 3"/>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6219731" y="254524"/>
            <a:ext cx="5714603" cy="3223967"/>
          </a:xfrm>
          <a:prstGeom prst="rect">
            <a:avLst/>
          </a:prstGeom>
        </p:spPr>
      </p:pic>
    </p:spTree>
    <p:extLst>
      <p:ext uri="{BB962C8B-B14F-4D97-AF65-F5344CB8AC3E}">
        <p14:creationId xmlns="" xmlns:p14="http://schemas.microsoft.com/office/powerpoint/2010/main" val="6737150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445" y="113283"/>
            <a:ext cx="6096000" cy="3290644"/>
          </a:xfrm>
          <a:prstGeom prst="rect">
            <a:avLst/>
          </a:prstGeom>
        </p:spPr>
        <p:txBody>
          <a:bodyPr>
            <a:spAutoFit/>
          </a:bodyPr>
          <a:lstStyle/>
          <a:p>
            <a:pPr fontAlgn="base">
              <a:spcAft>
                <a:spcPts val="1875"/>
              </a:spcAft>
            </a:pPr>
            <a:r>
              <a:rPr lang="ru-RU" sz="2400" u="sng" dirty="0">
                <a:latin typeface="Times New Roman" panose="02020603050405020304" pitchFamily="18" charset="0"/>
                <a:ea typeface="Times New Roman" panose="02020603050405020304" pitchFamily="18" charset="0"/>
                <a:cs typeface="Times New Roman" panose="02020603050405020304" pitchFamily="18" charset="0"/>
              </a:rPr>
              <a:t>Задача 15 (Вариант  23   № 9,  ОГЭ 2019):</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90170" algn="just" fontAlgn="base">
              <a:spcAft>
                <a:spcPts val="1875"/>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Два автомобилиста. Независимо друг от друга, выезжают из пункта А в пункт В. Навигатор предлагает каждому из них 4 равноценных маршрута, и автомобилисты выбирают маршрут случайным образом. Найти вероятность того, что автомобилисты выберут один и тот же маршрут.</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 xmlns:a14="http://schemas.microsoft.com/office/drawing/2010/main" Requires="a14">
          <p:sp>
            <p:nvSpPr>
              <p:cNvPr id="3" name="Прямоугольник 2"/>
              <p:cNvSpPr/>
              <p:nvPr/>
            </p:nvSpPr>
            <p:spPr>
              <a:xfrm>
                <a:off x="6435396" y="2614404"/>
                <a:ext cx="6096000" cy="3476336"/>
              </a:xfrm>
              <a:prstGeom prst="rect">
                <a:avLst/>
              </a:prstGeom>
            </p:spPr>
            <p:txBody>
              <a:bodyPr>
                <a:spAutoFit/>
              </a:bodyPr>
              <a:lstStyle/>
              <a:p>
                <a:pPr marL="449580" indent="-449580" fontAlgn="base">
                  <a:spcAft>
                    <a:spcPts val="1875"/>
                  </a:spcAft>
                </a:pPr>
                <a:r>
                  <a:rPr lang="ru-RU" sz="2000" u="sng"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Решение:</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Событие А- выбран одинаковый маршрут. Вероятность для каждого автомобилиста выбрать любой из четырёх маршрутов  равна </a:t>
                </a:r>
                <a14:m>
                  <m:oMath xmlns:m="http://schemas.openxmlformats.org/officeDocument/2006/math">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4</m:t>
                        </m:r>
                      </m:den>
                    </m:f>
                  </m:oMath>
                </a14:m>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Р(А) =  </a:t>
                </a:r>
                <a14:m>
                  <m:oMath xmlns:m="http://schemas.openxmlformats.org/officeDocument/2006/math">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4</m:t>
                        </m:r>
                      </m:den>
                    </m:f>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 </m:t>
                    </m:r>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4</m:t>
                        </m:r>
                      </m:den>
                    </m:f>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m:t>
                    </m:r>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4</m:t>
                        </m:r>
                      </m:den>
                    </m:f>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 </m:t>
                    </m:r>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4</m:t>
                        </m:r>
                      </m:den>
                    </m:f>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m:t>
                    </m:r>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4</m:t>
                        </m:r>
                      </m:den>
                    </m:f>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 </m:t>
                    </m:r>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4</m:t>
                        </m:r>
                      </m:den>
                    </m:f>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m:t>
                    </m:r>
                  </m:oMath>
                </a14:m>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4</m:t>
                        </m:r>
                      </m:den>
                    </m:f>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 </m:t>
                    </m:r>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4</m:t>
                        </m:r>
                      </m:den>
                    </m:f>
                  </m:oMath>
                </a14:m>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4</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16 </m:t>
                        </m:r>
                      </m:den>
                    </m:f>
                  </m:oMath>
                </a14:m>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0,25</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450215" indent="-450215" fontAlgn="base">
                  <a:spcAft>
                    <a:spcPts val="1875"/>
                  </a:spcAft>
                </a:pPr>
                <a:endParaRPr lang="ru-RU" sz="20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marL="450215" indent="-450215" fontAlgn="base">
                  <a:spcAft>
                    <a:spcPts val="1875"/>
                  </a:spcAft>
                </a:pPr>
                <a:r>
                  <a:rPr lang="ru-RU" sz="20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Ответ</a:t>
                </a: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0,25</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3" name="Прямоугольник 2"/>
              <p:cNvSpPr>
                <a:spLocks noRot="1" noChangeAspect="1" noMove="1" noResize="1" noEditPoints="1" noAdjustHandles="1" noChangeArrowheads="1" noChangeShapeType="1" noTextEdit="1"/>
              </p:cNvSpPr>
              <p:nvPr/>
            </p:nvSpPr>
            <p:spPr>
              <a:xfrm>
                <a:off x="6435396" y="2614404"/>
                <a:ext cx="6096000" cy="3476336"/>
              </a:xfrm>
              <a:prstGeom prst="rect">
                <a:avLst/>
              </a:prstGeom>
              <a:blipFill>
                <a:blip r:embed="rId3"/>
                <a:stretch>
                  <a:fillRect l="-1100" t="-1228" b="-2105"/>
                </a:stretch>
              </a:blipFill>
            </p:spPr>
            <p:txBody>
              <a:bodyPr/>
              <a:lstStyle/>
              <a:p>
                <a:r>
                  <a:rPr lang="ru-RU">
                    <a:noFill/>
                  </a:rPr>
                  <a:t> </a:t>
                </a:r>
              </a:p>
            </p:txBody>
          </p:sp>
        </mc:Fallback>
      </mc:AlternateContent>
      <p:pic>
        <p:nvPicPr>
          <p:cNvPr id="4" name="Рисунок 3"/>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0" y="3351259"/>
            <a:ext cx="5806881" cy="3506741"/>
          </a:xfrm>
          <a:prstGeom prst="rect">
            <a:avLst/>
          </a:prstGeom>
        </p:spPr>
      </p:pic>
      <p:sp>
        <p:nvSpPr>
          <p:cNvPr id="5" name="Прямоугольник 4"/>
          <p:cNvSpPr/>
          <p:nvPr/>
        </p:nvSpPr>
        <p:spPr>
          <a:xfrm>
            <a:off x="7151672" y="4946891"/>
            <a:ext cx="3685624" cy="400110"/>
          </a:xfrm>
          <a:prstGeom prst="rect">
            <a:avLst/>
          </a:prstGeom>
        </p:spPr>
        <p:txBody>
          <a:bodyPr wrap="none">
            <a:spAutoFit/>
          </a:bodyPr>
          <a:lstStyle/>
          <a:p>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маршр</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маршр</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маршр</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маршр</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p>
        </p:txBody>
      </p:sp>
      <p:sp>
        <p:nvSpPr>
          <p:cNvPr id="6" name="Прямоугольник 5"/>
          <p:cNvSpPr/>
          <p:nvPr/>
        </p:nvSpPr>
        <p:spPr>
          <a:xfrm>
            <a:off x="7394119" y="5472649"/>
            <a:ext cx="3332964" cy="246221"/>
          </a:xfrm>
          <a:prstGeom prst="rect">
            <a:avLst/>
          </a:prstGeom>
        </p:spPr>
        <p:txBody>
          <a:bodyPr wrap="none">
            <a:spAutoFit/>
          </a:bodyPr>
          <a:lstStyle/>
          <a:p>
            <a:pPr marL="450215" indent="-450215" fontAlgn="base">
              <a:lnSpc>
                <a:spcPts val="1200"/>
              </a:lnSpc>
              <a:spcAft>
                <a:spcPts val="1875"/>
              </a:spcAft>
            </a:pP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ru-RU" dirty="0">
                <a:latin typeface="Times New Roman" panose="02020603050405020304" pitchFamily="18" charset="0"/>
                <a:ea typeface="Times New Roman" panose="02020603050405020304" pitchFamily="18" charset="0"/>
                <a:cs typeface="Times New Roman" panose="02020603050405020304" pitchFamily="18" charset="0"/>
              </a:rPr>
              <a:t>1      </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a:latin typeface="Times New Roman" panose="02020603050405020304" pitchFamily="18" charset="0"/>
                <a:ea typeface="Times New Roman" panose="02020603050405020304" pitchFamily="18" charset="0"/>
                <a:cs typeface="Times New Roman" panose="02020603050405020304" pitchFamily="18" charset="0"/>
              </a:rPr>
              <a:t>2      </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a:latin typeface="Times New Roman" panose="02020603050405020304" pitchFamily="18" charset="0"/>
                <a:ea typeface="Times New Roman" panose="02020603050405020304" pitchFamily="18" charset="0"/>
                <a:cs typeface="Times New Roman" panose="02020603050405020304" pitchFamily="18" charset="0"/>
              </a:rPr>
              <a:t>3    </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a:latin typeface="Times New Roman" panose="02020603050405020304" pitchFamily="18" charset="0"/>
                <a:ea typeface="Times New Roman" panose="02020603050405020304" pitchFamily="18" charset="0"/>
                <a:cs typeface="Times New Roman" panose="02020603050405020304" pitchFamily="18" charset="0"/>
              </a:rPr>
              <a:t>4</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25974925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6096000" cy="3659976"/>
          </a:xfrm>
          <a:prstGeom prst="rect">
            <a:avLst/>
          </a:prstGeom>
        </p:spPr>
        <p:txBody>
          <a:bodyPr>
            <a:spAutoFit/>
          </a:bodyPr>
          <a:lstStyle/>
          <a:p>
            <a:pPr fontAlgn="base">
              <a:spcAft>
                <a:spcPts val="1875"/>
              </a:spcAft>
            </a:pPr>
            <a:r>
              <a:rPr lang="ru-RU" sz="2400" u="sng" dirty="0">
                <a:latin typeface="Times New Roman" panose="02020603050405020304" pitchFamily="18" charset="0"/>
                <a:ea typeface="Times New Roman" panose="02020603050405020304" pitchFamily="18" charset="0"/>
                <a:cs typeface="Times New Roman" panose="02020603050405020304" pitchFamily="18" charset="0"/>
              </a:rPr>
              <a:t>Задача 16 (Вариант  24   № 9,  ОГЭ 2019):</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spcAft>
                <a:spcPts val="1875"/>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Два автомобилиста, независимо друг от друга выезжают из пункта А в пункт В. Навигатор предлагает каждому из них 10 равноценных маршрутов, и автомобилисты выбирают маршрут случайным образом. Найдите вероятность того, что автомобилисты выберут различные маршруты.</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 xmlns:a14="http://schemas.microsoft.com/office/drawing/2010/main" Requires="a14">
          <p:sp>
            <p:nvSpPr>
              <p:cNvPr id="3" name="Прямоугольник 2"/>
              <p:cNvSpPr/>
              <p:nvPr/>
            </p:nvSpPr>
            <p:spPr>
              <a:xfrm>
                <a:off x="6096000" y="2801411"/>
                <a:ext cx="6096000" cy="3992503"/>
              </a:xfrm>
              <a:prstGeom prst="rect">
                <a:avLst/>
              </a:prstGeom>
            </p:spPr>
            <p:txBody>
              <a:bodyPr>
                <a:spAutoFit/>
              </a:bodyPr>
              <a:lstStyle/>
              <a:p>
                <a:pPr fontAlgn="base">
                  <a:spcAft>
                    <a:spcPts val="1875"/>
                  </a:spcAft>
                </a:pPr>
                <a:r>
                  <a:rPr lang="ru-RU" sz="2400" u="sng"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Решение:</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Событие А- выбраны разные маршруты</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Для первого автомобилиста </a:t>
                </a:r>
                <a:r>
                  <a:rPr lang="ru-RU" sz="24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вероятность:</a:t>
                </a:r>
                <a14:m>
                  <m:oMath xmlns:m="http://schemas.openxmlformats.org/officeDocument/2006/math">
                    <m:f>
                      <m:fPr>
                        <m:ctrlPr>
                          <a:rPr lang="ru-RU" sz="2400" i="1">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latin typeface="Cambria Math" panose="02040503050406030204" pitchFamily="18" charset="0"/>
                            <a:ea typeface="Times New Roman" panose="02020603050405020304" pitchFamily="18" charset="0"/>
                            <a:cs typeface="Times New Roman" panose="02020603050405020304" pitchFamily="18" charset="0"/>
                          </a:rPr>
                          <m:t>10</m:t>
                        </m:r>
                      </m:num>
                      <m:den>
                        <m:r>
                          <a:rPr lang="ru-RU" sz="2400" i="1">
                            <a:latin typeface="Cambria Math" panose="02040503050406030204" pitchFamily="18" charset="0"/>
                            <a:ea typeface="Times New Roman" panose="02020603050405020304" pitchFamily="18" charset="0"/>
                            <a:cs typeface="Times New Roman" panose="02020603050405020304" pitchFamily="18" charset="0"/>
                          </a:rPr>
                          <m:t>10</m:t>
                        </m:r>
                      </m:den>
                    </m:f>
                  </m:oMath>
                </a14:m>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Для второго: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b="0" i="1" smtClean="0">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9</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10</m:t>
                        </m:r>
                      </m:den>
                    </m:f>
                  </m:oMath>
                </a14:m>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Р(А) </a:t>
                </a:r>
                <a:r>
                  <a:rPr lang="ru-RU" sz="24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ru-RU" sz="2400" i="1">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latin typeface="Cambria Math" panose="02040503050406030204" pitchFamily="18" charset="0"/>
                            <a:ea typeface="Times New Roman" panose="02020603050405020304" pitchFamily="18" charset="0"/>
                            <a:cs typeface="Times New Roman" panose="02020603050405020304" pitchFamily="18" charset="0"/>
                          </a:rPr>
                          <m:t>10</m:t>
                        </m:r>
                      </m:num>
                      <m:den>
                        <m:r>
                          <a:rPr lang="ru-RU" sz="2400" i="1">
                            <a:latin typeface="Cambria Math" panose="02040503050406030204" pitchFamily="18" charset="0"/>
                            <a:ea typeface="Times New Roman" panose="02020603050405020304" pitchFamily="18" charset="0"/>
                            <a:cs typeface="Times New Roman" panose="02020603050405020304" pitchFamily="18" charset="0"/>
                          </a:rPr>
                          <m:t>10</m:t>
                        </m:r>
                      </m:den>
                    </m:f>
                  </m:oMath>
                </a14:m>
                <a:r>
                  <a:rPr lang="ru-RU" sz="24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b="0" i="1" smtClean="0">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9</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10</m:t>
                        </m:r>
                      </m:den>
                    </m:f>
                  </m:oMath>
                </a14:m>
                <a:r>
                  <a:rPr lang="ru-RU" sz="24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0,9</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Ответ: 0,9</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3" name="Прямоугольник 2"/>
              <p:cNvSpPr>
                <a:spLocks noRot="1" noChangeAspect="1" noMove="1" noResize="1" noEditPoints="1" noAdjustHandles="1" noChangeArrowheads="1" noChangeShapeType="1" noTextEdit="1"/>
              </p:cNvSpPr>
              <p:nvPr/>
            </p:nvSpPr>
            <p:spPr>
              <a:xfrm>
                <a:off x="6096000" y="2801411"/>
                <a:ext cx="6096000" cy="3992503"/>
              </a:xfrm>
              <a:prstGeom prst="rect">
                <a:avLst/>
              </a:prstGeom>
              <a:blipFill>
                <a:blip r:embed="rId3"/>
                <a:stretch>
                  <a:fillRect l="-1500" t="-1376" b="-2599"/>
                </a:stretch>
              </a:blipFill>
            </p:spPr>
            <p:txBody>
              <a:bodyPr/>
              <a:lstStyle/>
              <a:p>
                <a:r>
                  <a:rPr lang="ru-RU">
                    <a:noFill/>
                  </a:rPr>
                  <a:t> </a:t>
                </a:r>
              </a:p>
            </p:txBody>
          </p:sp>
        </mc:Fallback>
      </mc:AlternateContent>
      <p:pic>
        <p:nvPicPr>
          <p:cNvPr id="4" name="Рисунок 3"/>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329939" y="3699033"/>
            <a:ext cx="5307290" cy="3094881"/>
          </a:xfrm>
          <a:prstGeom prst="rect">
            <a:avLst/>
          </a:prstGeom>
        </p:spPr>
      </p:pic>
    </p:spTree>
    <p:extLst>
      <p:ext uri="{BB962C8B-B14F-4D97-AF65-F5344CB8AC3E}">
        <p14:creationId xmlns="" xmlns:p14="http://schemas.microsoft.com/office/powerpoint/2010/main" val="39388414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0891" y="-67787"/>
            <a:ext cx="6231801" cy="3013646"/>
          </a:xfrm>
          <a:prstGeom prst="rect">
            <a:avLst/>
          </a:prstGeom>
        </p:spPr>
        <p:txBody>
          <a:bodyPr wrap="square">
            <a:spAutoFit/>
          </a:bodyPr>
          <a:lstStyle/>
          <a:p>
            <a:pPr fontAlgn="base">
              <a:lnSpc>
                <a:spcPct val="150000"/>
              </a:lnSpc>
              <a:spcAft>
                <a:spcPts val="1875"/>
              </a:spcAft>
            </a:pPr>
            <a:r>
              <a:rPr lang="ru-RU" sz="2000" u="sng" dirty="0">
                <a:latin typeface="Times New Roman" panose="02020603050405020304" pitchFamily="18" charset="0"/>
                <a:ea typeface="Times New Roman" panose="02020603050405020304" pitchFamily="18" charset="0"/>
                <a:cs typeface="Times New Roman" panose="02020603050405020304" pitchFamily="18" charset="0"/>
              </a:rPr>
              <a:t>Задача 18 (Вариант  27   № 9,  ОГЭ 2019):</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spcAft>
                <a:spcPts val="1875"/>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В магазине канцтоваров продаётся 100 ручек, из них 37 красных, 8 зелёных, 17 фиолетовых, есть ещё синие и чёрные, их поровну. Найти вероятность, что при случайном выборе одной ручки будет выбрана красная, или чёрная ручка.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 xmlns:a14="http://schemas.microsoft.com/office/drawing/2010/main" Requires="a14">
          <p:sp>
            <p:nvSpPr>
              <p:cNvPr id="3" name="Прямоугольник 2"/>
              <p:cNvSpPr/>
              <p:nvPr/>
            </p:nvSpPr>
            <p:spPr>
              <a:xfrm>
                <a:off x="6224633" y="2101319"/>
                <a:ext cx="6096000" cy="4056495"/>
              </a:xfrm>
              <a:prstGeom prst="rect">
                <a:avLst/>
              </a:prstGeom>
            </p:spPr>
            <p:txBody>
              <a:bodyPr>
                <a:spAutoFit/>
              </a:bodyPr>
              <a:lstStyle/>
              <a:p>
                <a:pPr fontAlgn="base">
                  <a:spcAft>
                    <a:spcPts val="1875"/>
                  </a:spcAft>
                </a:pPr>
                <a:r>
                  <a:rPr lang="ru-RU" sz="2400" u="sng"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Решение:</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Событие А- выбрана красная, или чёрная ручка</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Количество </a:t>
                </a:r>
                <a:r>
                  <a:rPr lang="ru-RU" sz="24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чёрных=количеству синих=100-</a:t>
                </a:r>
              </a:p>
              <a:p>
                <a:pPr fontAlgn="base">
                  <a:spcAft>
                    <a:spcPts val="1875"/>
                  </a:spcAft>
                </a:pPr>
                <a:r>
                  <a:rPr lang="ru-RU" sz="24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-(37+8+17):2=19</a:t>
                </a:r>
                <a:endParaRPr lang="ru-RU" sz="24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Р(А</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37</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100</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19</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100</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56</m:t>
                        </m:r>
                      </m:num>
                      <m:den>
                        <m:r>
                          <a:rPr lang="ru-RU"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100</m:t>
                        </m:r>
                      </m:den>
                    </m:f>
                  </m:oMath>
                </a14:m>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0,56</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Ответ: 0,56</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3" name="Прямоугольник 2"/>
              <p:cNvSpPr>
                <a:spLocks noRot="1" noChangeAspect="1" noMove="1" noResize="1" noEditPoints="1" noAdjustHandles="1" noChangeArrowheads="1" noChangeShapeType="1" noTextEdit="1"/>
              </p:cNvSpPr>
              <p:nvPr/>
            </p:nvSpPr>
            <p:spPr>
              <a:xfrm>
                <a:off x="6224633" y="2101319"/>
                <a:ext cx="6096000" cy="4056495"/>
              </a:xfrm>
              <a:prstGeom prst="rect">
                <a:avLst/>
              </a:prstGeom>
              <a:blipFill>
                <a:blip r:embed="rId2"/>
                <a:stretch>
                  <a:fillRect l="-1500" t="-1353" b="-2406"/>
                </a:stretch>
              </a:blipFill>
            </p:spPr>
            <p:txBody>
              <a:bodyPr/>
              <a:lstStyle/>
              <a:p>
                <a:r>
                  <a:rPr lang="ru-RU">
                    <a:noFill/>
                  </a:rPr>
                  <a:t> </a:t>
                </a:r>
              </a:p>
            </p:txBody>
          </p:sp>
        </mc:Fallback>
      </mc:AlternateContent>
      <p:sp>
        <p:nvSpPr>
          <p:cNvPr id="4" name="Прямоугольник 3"/>
          <p:cNvSpPr/>
          <p:nvPr/>
        </p:nvSpPr>
        <p:spPr>
          <a:xfrm>
            <a:off x="2063057" y="6031069"/>
            <a:ext cx="8323153" cy="830997"/>
          </a:xfrm>
          <a:prstGeom prst="rect">
            <a:avLst/>
          </a:prstGeom>
        </p:spPr>
        <p:txBody>
          <a:bodyPr wrap="square">
            <a:spAutoFit/>
          </a:bodyPr>
          <a:lstStyle/>
          <a:p>
            <a:r>
              <a:rPr lang="ru-RU" sz="2400" b="1" u="sng" dirty="0">
                <a:latin typeface="Times New Roman" panose="02020603050405020304" pitchFamily="18" charset="0"/>
                <a:ea typeface="Times New Roman" panose="02020603050405020304" pitchFamily="18" charset="0"/>
              </a:rPr>
              <a:t>В следующих задачах, на мой взгляд, удобно перебирать варианты</a:t>
            </a:r>
            <a:endParaRPr lang="ru-RU" sz="2400" b="1" u="sng" dirty="0"/>
          </a:p>
        </p:txBody>
      </p:sp>
      <p:pic>
        <p:nvPicPr>
          <p:cNvPr id="5" name="Рисунок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267091" y="2830669"/>
            <a:ext cx="5351283" cy="3200400"/>
          </a:xfrm>
          <a:prstGeom prst="rect">
            <a:avLst/>
          </a:prstGeom>
        </p:spPr>
      </p:pic>
    </p:spTree>
    <p:extLst>
      <p:ext uri="{BB962C8B-B14F-4D97-AF65-F5344CB8AC3E}">
        <p14:creationId xmlns="" xmlns:p14="http://schemas.microsoft.com/office/powerpoint/2010/main" val="19473734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
            <a:ext cx="5876925" cy="1905650"/>
          </a:xfrm>
          <a:prstGeom prst="rect">
            <a:avLst/>
          </a:prstGeom>
        </p:spPr>
        <p:txBody>
          <a:bodyPr wrap="square">
            <a:spAutoFit/>
          </a:bodyPr>
          <a:lstStyle/>
          <a:p>
            <a:pPr fontAlgn="base">
              <a:lnSpc>
                <a:spcPct val="150000"/>
              </a:lnSpc>
              <a:spcAft>
                <a:spcPts val="1875"/>
              </a:spcAft>
            </a:pPr>
            <a:r>
              <a:rPr lang="ru-RU" sz="2000" u="sng" dirty="0">
                <a:latin typeface="Times New Roman" panose="02020603050405020304" pitchFamily="18" charset="0"/>
                <a:ea typeface="Times New Roman" panose="02020603050405020304" pitchFamily="18" charset="0"/>
                <a:cs typeface="Times New Roman" panose="02020603050405020304" pitchFamily="18" charset="0"/>
              </a:rPr>
              <a:t>Задача 19 (Вариант  13   № 9,  ОГЭ 2019):</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spcAft>
                <a:spcPts val="1875"/>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В случайном эксперименте бросают три игральные кости. Найти вероятность того, что сумма выпавших очков равна 5</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 xmlns:a14="http://schemas.microsoft.com/office/drawing/2010/main" Requires="a14">
          <p:sp>
            <p:nvSpPr>
              <p:cNvPr id="3" name="Прямоугольник 2"/>
              <p:cNvSpPr/>
              <p:nvPr/>
            </p:nvSpPr>
            <p:spPr>
              <a:xfrm>
                <a:off x="6096000" y="87331"/>
                <a:ext cx="6096000" cy="6903044"/>
              </a:xfrm>
              <a:prstGeom prst="rect">
                <a:avLst/>
              </a:prstGeom>
            </p:spPr>
            <p:txBody>
              <a:bodyPr>
                <a:spAutoFit/>
              </a:bodyPr>
              <a:lstStyle/>
              <a:p>
                <a:pPr fontAlgn="base">
                  <a:spcAft>
                    <a:spcPts val="1875"/>
                  </a:spcAft>
                </a:pPr>
                <a:r>
                  <a:rPr lang="ru-RU" sz="2000" u="sng"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Решение:</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Событие А- выпала сумма 5очков на гранях трёх костей.</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Переберём благоприятные исходы:</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1 1 3</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1 3 1</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3 1 1</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2 1 2</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2 2 1</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1 2 2</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en-US"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a:t>
                </a: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=6. Всевозможных исходов  n= 6• 6• 6=216    </a:t>
                </a:r>
                <a:endParaRPr lang="ru-RU" sz="20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fontAlgn="base">
                  <a:spcAft>
                    <a:spcPts val="1875"/>
                  </a:spcAft>
                </a:pPr>
                <a:r>
                  <a:rPr lang="ru-RU" sz="20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Р(А</a:t>
                </a: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𝑚</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𝑛</m:t>
                        </m:r>
                      </m:den>
                    </m:f>
                  </m:oMath>
                </a14:m>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6</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216</m:t>
                        </m:r>
                      </m:den>
                    </m:f>
                  </m:oMath>
                </a14:m>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36</m:t>
                        </m:r>
                      </m:den>
                    </m:f>
                  </m:oMath>
                </a14:m>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=0,028</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Ответ: 0,028</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3" name="Прямоугольник 2"/>
              <p:cNvSpPr>
                <a:spLocks noRot="1" noChangeAspect="1" noMove="1" noResize="1" noEditPoints="1" noAdjustHandles="1" noChangeArrowheads="1" noChangeShapeType="1" noTextEdit="1"/>
              </p:cNvSpPr>
              <p:nvPr/>
            </p:nvSpPr>
            <p:spPr>
              <a:xfrm>
                <a:off x="6096000" y="87331"/>
                <a:ext cx="6096000" cy="6903044"/>
              </a:xfrm>
              <a:prstGeom prst="rect">
                <a:avLst/>
              </a:prstGeom>
              <a:blipFill>
                <a:blip r:embed="rId2"/>
                <a:stretch>
                  <a:fillRect l="-1000" t="-530" b="-530"/>
                </a:stretch>
              </a:blipFill>
            </p:spPr>
            <p:txBody>
              <a:bodyPr/>
              <a:lstStyle/>
              <a:p>
                <a:r>
                  <a:rPr lang="ru-RU">
                    <a:noFill/>
                  </a:rPr>
                  <a:t> </a:t>
                </a:r>
              </a:p>
            </p:txBody>
          </p:sp>
        </mc:Fallback>
      </mc:AlternateContent>
      <p:pic>
        <p:nvPicPr>
          <p:cNvPr id="4" name="Рисунок 3"/>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50211" y="2700832"/>
            <a:ext cx="5157079" cy="3968632"/>
          </a:xfrm>
          <a:prstGeom prst="rect">
            <a:avLst/>
          </a:prstGeom>
        </p:spPr>
      </p:pic>
    </p:spTree>
    <p:extLst>
      <p:ext uri="{BB962C8B-B14F-4D97-AF65-F5344CB8AC3E}">
        <p14:creationId xmlns="" xmlns:p14="http://schemas.microsoft.com/office/powerpoint/2010/main" val="8745307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0892" y="0"/>
            <a:ext cx="6096000" cy="3475310"/>
          </a:xfrm>
          <a:prstGeom prst="rect">
            <a:avLst/>
          </a:prstGeom>
        </p:spPr>
        <p:txBody>
          <a:bodyPr>
            <a:spAutoFit/>
          </a:bodyPr>
          <a:lstStyle/>
          <a:p>
            <a:pPr fontAlgn="base">
              <a:lnSpc>
                <a:spcPct val="150000"/>
              </a:lnSpc>
              <a:spcAft>
                <a:spcPts val="1875"/>
              </a:spcAft>
            </a:pPr>
            <a:r>
              <a:rPr lang="ru-RU" sz="2400" u="sng" dirty="0">
                <a:latin typeface="Times New Roman" panose="02020603050405020304" pitchFamily="18" charset="0"/>
                <a:ea typeface="Times New Roman" panose="02020603050405020304" pitchFamily="18" charset="0"/>
                <a:cs typeface="Times New Roman" panose="02020603050405020304" pitchFamily="18" charset="0"/>
              </a:rPr>
              <a:t>Задача 20  (Вариант  18   № 9,  ОГЭ 2019):</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spcAft>
                <a:spcPts val="1875"/>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На фестивале выступают группы – по одной от каждой страны: Швеция, Норвегия, Дания. Порядок выступления определяется жребием. Какова вероятность того, что группа из Швеции будет выступать после группы из Норвегии, но до группы из Дании? Результат округлить до сотых.</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 xmlns:a14="http://schemas.microsoft.com/office/drawing/2010/main" Requires="a14">
          <p:sp>
            <p:nvSpPr>
              <p:cNvPr id="3" name="Прямоугольник 2"/>
              <p:cNvSpPr/>
              <p:nvPr/>
            </p:nvSpPr>
            <p:spPr>
              <a:xfrm>
                <a:off x="6418342" y="238270"/>
                <a:ext cx="6096000" cy="6658746"/>
              </a:xfrm>
              <a:prstGeom prst="rect">
                <a:avLst/>
              </a:prstGeom>
            </p:spPr>
            <p:txBody>
              <a:bodyPr>
                <a:spAutoFit/>
              </a:bodyPr>
              <a:lstStyle/>
              <a:p>
                <a:pPr fontAlgn="base">
                  <a:spcAft>
                    <a:spcPts val="1875"/>
                  </a:spcAft>
                </a:pPr>
                <a:r>
                  <a:rPr lang="ru-RU" sz="2400" u="sng"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Решение: </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Событие А- группа из Швеции будет выступать после группы из Норвегии, но до группы из Дании . Переберём всевозможные варианты:</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 Н Д</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 Ш Н</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 Д Ш</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 Д Н</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 Н Ш</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u="sng"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 Ш Д</a:t>
                </a:r>
                <a:r>
                  <a:rPr lang="ru-RU"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благоприятный исход</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en-US"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a:t>
                </a: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1,  </a:t>
                </a:r>
                <a:r>
                  <a:rPr lang="en-US"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n</a:t>
                </a: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6</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Р(А) = </a:t>
                </a:r>
                <a14:m>
                  <m:oMath xmlns:m="http://schemas.openxmlformats.org/officeDocument/2006/math">
                    <m:f>
                      <m:fPr>
                        <m:ctrlP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6</m:t>
                        </m:r>
                      </m:den>
                    </m:f>
                    <m:r>
                      <a:rPr lang="ru-RU" sz="20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0,17</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875"/>
                  </a:spcAft>
                </a:pP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Ответ: 0,17</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3" name="Прямоугольник 2"/>
              <p:cNvSpPr>
                <a:spLocks noRot="1" noChangeAspect="1" noMove="1" noResize="1" noEditPoints="1" noAdjustHandles="1" noChangeArrowheads="1" noChangeShapeType="1" noTextEdit="1"/>
              </p:cNvSpPr>
              <p:nvPr/>
            </p:nvSpPr>
            <p:spPr>
              <a:xfrm>
                <a:off x="6418342" y="238270"/>
                <a:ext cx="6096000" cy="6658746"/>
              </a:xfrm>
              <a:prstGeom prst="rect">
                <a:avLst/>
              </a:prstGeom>
              <a:blipFill>
                <a:blip r:embed="rId2"/>
                <a:stretch>
                  <a:fillRect l="-1600" t="-824" r="-1100" b="-1557"/>
                </a:stretch>
              </a:blipFill>
            </p:spPr>
            <p:txBody>
              <a:bodyPr/>
              <a:lstStyle/>
              <a:p>
                <a:r>
                  <a:rPr lang="ru-RU">
                    <a:noFill/>
                  </a:rPr>
                  <a:t> </a:t>
                </a:r>
              </a:p>
            </p:txBody>
          </p:sp>
        </mc:Fallback>
      </mc:AlternateContent>
      <p:pic>
        <p:nvPicPr>
          <p:cNvPr id="4" name="Рисунок 3"/>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3475310"/>
            <a:ext cx="5359091" cy="3290357"/>
          </a:xfrm>
          <a:prstGeom prst="rect">
            <a:avLst/>
          </a:prstGeom>
        </p:spPr>
      </p:pic>
    </p:spTree>
    <p:extLst>
      <p:ext uri="{BB962C8B-B14F-4D97-AF65-F5344CB8AC3E}">
        <p14:creationId xmlns="" xmlns:p14="http://schemas.microsoft.com/office/powerpoint/2010/main" val="11092299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38275" y="413790"/>
            <a:ext cx="9763125" cy="5183470"/>
          </a:xfrm>
          <a:prstGeom prst="rect">
            <a:avLst/>
          </a:prstGeom>
        </p:spPr>
        <p:txBody>
          <a:bodyPr wrap="square">
            <a:spAutoFit/>
          </a:bodyPr>
          <a:lstStyle/>
          <a:p>
            <a:pPr indent="450215" algn="ctr" fontAlgn="base">
              <a:lnSpc>
                <a:spcPct val="150000"/>
              </a:lnSpc>
              <a:spcAft>
                <a:spcPts val="1875"/>
              </a:spcAft>
            </a:pPr>
            <a:r>
              <a:rPr lang="ru-RU" dirty="0">
                <a:latin typeface="Times New Roman" panose="02020603050405020304" pitchFamily="18" charset="0"/>
                <a:ea typeface="Times New Roman" panose="02020603050405020304" pitchFamily="18" charset="0"/>
                <a:cs typeface="Times New Roman" panose="02020603050405020304" pitchFamily="18" charset="0"/>
              </a:rPr>
              <a:t>ЗАКЛЮЧЕНИЕ</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90170" indent="450215" algn="just" fontAlgn="base">
              <a:lnSpc>
                <a:spcPct val="150000"/>
              </a:lnSpc>
              <a:spcAft>
                <a:spcPts val="1875"/>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В своей работе я представил только малую часть эвристического подхода к решению задач. Нестандартные подходы, смекалка позволяют  мне начать решать задачи из сборника ОГЭ. Мне нравятся эвристические беседы, в которых учитель </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просит высказать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свою точку зрения на проблему и подводит к правильному решению, добыванию </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знаний. </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Эвристическое </a:t>
            </a:r>
            <a:r>
              <a:rPr lang="ru-RU" sz="2400" dirty="0">
                <a:latin typeface="Times New Roman" panose="02020603050405020304" pitchFamily="18" charset="0"/>
                <a:ea typeface="Calibri" panose="020F0502020204030204" pitchFamily="34" charset="0"/>
                <a:cs typeface="Times New Roman" panose="02020603050405020304" pitchFamily="18" charset="0"/>
              </a:rPr>
              <a:t>обучение на уроке математики способствует формированию своей точки зрения, своей позиции, своего математического и не </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только, </a:t>
            </a:r>
            <a:r>
              <a:rPr lang="ru-RU" sz="2400" dirty="0">
                <a:latin typeface="Times New Roman" panose="02020603050405020304" pitchFamily="18" charset="0"/>
                <a:ea typeface="Calibri" panose="020F0502020204030204" pitchFamily="34" charset="0"/>
                <a:cs typeface="Times New Roman" panose="02020603050405020304" pitchFamily="18" charset="0"/>
              </a:rPr>
              <a:t>миропонимания</a:t>
            </a:r>
            <a:r>
              <a:rPr lang="ru-RU" sz="2400" dirty="0">
                <a:latin typeface="Calibri" panose="020F0502020204030204" pitchFamily="34" charset="0"/>
                <a:ea typeface="Calibri" panose="020F0502020204030204" pitchFamily="34" charset="0"/>
                <a:cs typeface="Times New Roman" panose="02020603050405020304" pitchFamily="18" charset="0"/>
              </a:rPr>
              <a:t>.</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354960830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 xmlns:thm15="http://schemas.microsoft.com/office/thememl/2012/main" name="Ion" id="{B8441ADB-2E43-4AF7-B97A-BD870242C6A8}" vid="{292E63A9-BB86-4E3D-B92A-7223C6510D2E}"/>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435</TotalTime>
  <Words>1588</Words>
  <Application>Microsoft Office PowerPoint</Application>
  <PresentationFormat>Произвольный</PresentationFormat>
  <Paragraphs>269</Paragraphs>
  <Slides>20</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Ион</vt:lpstr>
      <vt:lpstr>Республиканский конкурс исследовательских работ и проектов «Шаг в науку» Направление: математика       Тема: Эвристика при подготовке к ОГЭ по математике и не только… «Лучший способ изучить что-либо- это открыть самому» Венгерский, швейцарский и американский математик Дьёрдь Пойа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Республиканский конкурс исследовательских работ и проектов «Шаг в науку» Направление: математика       Тема: Эвристика при подготовке к ОГЭ по математике и не только… «Лучший способ изучить что-либо- это открыть самому» Венгерский, швейцарский и американский математик Дьёрдь Пойа </dc:title>
  <dc:creator>Руслан Старков</dc:creator>
  <cp:lastModifiedBy>User</cp:lastModifiedBy>
  <cp:revision>53</cp:revision>
  <dcterms:created xsi:type="dcterms:W3CDTF">2020-01-07T08:08:04Z</dcterms:created>
  <dcterms:modified xsi:type="dcterms:W3CDTF">2021-10-18T15:45:19Z</dcterms:modified>
</cp:coreProperties>
</file>