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60" r:id="rId4"/>
    <p:sldId id="258" r:id="rId5"/>
    <p:sldId id="259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153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457200" y="3699804"/>
            <a:ext cx="8305800" cy="1143000"/>
          </a:xfrm>
        </p:spPr>
        <p:txBody>
          <a:bodyPr>
            <a:noAutofit/>
          </a:bodyPr>
          <a:lstStyle>
            <a:lvl1pPr marL="0" indent="0" algn="ctr">
              <a:buNone/>
              <a:defRPr sz="2200" spc="100" baseline="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28" name="Заголовок 27"/>
          <p:cNvSpPr>
            <a:spLocks noGrp="1"/>
          </p:cNvSpPr>
          <p:nvPr>
            <p:ph type="ctrTitle"/>
          </p:nvPr>
        </p:nvSpPr>
        <p:spPr>
          <a:xfrm>
            <a:off x="457200" y="1433732"/>
            <a:ext cx="8305800" cy="1981200"/>
          </a:xfrm>
          <a:ln w="6350" cap="rnd">
            <a:noFill/>
          </a:ln>
        </p:spPr>
        <p:txBody>
          <a:bodyPr anchor="b" anchorCtr="0">
            <a:noAutofit/>
          </a:bodyPr>
          <a:lstStyle>
            <a:lvl1pPr algn="ctr">
              <a:defRPr lang="en-US" sz="4800" b="0" dirty="0">
                <a:ln w="3200">
                  <a:solidFill>
                    <a:schemeClr val="bg2">
                      <a:shade val="7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50800" dist="25400" dir="13500000">
                    <a:srgbClr val="000000">
                      <a:alpha val="70000"/>
                    </a:srgbClr>
                  </a:innerShdw>
                </a:effectLst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cxnSp>
        <p:nvCxnSpPr>
          <p:cNvPr id="8" name="Прямая соединительная линия 7"/>
          <p:cNvCxnSpPr/>
          <p:nvPr/>
        </p:nvCxnSpPr>
        <p:spPr>
          <a:xfrm>
            <a:off x="1463626" y="3550126"/>
            <a:ext cx="2971800" cy="1588"/>
          </a:xfrm>
          <a:prstGeom prst="line">
            <a:avLst/>
          </a:prstGeom>
          <a:ln w="9525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Прямая соединительная линия 12"/>
          <p:cNvCxnSpPr/>
          <p:nvPr/>
        </p:nvCxnSpPr>
        <p:spPr>
          <a:xfrm>
            <a:off x="4708574" y="3550126"/>
            <a:ext cx="2971800" cy="1588"/>
          </a:xfrm>
          <a:prstGeom prst="line">
            <a:avLst/>
          </a:prstGeom>
          <a:ln w="9525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Овал 13"/>
          <p:cNvSpPr/>
          <p:nvPr/>
        </p:nvSpPr>
        <p:spPr>
          <a:xfrm>
            <a:off x="4540348" y="3526302"/>
            <a:ext cx="45720" cy="45720"/>
          </a:xfrm>
          <a:prstGeom prst="ellipse">
            <a:avLst/>
          </a:prstGeom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2">
            <a:schemeClr val="accent2"/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Дата 1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18.10.2022</a:t>
            </a:fld>
            <a:endParaRPr lang="ru-RU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Объект 8"/>
          <p:cNvSpPr>
            <a:spLocks noGrp="1"/>
          </p:cNvSpPr>
          <p:nvPr>
            <p:ph idx="1"/>
          </p:nvPr>
        </p:nvSpPr>
        <p:spPr>
          <a:xfrm>
            <a:off x="457200" y="1524000"/>
            <a:ext cx="8229600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18.10.2022</a:t>
            </a:fld>
            <a:endParaRPr lang="ru-RU"/>
          </a:p>
        </p:txBody>
      </p:sp>
      <p:sp>
        <p:nvSpPr>
          <p:cNvPr id="15" name="Номер слайда 14"/>
          <p:cNvSpPr>
            <a:spLocks noGrp="1"/>
          </p:cNvSpPr>
          <p:nvPr>
            <p:ph type="sldNum" sz="quarter" idx="15"/>
          </p:nvPr>
        </p:nvSpPr>
        <p:spPr/>
        <p:txBody>
          <a:bodyPr/>
          <a:lstStyle>
            <a:lvl1pPr algn="ctr">
              <a:defRPr/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16" name="Нижний колонтитул 15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7" name="Заголовок 16"/>
          <p:cNvSpPr>
            <a:spLocks noGrp="1"/>
          </p:cNvSpPr>
          <p:nvPr>
            <p:ph type="title"/>
          </p:nvPr>
        </p:nvSpPr>
        <p:spPr/>
        <p:txBody>
          <a:bodyPr rtlCol="0" anchor="b" anchorCtr="0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18.10.2022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3505200"/>
            <a:ext cx="7924800" cy="1371600"/>
          </a:xfrm>
        </p:spPr>
        <p:txBody>
          <a:bodyPr>
            <a:noAutofit/>
          </a:bodyPr>
          <a:lstStyle>
            <a:lvl1pPr algn="l" rtl="0">
              <a:spcBef>
                <a:spcPct val="0"/>
              </a:spcBef>
              <a:buNone/>
              <a:defRPr lang="en-US" sz="4800" b="0" dirty="0">
                <a:ln w="3200">
                  <a:solidFill>
                    <a:schemeClr val="bg2">
                      <a:shade val="2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38100" dist="25400" dir="13500000">
                    <a:prstClr val="black">
                      <a:alpha val="70000"/>
                    </a:prstClr>
                  </a:innerShdw>
                </a:effectLst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85800" y="4958864"/>
            <a:ext cx="7924800" cy="984736"/>
          </a:xfrm>
        </p:spPr>
        <p:txBody>
          <a:bodyPr anchor="t"/>
          <a:lstStyle>
            <a:lvl1pPr marL="0" indent="0">
              <a:buNone/>
              <a:defRPr sz="2000" spc="100" baseline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cxnSp>
        <p:nvCxnSpPr>
          <p:cNvPr id="7" name="Прямая соединительная линия 6"/>
          <p:cNvCxnSpPr/>
          <p:nvPr/>
        </p:nvCxnSpPr>
        <p:spPr>
          <a:xfrm>
            <a:off x="685800" y="4916992"/>
            <a:ext cx="7924800" cy="4301"/>
          </a:xfrm>
          <a:prstGeom prst="line">
            <a:avLst/>
          </a:prstGeom>
          <a:noFill/>
          <a:ln w="9525" cap="flat" cmpd="sng" algn="ctr">
            <a:solidFill>
              <a:srgbClr val="E9E9E8"/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18.10.2022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1" name="Объект 10"/>
          <p:cNvSpPr>
            <a:spLocks noGrp="1"/>
          </p:cNvSpPr>
          <p:nvPr>
            <p:ph sz="half" idx="1"/>
          </p:nvPr>
        </p:nvSpPr>
        <p:spPr>
          <a:xfrm>
            <a:off x="457200" y="1524000"/>
            <a:ext cx="4059936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Объект 12"/>
          <p:cNvSpPr>
            <a:spLocks noGrp="1"/>
          </p:cNvSpPr>
          <p:nvPr>
            <p:ph sz="half" idx="2"/>
          </p:nvPr>
        </p:nvSpPr>
        <p:spPr>
          <a:xfrm>
            <a:off x="4648200" y="1524000"/>
            <a:ext cx="4059936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18.10.2022</a:t>
            </a:fld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399593"/>
            <a:ext cx="4040188" cy="762000"/>
          </a:xfrm>
          <a:noFill/>
          <a:ln w="25400" cap="rnd" cmpd="sng" algn="ctr">
            <a:noFill/>
            <a:prstDash val="solid"/>
          </a:ln>
          <a:effectLst>
            <a:softEdge rad="63500"/>
          </a:effectLst>
          <a:sp3d prstMaterial="flat"/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lIns="91440" tIns="45720" rIns="91440" bIns="45720" anchor="b">
            <a:noAutofit/>
          </a:bodyPr>
          <a:lstStyle>
            <a:lvl1pPr marL="0" indent="0" algn="l">
              <a:spcBef>
                <a:spcPts val="0"/>
              </a:spcBef>
              <a:buNone/>
              <a:defRPr sz="2600" b="1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32" name="Объект 31"/>
          <p:cNvSpPr>
            <a:spLocks noGrp="1"/>
          </p:cNvSpPr>
          <p:nvPr>
            <p:ph sz="half" idx="2"/>
          </p:nvPr>
        </p:nvSpPr>
        <p:spPr>
          <a:xfrm>
            <a:off x="457200" y="2201896"/>
            <a:ext cx="4038600" cy="3913632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34" name="Объект 33"/>
          <p:cNvSpPr>
            <a:spLocks noGrp="1"/>
          </p:cNvSpPr>
          <p:nvPr>
            <p:ph sz="quarter" idx="4"/>
          </p:nvPr>
        </p:nvSpPr>
        <p:spPr>
          <a:xfrm>
            <a:off x="4649788" y="2201896"/>
            <a:ext cx="4038600" cy="3913632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55448"/>
            <a:ext cx="8229600" cy="1143000"/>
          </a:xfrm>
        </p:spPr>
        <p:txBody>
          <a:bodyPr anchor="b" anchorCtr="0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2" name="Текст 11"/>
          <p:cNvSpPr>
            <a:spLocks noGrp="1"/>
          </p:cNvSpPr>
          <p:nvPr>
            <p:ph type="body" idx="3"/>
          </p:nvPr>
        </p:nvSpPr>
        <p:spPr>
          <a:xfrm>
            <a:off x="4648200" y="1399593"/>
            <a:ext cx="4040188" cy="762000"/>
          </a:xfrm>
          <a:noFill/>
          <a:ln w="25400" cap="rnd" cmpd="sng" algn="ctr">
            <a:noFill/>
            <a:prstDash val="soli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lIns="91440" tIns="45720" rIns="91440" bIns="45720" anchor="b">
            <a:noAutofit/>
          </a:bodyPr>
          <a:lstStyle>
            <a:lvl1pPr marL="0" indent="0" algn="l">
              <a:spcBef>
                <a:spcPts val="0"/>
              </a:spcBef>
              <a:buNone/>
              <a:defRPr sz="2600" b="1" baseline="0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cxnSp>
        <p:nvCxnSpPr>
          <p:cNvPr id="10" name="Прямая соединительная линия 9"/>
          <p:cNvCxnSpPr/>
          <p:nvPr/>
        </p:nvCxnSpPr>
        <p:spPr>
          <a:xfrm>
            <a:off x="562945" y="2180219"/>
            <a:ext cx="3749040" cy="1588"/>
          </a:xfrm>
          <a:prstGeom prst="line">
            <a:avLst/>
          </a:prstGeom>
          <a:noFill/>
          <a:ln w="12700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4925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Прямая соединительная линия 16"/>
          <p:cNvCxnSpPr/>
          <p:nvPr/>
        </p:nvCxnSpPr>
        <p:spPr>
          <a:xfrm>
            <a:off x="4754880" y="2180219"/>
            <a:ext cx="3749040" cy="1588"/>
          </a:xfrm>
          <a:prstGeom prst="line">
            <a:avLst/>
          </a:prstGeom>
          <a:noFill/>
          <a:ln w="12700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4925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18.10.2022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18.10.2022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Объект 28"/>
          <p:cNvSpPr>
            <a:spLocks noGrp="1"/>
          </p:cNvSpPr>
          <p:nvPr>
            <p:ph sz="quarter" idx="1"/>
          </p:nvPr>
        </p:nvSpPr>
        <p:spPr>
          <a:xfrm>
            <a:off x="457200" y="457200"/>
            <a:ext cx="6248400" cy="5715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781800" y="1600200"/>
            <a:ext cx="1984248" cy="3733800"/>
          </a:xfrm>
        </p:spPr>
        <p:txBody>
          <a:bodyPr tIns="45720" bIns="45720" anchor="t" anchorCtr="0"/>
          <a:lstStyle>
            <a:lvl1pPr marL="0" indent="0">
              <a:lnSpc>
                <a:spcPct val="125000"/>
              </a:lnSpc>
              <a:spcAft>
                <a:spcPts val="1000"/>
              </a:spcAft>
              <a:buNone/>
              <a:defRPr sz="1600">
                <a:solidFill>
                  <a:schemeClr val="tx2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31" name="Заголовок 30"/>
          <p:cNvSpPr>
            <a:spLocks noGrp="1"/>
          </p:cNvSpPr>
          <p:nvPr>
            <p:ph type="title"/>
          </p:nvPr>
        </p:nvSpPr>
        <p:spPr>
          <a:xfrm>
            <a:off x="6781800" y="457200"/>
            <a:ext cx="1981200" cy="1066800"/>
          </a:xfrm>
        </p:spPr>
        <p:txBody>
          <a:bodyPr lIns="91440" tIns="91440" anchor="b" anchorCtr="0"/>
          <a:lstStyle>
            <a:lvl1pPr algn="l">
              <a:buNone/>
              <a:defRPr sz="1800" b="1" spc="-50" baseline="0">
                <a:ln w="3175">
                  <a:noFill/>
                </a:ln>
                <a:solidFill>
                  <a:schemeClr val="tx2"/>
                </a:solidFill>
                <a:effectLst/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8" name="Дата 7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18.10.2022</a:t>
            </a:fld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629400" y="457200"/>
            <a:ext cx="2057400" cy="1066800"/>
          </a:xfrm>
        </p:spPr>
        <p:txBody>
          <a:bodyPr lIns="91440" tIns="91440" anchor="b" anchorCtr="0"/>
          <a:lstStyle>
            <a:lvl1pPr algn="l">
              <a:buNone/>
              <a:defRPr sz="1800" b="1" spc="-50" baseline="0">
                <a:ln w="3175">
                  <a:noFill/>
                </a:ln>
                <a:solidFill>
                  <a:schemeClr val="tx2"/>
                </a:solidFill>
                <a:effectLst/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457200" y="457200"/>
            <a:ext cx="6019800" cy="5562600"/>
          </a:xfrm>
          <a:solidFill>
            <a:schemeClr val="tx2">
              <a:tint val="40000"/>
            </a:schemeClr>
          </a:solidFill>
          <a:effectLst>
            <a:outerShdw blurRad="88900" sx="103000" sy="103000" algn="ctr" rotWithShape="0">
              <a:prstClr val="black">
                <a:alpha val="32000"/>
              </a:prstClr>
            </a:outerShdw>
            <a:softEdge rad="127000"/>
          </a:effectLst>
        </p:spPr>
        <p:txBody>
          <a:bodyPr/>
          <a:lstStyle>
            <a:lvl1pPr marL="0" indent="0">
              <a:buNone/>
              <a:defRPr sz="3200">
                <a:solidFill>
                  <a:schemeClr val="bg1"/>
                </a:solidFill>
              </a:defRPr>
            </a:lvl1pPr>
          </a:lstStyle>
          <a:p>
            <a:r>
              <a:rPr kumimoji="0" lang="ru-RU" smtClean="0"/>
              <a:t>Вставка рисунка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629400" y="1600200"/>
            <a:ext cx="2057400" cy="4419600"/>
          </a:xfrm>
        </p:spPr>
        <p:txBody>
          <a:bodyPr anchor="t" anchorCtr="0"/>
          <a:lstStyle>
            <a:lvl1pPr marL="0" indent="0">
              <a:lnSpc>
                <a:spcPct val="125000"/>
              </a:lnSpc>
              <a:spcAft>
                <a:spcPts val="1000"/>
              </a:spcAft>
              <a:buFontTx/>
              <a:buNone/>
              <a:defRPr sz="1600" b="0">
                <a:solidFill>
                  <a:schemeClr val="tx2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8" name="Дата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18.10.2022</a:t>
            </a:fld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18.10.2022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18.10.2022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Текст 8"/>
          <p:cNvSpPr>
            <a:spLocks noGrp="1"/>
          </p:cNvSpPr>
          <p:nvPr>
            <p:ph type="body" idx="1"/>
          </p:nvPr>
        </p:nvSpPr>
        <p:spPr>
          <a:xfrm>
            <a:off x="457200" y="1447800"/>
            <a:ext cx="8229600" cy="46783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24" name="Дата 23"/>
          <p:cNvSpPr>
            <a:spLocks noGrp="1"/>
          </p:cNvSpPr>
          <p:nvPr>
            <p:ph type="dt" sz="half" idx="2"/>
          </p:nvPr>
        </p:nvSpPr>
        <p:spPr>
          <a:xfrm>
            <a:off x="5791200" y="6203667"/>
            <a:ext cx="2590800" cy="384048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18.10.2022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3"/>
          </p:nvPr>
        </p:nvSpPr>
        <p:spPr>
          <a:xfrm>
            <a:off x="2133600" y="6203667"/>
            <a:ext cx="358140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22" name="Номер слайда 21"/>
          <p:cNvSpPr>
            <a:spLocks noGrp="1"/>
          </p:cNvSpPr>
          <p:nvPr>
            <p:ph type="sldNum" sz="quarter" idx="4"/>
          </p:nvPr>
        </p:nvSpPr>
        <p:spPr>
          <a:xfrm>
            <a:off x="8410575" y="6181531"/>
            <a:ext cx="609600" cy="457200"/>
          </a:xfrm>
          <a:prstGeom prst="rect">
            <a:avLst/>
          </a:prstGeom>
          <a:noFill/>
        </p:spPr>
        <p:txBody>
          <a:bodyPr vert="horz" lIns="0" tIns="0" rIns="0" bIns="0" anchor="ctr" anchorCtr="0">
            <a:noAutofit/>
          </a:bodyPr>
          <a:lstStyle>
            <a:lvl1pPr algn="ctr" eaLnBrk="1" latinLnBrk="0" hangingPunct="1">
              <a:defRPr kumimoji="0" sz="1600" baseline="0">
                <a:solidFill>
                  <a:schemeClr val="tx2"/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1219200"/>
          </a:xfrm>
          <a:prstGeom prst="rect">
            <a:avLst/>
          </a:prstGeom>
          <a:ln w="6350" cap="rnd">
            <a:noFill/>
          </a:ln>
        </p:spPr>
        <p:txBody>
          <a:bodyPr vert="horz" anchor="b" anchorCtr="0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lang="en-US" sz="4200" b="0" kern="1200" spc="-100" baseline="0" dirty="0">
          <a:ln w="3200">
            <a:solidFill>
              <a:schemeClr val="bg2">
                <a:shade val="75000"/>
                <a:alpha val="25000"/>
              </a:schemeClr>
            </a:solidFill>
            <a:prstDash val="solid"/>
            <a:round/>
          </a:ln>
          <a:solidFill>
            <a:srgbClr val="F9F9F9"/>
          </a:solidFill>
          <a:effectLst>
            <a:innerShdw blurRad="50800" dist="25400" dir="13500000">
              <a:prstClr val="black">
                <a:alpha val="70000"/>
              </a:prstClr>
            </a:innerShdw>
          </a:effectLst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2"/>
        </a:buClr>
        <a:buSzPct val="8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ts val="300"/>
        </a:spcBef>
        <a:buClr>
          <a:schemeClr val="accent2">
            <a:shade val="75000"/>
          </a:schemeClr>
        </a:buClr>
        <a:buSzPct val="85000"/>
        <a:buFont typeface="Wingdings 2"/>
        <a:buChar char="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2pPr>
      <a:lvl3pPr marL="1005840" indent="-228600" algn="l" rtl="0" eaLnBrk="1" latinLnBrk="0" hangingPunct="1">
        <a:spcBef>
          <a:spcPts val="300"/>
        </a:spcBef>
        <a:buClr>
          <a:schemeClr val="accent2">
            <a:shade val="50000"/>
          </a:schemeClr>
        </a:buClr>
        <a:buSzPct val="85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28600" algn="l" rtl="0" eaLnBrk="1" latinLnBrk="0" hangingPunct="1">
        <a:spcBef>
          <a:spcPts val="30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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554480" indent="-22860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828800" indent="-22860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700" kern="1200">
          <a:solidFill>
            <a:schemeClr val="tx1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1547664" y="311467"/>
            <a:ext cx="705678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400" b="1" dirty="0"/>
              <a:t>МУНИЦИПАЛЬНОЕ БЮДЖЕТНОЕ ОБЩЕОБРАЗОВАТЕЛЬНОЕ УЧРЕЖДЕНИЕ ОБРАЗОВАТЕЛЬНЫЙ КОМПЛЕКС «ПЕРСПЕКТИВА» </a:t>
            </a:r>
            <a:endParaRPr lang="ru-RU" sz="1400" dirty="0"/>
          </a:p>
          <a:p>
            <a:pPr algn="ctr"/>
            <a:r>
              <a:rPr lang="ru-RU" sz="1400" b="1" dirty="0"/>
              <a:t>ГОРОДСКОГО ОКРУГА ГОРОД КУМЕРТАУ</a:t>
            </a:r>
            <a:endParaRPr lang="ru-RU" sz="1400" dirty="0"/>
          </a:p>
          <a:p>
            <a:pPr algn="ctr"/>
            <a:r>
              <a:rPr lang="ru-RU" sz="1400" b="1" dirty="0"/>
              <a:t>РЕСПУБЛИКИ БАШКОРТОСТАН</a:t>
            </a:r>
            <a:endParaRPr lang="ru-RU" sz="1400" dirty="0"/>
          </a:p>
        </p:txBody>
      </p:sp>
      <p:pic>
        <p:nvPicPr>
          <p:cNvPr id="4" name="Рисунок 3" descr="https://ds05.infourok.ru/uploads/ex/00f3/0007677a-3d623f87/img0.jpg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9632" y="1201420"/>
            <a:ext cx="6858645" cy="3451716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TextBox 4"/>
          <p:cNvSpPr txBox="1"/>
          <p:nvPr/>
        </p:nvSpPr>
        <p:spPr>
          <a:xfrm>
            <a:off x="5278228" y="4797152"/>
            <a:ext cx="3528392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b="1" dirty="0" smtClean="0"/>
              <a:t>Руководитель</a:t>
            </a:r>
            <a:endParaRPr lang="ru-RU" sz="1600" dirty="0"/>
          </a:p>
          <a:p>
            <a:r>
              <a:rPr lang="ru-RU" sz="1600" b="1" dirty="0"/>
              <a:t>Любченко Татьяна Олеговна, </a:t>
            </a:r>
            <a:endParaRPr lang="ru-RU" sz="1600" dirty="0"/>
          </a:p>
          <a:p>
            <a:r>
              <a:rPr lang="ru-RU" sz="1600" b="1" dirty="0"/>
              <a:t>учитель истории и обществознания</a:t>
            </a:r>
            <a:endParaRPr lang="ru-RU" sz="1600" dirty="0"/>
          </a:p>
        </p:txBody>
      </p:sp>
    </p:spTree>
    <p:extLst>
      <p:ext uri="{BB962C8B-B14F-4D97-AF65-F5344CB8AC3E}">
        <p14:creationId xmlns:p14="http://schemas.microsoft.com/office/powerpoint/2010/main" val="41119862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539552" y="476672"/>
            <a:ext cx="8064896" cy="62478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dirty="0">
                <a:solidFill>
                  <a:schemeClr val="bg1"/>
                </a:solidFill>
              </a:rPr>
              <a:t>Целью</a:t>
            </a:r>
            <a:r>
              <a:rPr lang="ru-RU" sz="2000" dirty="0">
                <a:solidFill>
                  <a:schemeClr val="bg1"/>
                </a:solidFill>
              </a:rPr>
              <a:t> моей работы является изучение демографических понятий, демографической ситуации в стране и регионе.</a:t>
            </a:r>
          </a:p>
          <a:p>
            <a:endParaRPr lang="ru-RU" sz="2000" b="1" dirty="0" smtClean="0">
              <a:solidFill>
                <a:schemeClr val="bg1"/>
              </a:solidFill>
            </a:endParaRPr>
          </a:p>
          <a:p>
            <a:r>
              <a:rPr lang="ru-RU" sz="2000" b="1" dirty="0" smtClean="0">
                <a:solidFill>
                  <a:schemeClr val="bg1"/>
                </a:solidFill>
              </a:rPr>
              <a:t>Задачи</a:t>
            </a:r>
            <a:r>
              <a:rPr lang="ru-RU" sz="2000" dirty="0" smtClean="0">
                <a:solidFill>
                  <a:schemeClr val="bg1"/>
                </a:solidFill>
              </a:rPr>
              <a:t> </a:t>
            </a:r>
            <a:r>
              <a:rPr lang="ru-RU" sz="2000" dirty="0">
                <a:solidFill>
                  <a:schemeClr val="bg1"/>
                </a:solidFill>
              </a:rPr>
              <a:t>моей работы:</a:t>
            </a:r>
          </a:p>
          <a:p>
            <a:pPr lvl="0"/>
            <a:r>
              <a:rPr lang="ru-RU" sz="2000" dirty="0">
                <a:solidFill>
                  <a:schemeClr val="bg1"/>
                </a:solidFill>
              </a:rPr>
              <a:t>Проанализировать собранный материал и сделать выводы.</a:t>
            </a:r>
          </a:p>
          <a:p>
            <a:pPr lvl="0"/>
            <a:r>
              <a:rPr lang="ru-RU" sz="2000" dirty="0">
                <a:solidFill>
                  <a:schemeClr val="bg1"/>
                </a:solidFill>
              </a:rPr>
              <a:t>Определить пути решения демографической проблемы</a:t>
            </a:r>
          </a:p>
          <a:p>
            <a:endParaRPr lang="ru-RU" sz="2000" b="1" dirty="0" smtClean="0">
              <a:solidFill>
                <a:schemeClr val="bg1"/>
              </a:solidFill>
            </a:endParaRPr>
          </a:p>
          <a:p>
            <a:r>
              <a:rPr lang="ru-RU" sz="2000" b="1" dirty="0" smtClean="0">
                <a:solidFill>
                  <a:schemeClr val="bg1"/>
                </a:solidFill>
              </a:rPr>
              <a:t>Гипотеза</a:t>
            </a:r>
            <a:r>
              <a:rPr lang="ru-RU" sz="2000" dirty="0" smtClean="0">
                <a:solidFill>
                  <a:schemeClr val="bg1"/>
                </a:solidFill>
              </a:rPr>
              <a:t> </a:t>
            </a:r>
            <a:r>
              <a:rPr lang="ru-RU" sz="2000" dirty="0">
                <a:solidFill>
                  <a:schemeClr val="bg1"/>
                </a:solidFill>
              </a:rPr>
              <a:t>работы: Если исследовать демографическую ситуацию на территории России, то в будущем можно определить возможности развития территорий </a:t>
            </a:r>
            <a:endParaRPr lang="ru-RU" sz="2000" dirty="0" smtClean="0">
              <a:solidFill>
                <a:schemeClr val="bg1"/>
              </a:solidFill>
            </a:endParaRPr>
          </a:p>
          <a:p>
            <a:endParaRPr lang="ru-RU" sz="2000" b="1" dirty="0">
              <a:solidFill>
                <a:schemeClr val="bg1"/>
              </a:solidFill>
            </a:endParaRPr>
          </a:p>
          <a:p>
            <a:r>
              <a:rPr lang="ru-RU" sz="2000" b="1" dirty="0" smtClean="0">
                <a:solidFill>
                  <a:schemeClr val="bg1"/>
                </a:solidFill>
              </a:rPr>
              <a:t>Объектом</a:t>
            </a:r>
            <a:r>
              <a:rPr lang="ru-RU" sz="2000" dirty="0" smtClean="0">
                <a:solidFill>
                  <a:schemeClr val="bg1"/>
                </a:solidFill>
              </a:rPr>
              <a:t> </a:t>
            </a:r>
            <a:r>
              <a:rPr lang="ru-RU" sz="2000" dirty="0">
                <a:solidFill>
                  <a:schemeClr val="bg1"/>
                </a:solidFill>
              </a:rPr>
              <a:t>исследовательской работы является: изучение населения страны, его естественный прирос и убыль.</a:t>
            </a:r>
          </a:p>
          <a:p>
            <a:r>
              <a:rPr lang="ru-RU" sz="2000" b="1" dirty="0">
                <a:solidFill>
                  <a:schemeClr val="bg1"/>
                </a:solidFill>
              </a:rPr>
              <a:t>Предмет</a:t>
            </a:r>
            <a:r>
              <a:rPr lang="ru-RU" sz="2000" dirty="0">
                <a:solidFill>
                  <a:schemeClr val="bg1"/>
                </a:solidFill>
              </a:rPr>
              <a:t> исследовательской работы: закономерности воспроизводства населения.</a:t>
            </a:r>
          </a:p>
          <a:p>
            <a:r>
              <a:rPr lang="ru-RU" sz="2000" b="1" dirty="0" smtClean="0">
                <a:solidFill>
                  <a:schemeClr val="bg1"/>
                </a:solidFill>
              </a:rPr>
              <a:t>Методы </a:t>
            </a:r>
            <a:r>
              <a:rPr lang="ru-RU" sz="2000" b="1" dirty="0">
                <a:solidFill>
                  <a:schemeClr val="bg1"/>
                </a:solidFill>
              </a:rPr>
              <a:t>исследования:</a:t>
            </a:r>
            <a:endParaRPr lang="ru-RU" sz="2000" dirty="0">
              <a:solidFill>
                <a:schemeClr val="bg1"/>
              </a:solidFill>
            </a:endParaRPr>
          </a:p>
          <a:p>
            <a:pPr lvl="0"/>
            <a:r>
              <a:rPr lang="ru-RU" sz="2000" dirty="0">
                <a:solidFill>
                  <a:schemeClr val="bg1"/>
                </a:solidFill>
              </a:rPr>
              <a:t>обзор литературы по теме</a:t>
            </a:r>
          </a:p>
          <a:p>
            <a:pPr lvl="0"/>
            <a:r>
              <a:rPr lang="ru-RU" sz="2000" dirty="0">
                <a:solidFill>
                  <a:schemeClr val="bg1"/>
                </a:solidFill>
              </a:rPr>
              <a:t>обобщение материалов</a:t>
            </a:r>
          </a:p>
          <a:p>
            <a:pPr lvl="0"/>
            <a:r>
              <a:rPr lang="ru-RU" sz="2000" dirty="0">
                <a:solidFill>
                  <a:schemeClr val="bg1"/>
                </a:solidFill>
              </a:rPr>
              <a:t>анализ статистических данных Росстата</a:t>
            </a:r>
          </a:p>
          <a:p>
            <a:pPr lvl="0"/>
            <a:r>
              <a:rPr lang="ru-RU" sz="2000" dirty="0">
                <a:solidFill>
                  <a:schemeClr val="bg1"/>
                </a:solidFill>
              </a:rPr>
              <a:t>опрос одноклассников</a:t>
            </a:r>
          </a:p>
        </p:txBody>
      </p:sp>
    </p:spTree>
    <p:extLst>
      <p:ext uri="{BB962C8B-B14F-4D97-AF65-F5344CB8AC3E}">
        <p14:creationId xmlns:p14="http://schemas.microsoft.com/office/powerpoint/2010/main" val="2658018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 descr="http://900igr.net/up/datas/89194/01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351528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present5.com/presentation/c0cddf14c963fd019bd54e4769938845/image-1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"/>
            <a:ext cx="9144000" cy="68939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095974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https://cf.ppt-online.org/files/slide/s/sHeoISu7PdmGV390QCB4bjU1Nr6k2viWXwDaRp/slide-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85" y="0"/>
            <a:ext cx="9133615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04319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https://fs01.infourok.ru/images/doc/26/33943/img9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5590"/>
            <a:ext cx="9144000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801215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https://mypresentation.ru/documents_6/cb6d6569551f91904d6fe95763207b9f/img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3857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172789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https://theslide.ru/img/thumbs/1f437b8e116a05fcdf5099024dab7733-800x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322734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 descr="https://yandex-images.clstorage.net/Q98dMO357/d737c9lQ/fHDWDNazw8yGuXfY9kCa_ndymsy2Dc3Sh1af24oVq5XZuCNllhi1kQ5hEG84_rJv_dO7nnpTGu1Ot7XpuDSpxGgEx2x3Rxbt090imZIXj34GYz4548i41mOT_7-b4Nvh7XnGIECYoZAKpBX6_i7SL4whSTxLtGkvmNB3jhq1KcHdcYa9k2ZgLhKqxNsHNIk8BpcqfkT9zvIS5B0KbMb7RtzLQ5cEiJYjybc36t2ItSgL8Hteq_cJ7cnAJqwoJtuyrLMVmfAmYz30abdLx2ZLvKVWitzmHNyxsdReuuylmyS8SUHnFXqmMdm0J_m-uoQKuKLLXNiV693as7Uv2HWIo61QlZpBF7Dfx9jU2JcmuI0ENko8lh8ukTH3XCu-VJsUrztDhEXI1cALFhV6HLuFKmoCaY3Z1eusCPJk_6kVmkBP4se6cRejrRaKBNh1hOpcVXf6PZeMnbKQte3bTWWq1g4689e1eleiqLQn6PzbBkqrANmu-1conwujh064dZsTfREl-DCXAkyXOZaLFBZYHKbXON7Hv1zCEPXuu-x3O7UM69OlFsnHsZo1JJs-6dXLqHDpj9sUOj5Y4dcdyXQKkZ_xpCggNAFPNlkH-QQGKqxEx1t_9t-cAzGGnNmvppqFPUiSZ6V59EP6dxf5rriF2mlj2kwaBuqMKJPUX9iFyEJ-ckdZsLcDPxWLpJrHtOgedBYKHeQPXSOgNT9aLCSrJb8ZwRXFqJXDaBc1Cy1phdo5kJud20ZYrThwNW5KhYngr9GmCSNGsZ91OgRIhAa7HWUGSj_lbR_gIsXdWayU-QetGOKlJ8iFg7nm5rhey7XK6oPZzpo0245owWWsKCWbgm1jl8mzdbMMZ_hVGcY0-s0WJWg95J8uAWE0D6h9x7iXrHnh1DbaluBpNkeoXrlVGGhgS08IpBp_m9LH7wh0yKFfkcSoUURTDXepNvil9Lk8thUpjfWM3aJy59yJ7JdLc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3" name="AutoShape 4" descr="https://yandex-images.clstorage.net/Q98dMO357/d737c9lQ/fHDWDNazw8yGuXfY9kCa_ndymsy2Dc3Sh1af24oVq5XZuCNllhi1kQ5hEG84_rJv_dO7nnpTGu1Ot7XpuDSpxGgEx2x3Rxbt090imZIXj34GYz4548i41mOT_7-b4Nvh7XnGIECYoZAKpBX6_i7SL4whSTxLtGkvmNB3jhq1KcHdcYa9k2ZgLhKqxNsHNIk8BpcqfkT9zvIS5B0KbMb7RtzLQ5cEiJYjybc36t2ItSgL8Hteq_cJ7cnAJqwoJtuyrLMVmfAmYz30abdLx2ZLvKVWitzmHNyxsdReuuylmyS8SUHnFXqmMdm0J_m-uoQKuKLLXNiV693as7Uv2HWIo61QlZpBF7Dfx9jU2JcmuI0ENko8lh8ukTH3XCu-VJsUrztDhEXI1cALFhV6HLuFKmoCaY3Z1eusCPJk_6kVmkBP4se6cRejrRaKBNh1hOpcVXf6PZeMnbKQte3bTWWq1g4689e1eleiqLQn6PzbBkqrANmu-1conwujh064dZsTfREl-DCXAkyXOZaLFBZYHKbXON7Hv1zCEPXuu-x3O7UM69OlFsnHsZo1JJs-6dXLqHDpj9sUOj5Y4dcdyXQKkZ_xpCggNAFPNlkH-QQGKqxEx1t_9t-cAzGGnNmvppqFPUiSZ6V59EP6dxf5rriF2mlj2kwaBuqMKJPUX9iFyEJ-ckdZsLcDPxWLpJrHtOgedBYKHeQPXSOgNT9aLCSrJb8ZwRXFqJXDaBc1Cy1phdo5kJud20ZYrThwNW5KhYngr9GmCSNGsZ91OgRIhAa7HWUGSj_lbR_gIsXdWayU-QetGOKlJ8iFg7nm5rhey7XK6oPZzpo0245owWWsKCWbgm1jl8mzdbMMZ_hVGcY0-s0WJWg95J8uAWE0D6h9x7iXrHnh1DbaluBpNkeoXrlVGGhgS08IpBp_m9LH7wh0yKFfkcSoUURTDXepNvil9Lk8thUpjfWM3aJy59yJ7JdLc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4" name="AutoShape 6" descr="https://yandex-images.clstorage.net/Q98dMO357/d737c9lQ/fHDWDNazw8yGuXfY9kCa_ndymsy2Dc3Sh1af24oVq5XZuCNllhi1kQ5hEG84_rJv_dO7nnpTGu1Ot7XpuDSpxGgEx2x3Rxbt090imZIXj34GYz4548i41mOT_7-b4Nvh7XnGIECYoZAKpBX6_i7SL4whSTxLtGkvmNB3jhq1KcHdcYa9k2ZgLhKqxNsHNIk8BpcqfkT9zvIS5B0KbMb7RtzLQ5cEiJYjybc36t2ItSgL8Hteq_cJ7cnAJqwoJtuyrLMVmfAmYz30abdLx2ZLvKVWitzmHNyxsdReuuylmyS8SUHnFXqmMdm0J_m-uoQKuKLLXNiV693as7Uv2HWIo61QlZpBF7Dfx9jU2JcmuI0ENko8lh8ukTH3XCu-VJsUrztDhEXI1cALFhV6HLuFKmoCaY3Z1eusCPJk_6kVmkBP4se6cRejrRaKBNh1hOpcVXf6PZeMnbKQte3bTWWq1g4689e1eleiqLQn6PzbBkqrANmu-1conwujh064dZsTfREl-DCXAkyXOZaLFBZYHKbXON7Hv1zCEPXuu-x3O7UM69OlFsnHsZo1JJs-6dXLqHDpj9sUOj5Y4dcdyXQKkZ_xpCggNAFPNlkH-QQGKqxEx1t_9t-cAzGGnNmvppqFPUiSZ6V59EP6dxf5rriF2mlj2kwaBuqMKJPUX9iFyEJ-ckdZsLcDPxWLpJrHtOgedBYKHeQPXSOgNT9aLCSrJb8ZwRXFqJXDaBc1Cy1phdo5kJud20ZYrThwNW5KhYngr9GmCSNGsZ91OgRIhAa7HWUGSj_lbR_gIsXdWayU-QetGOKlJ8iFg7nm5rhey7XK6oPZzpo0245owWWsKCWbgm1jl8mzdbMMZ_hVGcY0-s0WJWg95J8uAWE0D6h9x7iXrHnh1DbaluBpNkeoXrlVGGhgS08IpBp_m9LH7wh0yKFfkcSoUURTDXepNvil9Lk8thUpjfWM3aJy59yJ7JdLc"/>
          <p:cNvSpPr>
            <a:spLocks noChangeAspect="1" noChangeArrowheads="1"/>
          </p:cNvSpPr>
          <p:nvPr/>
        </p:nvSpPr>
        <p:spPr bwMode="auto">
          <a:xfrm>
            <a:off x="460375" y="1603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8200" name="Picture 8" descr="https://sdelanounas.ru/i/a/w/m/f_aWMucGljcy5saXZlam91cm5hbC5jb20vemVtZm9ydDE5ODMvMzIzMzQxMDIvODkyMDM1Lzg5MjAzNV9vcmlnaW5hbC5qcGc=.jpe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7937"/>
            <a:ext cx="9252520" cy="68287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48500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https://cf.ppt-online.org/files/slide/h/HWmsvSojqywIY61l5AeFB0J7M8uRP2fpEgGVda/slide-1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975" y="0"/>
            <a:ext cx="9331503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033748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4" name="Picture 4" descr="http://900igr.net/up/datas/119977/01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32" y="1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74528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https://www.gtrkmariel.ru/upload/iblock/513/df22t1c974438wwatjm1omrm5fdhiuzn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"/>
            <a:ext cx="9144000" cy="68757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845327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http://www.eduportal44.ru/Galich_R/lsosh/1/SiteAssets/SitePages/%D0%92%D1%81%D0%B5%D1%80%D0%BE%D1%81%D1%81%D0%B8%D0%B9%D1%81%D0%BA%D0%B0%D1%8F%20%D0%BF%D0%B5%D1%80%D0%B5%D0%BF%D0%B8%D1%81%D1%8C%20%D0%BD%D0%B0%D1%81%D0%B5%D0%BB%D0%B5%D0%BD%D0%B8%D1%8F/%D0%97%D0%9D%D0%90%D0%A7%D0%95%D0%9D%D0%98%D0%95%20%D0%92%D0%9F%D0%9D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324528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155629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https://prufy.ru/upload/medialibrary/6f9/6f9595c3cb10b45050f8962ab5ac1c05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8640" y="20369"/>
            <a:ext cx="9172640" cy="4762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467544" y="4941168"/>
            <a:ext cx="8208912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dirty="0" smtClean="0"/>
              <a:t>Данные Всероссийской переписи населения 2021 года будут опубликованы не ранее апреля 2022 года</a:t>
            </a:r>
            <a:endParaRPr lang="ru-RU" sz="2800" dirty="0"/>
          </a:p>
        </p:txBody>
      </p:sp>
    </p:spTree>
    <p:extLst>
      <p:ext uri="{BB962C8B-B14F-4D97-AF65-F5344CB8AC3E}">
        <p14:creationId xmlns:p14="http://schemas.microsoft.com/office/powerpoint/2010/main" val="24545025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755576" y="476672"/>
            <a:ext cx="727280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b="1" dirty="0" smtClean="0">
                <a:solidFill>
                  <a:schemeClr val="bg1"/>
                </a:solidFill>
              </a:rPr>
              <a:t>ПРАКТИЧЕСКАЯ ЧАСТЬ</a:t>
            </a:r>
            <a:endParaRPr lang="ru-RU" sz="2000" b="1" dirty="0">
              <a:solidFill>
                <a:schemeClr val="bg1"/>
              </a:solidFill>
            </a:endParaRPr>
          </a:p>
        </p:txBody>
      </p:sp>
      <p:pic>
        <p:nvPicPr>
          <p:cNvPr id="14338" name="Picture 2" descr="https://sun9-46.userapi.com/impg/hfhIg2U2UflNZGuJYZ6km2xLwoUQVBFmGO1MrA/ZNUp89Ng1T4.jpg?size=608x1080&amp;quality=95&amp;sign=7f9abb844a561a30e6362dde1711d823&amp;type=album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980728"/>
            <a:ext cx="3923928" cy="56298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340" name="Picture 4" descr="https://sun9-43.userapi.com/impg/hM7RA4SgNoSJ7HmYaa1ts_svKBS7zVHgtoyqbQ/NShviOUXD0M.jpg?size=608x1080&amp;quality=95&amp;sign=47ecec6b0d288f2fa619bb5e1f4e3b03&amp;type=album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11960" y="980728"/>
            <a:ext cx="4507129" cy="56389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693205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812816" y="404663"/>
            <a:ext cx="763284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dirty="0" smtClean="0">
                <a:solidFill>
                  <a:schemeClr val="bg1"/>
                </a:solidFill>
              </a:rPr>
              <a:t>ПРЕДЛОЖЕНИЯ ПО УЛУЧШЕНИЮ ДЕМОГРАФИЧЕСКОЙ СИТУАЦИИ СТРАНЫ</a:t>
            </a:r>
            <a:endParaRPr lang="ru-RU" sz="3200" dirty="0">
              <a:solidFill>
                <a:schemeClr val="bg1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043608" y="2060848"/>
            <a:ext cx="7402056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dirty="0">
                <a:solidFill>
                  <a:schemeClr val="bg1"/>
                </a:solidFill>
              </a:rPr>
              <a:t>* Увеличение денежных выплат при рождении </a:t>
            </a:r>
            <a:r>
              <a:rPr lang="ru-RU" sz="2800" dirty="0" smtClean="0">
                <a:solidFill>
                  <a:schemeClr val="bg1"/>
                </a:solidFill>
              </a:rPr>
              <a:t>ребёнка </a:t>
            </a:r>
            <a:r>
              <a:rPr lang="ru-RU" sz="2800" dirty="0">
                <a:solidFill>
                  <a:schemeClr val="bg1"/>
                </a:solidFill>
              </a:rPr>
              <a:t>и пособии по уходу</a:t>
            </a:r>
            <a:br>
              <a:rPr lang="ru-RU" sz="2800" dirty="0">
                <a:solidFill>
                  <a:schemeClr val="bg1"/>
                </a:solidFill>
              </a:rPr>
            </a:br>
            <a:r>
              <a:rPr lang="ru-RU" sz="2800" dirty="0">
                <a:solidFill>
                  <a:schemeClr val="bg1"/>
                </a:solidFill>
              </a:rPr>
              <a:t>* Бесплатное первое высшее </a:t>
            </a:r>
            <a:r>
              <a:rPr lang="ru-RU" sz="2800" dirty="0" smtClean="0">
                <a:solidFill>
                  <a:schemeClr val="bg1"/>
                </a:solidFill>
              </a:rPr>
              <a:t>образование всем</a:t>
            </a:r>
            <a:r>
              <a:rPr lang="ru-RU" sz="2800" dirty="0">
                <a:solidFill>
                  <a:schemeClr val="bg1"/>
                </a:solidFill>
              </a:rPr>
              <a:t/>
            </a:r>
            <a:br>
              <a:rPr lang="ru-RU" sz="2800" dirty="0">
                <a:solidFill>
                  <a:schemeClr val="bg1"/>
                </a:solidFill>
              </a:rPr>
            </a:br>
            <a:r>
              <a:rPr lang="ru-RU" sz="2800" dirty="0">
                <a:solidFill>
                  <a:schemeClr val="bg1"/>
                </a:solidFill>
              </a:rPr>
              <a:t>* Новые рабочие места</a:t>
            </a:r>
            <a:br>
              <a:rPr lang="ru-RU" sz="2800" dirty="0">
                <a:solidFill>
                  <a:schemeClr val="bg1"/>
                </a:solidFill>
              </a:rPr>
            </a:br>
            <a:r>
              <a:rPr lang="ru-RU" sz="2800" dirty="0">
                <a:solidFill>
                  <a:schemeClr val="bg1"/>
                </a:solidFill>
              </a:rPr>
              <a:t>* Повышение уровня оплаты труда</a:t>
            </a:r>
            <a:br>
              <a:rPr lang="ru-RU" sz="2800" dirty="0">
                <a:solidFill>
                  <a:schemeClr val="bg1"/>
                </a:solidFill>
              </a:rPr>
            </a:br>
            <a:r>
              <a:rPr lang="ru-RU" sz="2800" dirty="0">
                <a:solidFill>
                  <a:schemeClr val="bg1"/>
                </a:solidFill>
              </a:rPr>
              <a:t>* Ввод в эксплуатацию социального жилья</a:t>
            </a:r>
            <a:br>
              <a:rPr lang="ru-RU" sz="2800" dirty="0">
                <a:solidFill>
                  <a:schemeClr val="bg1"/>
                </a:solidFill>
              </a:rPr>
            </a:br>
            <a:r>
              <a:rPr lang="ru-RU" sz="2800" dirty="0">
                <a:solidFill>
                  <a:schemeClr val="bg1"/>
                </a:solidFill>
              </a:rPr>
              <a:t>* Создание комфортной среды проживания</a:t>
            </a:r>
            <a:br>
              <a:rPr lang="ru-RU" sz="2800" dirty="0">
                <a:solidFill>
                  <a:schemeClr val="bg1"/>
                </a:solidFill>
              </a:rPr>
            </a:br>
            <a:r>
              <a:rPr lang="ru-RU" sz="2800" dirty="0">
                <a:solidFill>
                  <a:schemeClr val="bg1"/>
                </a:solidFill>
              </a:rPr>
              <a:t>* Повышение уровня медицины</a:t>
            </a:r>
            <a:br>
              <a:rPr lang="ru-RU" sz="2800" dirty="0">
                <a:solidFill>
                  <a:schemeClr val="bg1"/>
                </a:solidFill>
              </a:rPr>
            </a:br>
            <a:r>
              <a:rPr lang="ru-RU" sz="2800" dirty="0">
                <a:solidFill>
                  <a:schemeClr val="bg1"/>
                </a:solidFill>
              </a:rPr>
              <a:t>* Внедрение комплекса мер для сохранения окружающей среды</a:t>
            </a:r>
          </a:p>
        </p:txBody>
      </p:sp>
    </p:spTree>
    <p:extLst>
      <p:ext uri="{BB962C8B-B14F-4D97-AF65-F5344CB8AC3E}">
        <p14:creationId xmlns:p14="http://schemas.microsoft.com/office/powerpoint/2010/main" val="26047804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Бумажная">
  <a:themeElements>
    <a:clrScheme name="Бумажная">
      <a:dk1>
        <a:sysClr val="windowText" lastClr="000000"/>
      </a:dk1>
      <a:lt1>
        <a:sysClr val="window" lastClr="FFFFFF"/>
      </a:lt1>
      <a:dk2>
        <a:srgbClr val="444D26"/>
      </a:dk2>
      <a:lt2>
        <a:srgbClr val="FEFAC9"/>
      </a:lt2>
      <a:accent1>
        <a:srgbClr val="A5B592"/>
      </a:accent1>
      <a:accent2>
        <a:srgbClr val="F3A447"/>
      </a:accent2>
      <a:accent3>
        <a:srgbClr val="E7BC29"/>
      </a:accent3>
      <a:accent4>
        <a:srgbClr val="D092A7"/>
      </a:accent4>
      <a:accent5>
        <a:srgbClr val="9C85C0"/>
      </a:accent5>
      <a:accent6>
        <a:srgbClr val="809EC2"/>
      </a:accent6>
      <a:hlink>
        <a:srgbClr val="8E58B6"/>
      </a:hlink>
      <a:folHlink>
        <a:srgbClr val="7F6F6F"/>
      </a:folHlink>
    </a:clrScheme>
    <a:fontScheme name="Бумажная">
      <a:majorFont>
        <a:latin typeface="Constantia"/>
        <a:ea typeface=""/>
        <a:cs typeface=""/>
        <a:font script="Jpan" typeface="HG明朝E"/>
        <a:font script="Hang" typeface="궁서"/>
        <a:font script="Hans" typeface="华文新魏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onstantia"/>
        <a:ea typeface=""/>
        <a:cs typeface=""/>
        <a:font script="Jpan" typeface="HG明朝E"/>
        <a:font script="Hang" typeface="궁서"/>
        <a:font script="Hans" typeface="华文新魏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Бумажная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63000"/>
                <a:tint val="82000"/>
              </a:schemeClr>
              <a:schemeClr val="phClr">
                <a:tint val="10000"/>
                <a:satMod val="400000"/>
              </a:schemeClr>
            </a:duotone>
          </a:blip>
          <a:tile tx="0" ty="0" sx="40000" sy="40000" flip="none" algn="tl"/>
        </a:blipFill>
        <a:blipFill>
          <a:blip xmlns:r="http://schemas.openxmlformats.org/officeDocument/2006/relationships" r:embed="rId1">
            <a:duotone>
              <a:schemeClr val="phClr">
                <a:shade val="40000"/>
              </a:schemeClr>
              <a:schemeClr val="phClr">
                <a:tint val="42000"/>
              </a:schemeClr>
            </a:duotone>
          </a:blip>
          <a:tile tx="0" ty="0" sx="40000" sy="40000" flip="none" algn="tl"/>
        </a:blipFill>
      </a:fillStyleLst>
      <a:lnStyleLst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  <a:ln w="635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algn="tl" rotWithShape="0">
              <a:srgbClr val="000000">
                <a:alpha val="50000"/>
              </a:srgbClr>
            </a:outerShdw>
          </a:effectLst>
          <a:scene3d>
            <a:camera prst="orthographicFront"/>
            <a:lightRig rig="soft" dir="t">
              <a:rot lat="0" lon="0" rev="18000000"/>
            </a:lightRig>
          </a:scene3d>
          <a:sp3d prstMaterial="dkEdge">
            <a:bevelT w="73660" h="44450" prst="riblet"/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55000"/>
                <a:alpha val="20000"/>
              </a:schemeClr>
              <a:schemeClr val="phClr">
                <a:tint val="40000"/>
                <a:shade val="90000"/>
                <a:satMod val="60000"/>
                <a:alpha val="20000"/>
              </a:schemeClr>
            </a:duotone>
          </a:blip>
          <a:tile tx="0" ty="0" sx="58000" sy="38000" flip="none" algn="tl"/>
        </a:blipFill>
        <a:blipFill>
          <a:blip xmlns:r="http://schemas.openxmlformats.org/officeDocument/2006/relationships" r:embed="rId2">
            <a:duotone>
              <a:schemeClr val="phClr">
                <a:shade val="12000"/>
                <a:satMod val="240000"/>
              </a:schemeClr>
              <a:schemeClr val="phClr">
                <a:tint val="6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Paper</Template>
  <TotalTime>16</TotalTime>
  <Words>144</Words>
  <Application>Microsoft Office PowerPoint</Application>
  <PresentationFormat>Экран (4:3)</PresentationFormat>
  <Paragraphs>25</Paragraphs>
  <Slides>16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16</vt:i4>
      </vt:variant>
    </vt:vector>
  </HeadingPairs>
  <TitlesOfParts>
    <vt:vector size="17" baseType="lpstr">
      <vt:lpstr>Бумажная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Татьяна</dc:creator>
  <cp:lastModifiedBy>Татьяна</cp:lastModifiedBy>
  <cp:revision>4</cp:revision>
  <dcterms:created xsi:type="dcterms:W3CDTF">2022-02-09T18:58:48Z</dcterms:created>
  <dcterms:modified xsi:type="dcterms:W3CDTF">2022-10-18T03:16:43Z</dcterms:modified>
</cp:coreProperties>
</file>