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27"/>
  </p:handoutMasterIdLst>
  <p:sldIdLst>
    <p:sldId id="256" r:id="rId2"/>
    <p:sldId id="258" r:id="rId3"/>
    <p:sldId id="259" r:id="rId4"/>
    <p:sldId id="285" r:id="rId5"/>
    <p:sldId id="279" r:id="rId6"/>
    <p:sldId id="281" r:id="rId7"/>
    <p:sldId id="280" r:id="rId8"/>
    <p:sldId id="282" r:id="rId9"/>
    <p:sldId id="286" r:id="rId10"/>
    <p:sldId id="260" r:id="rId11"/>
    <p:sldId id="261" r:id="rId12"/>
    <p:sldId id="262" r:id="rId13"/>
    <p:sldId id="263" r:id="rId14"/>
    <p:sldId id="266" r:id="rId15"/>
    <p:sldId id="268" r:id="rId16"/>
    <p:sldId id="267" r:id="rId17"/>
    <p:sldId id="269" r:id="rId18"/>
    <p:sldId id="274" r:id="rId19"/>
    <p:sldId id="270" r:id="rId20"/>
    <p:sldId id="271" r:id="rId21"/>
    <p:sldId id="272" r:id="rId22"/>
    <p:sldId id="273" r:id="rId23"/>
    <p:sldId id="277" r:id="rId24"/>
    <p:sldId id="278" r:id="rId25"/>
    <p:sldId id="283" r:id="rId2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29" autoAdjust="0"/>
    <p:restoredTop sz="94624" autoAdjust="0"/>
  </p:normalViewPr>
  <p:slideViewPr>
    <p:cSldViewPr>
      <p:cViewPr varScale="1">
        <p:scale>
          <a:sx n="108" d="100"/>
          <a:sy n="108" d="100"/>
        </p:scale>
        <p:origin x="1824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04A7BDC-ABF7-40ED-8361-2B7995517491}" type="datetimeFigureOut">
              <a:rPr lang="ru-RU"/>
              <a:pPr>
                <a:defRPr/>
              </a:pPr>
              <a:t>29.01.2022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9C38C28-D84D-4FCF-B154-CD58627FDC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5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fld id="{353CCF02-499C-4BA9-9464-C27153FDA1D3}" type="datetimeFigureOut">
              <a:rPr lang="en-US"/>
              <a:pPr>
                <a:defRPr/>
              </a:pPr>
              <a:t>1/29/2022</a:t>
            </a:fld>
            <a:endParaRPr lang="en-US"/>
          </a:p>
        </p:txBody>
      </p:sp>
      <p:sp>
        <p:nvSpPr>
          <p:cNvPr id="6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00ABE99-E282-49DC-B14A-A8EDA1C465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4207EA-CE2C-4A95-B4CB-EC61F52229C3}" type="datetimeFigureOut">
              <a:rPr lang="en-US"/>
              <a:pPr>
                <a:defRPr/>
              </a:pPr>
              <a:t>1/29/2022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1ACF7-C1D2-4268-8D73-6B0C7149C0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Равнобедренный треугольник 4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F6B6C-5442-412F-866F-F965BEE51B72}" type="datetimeFigureOut">
              <a:rPr lang="en-US"/>
              <a:pPr>
                <a:defRPr/>
              </a:pPr>
              <a:t>1/29/2022</a:t>
            </a:fld>
            <a:endParaRPr lang="en-US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31DC79-5CED-459D-90FA-516C2F82A9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023F4-191F-4E6F-B92D-103657F467C3}" type="datetimeFigureOut">
              <a:rPr lang="en-US"/>
              <a:pPr>
                <a:defRPr/>
              </a:pPr>
              <a:t>1/29/2022</a:t>
            </a:fld>
            <a:endParaRPr lang="en-US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8CFA8-9502-418F-B83B-E5789A5778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B8E928-2A0E-491A-B6DE-98E9A42684BF}" type="datetimeFigureOut">
              <a:rPr lang="en-US"/>
              <a:pPr>
                <a:defRPr/>
              </a:pPr>
              <a:t>1/29/2022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C0A3E8C9-0724-4578-BE96-CB9F3B14AD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193CE-B51C-4CBD-BC5F-4443ADE08FFA}" type="datetimeFigureOut">
              <a:rPr lang="en-US"/>
              <a:pPr>
                <a:defRPr/>
              </a:pPr>
              <a:t>1/29/2022</a:t>
            </a:fld>
            <a:endParaRPr lang="en-US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B6E45-6091-49B7-A1FC-F496CDE6DC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ADF1B-BB0D-4585-B21C-40911D6A8915}" type="datetimeFigureOut">
              <a:rPr lang="en-US"/>
              <a:pPr>
                <a:defRPr/>
              </a:pPr>
              <a:t>1/29/2022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46610-AD0A-4D9B-B5E4-4923754F18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41CEDE71-2C12-494F-BBCD-1331CA5718D4}" type="datetimeFigureOut">
              <a:rPr lang="en-US"/>
              <a:pPr>
                <a:defRPr/>
              </a:pPr>
              <a:t>1/29/2022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ED3AE2D9-82FB-4978-B9FD-523DAF90C0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E6A99501-AC6B-459F-B950-F31DF42D83BC}" type="datetimeFigureOut">
              <a:rPr lang="en-US"/>
              <a:pPr>
                <a:defRPr/>
              </a:pPr>
              <a:t>1/29/2022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/>
            </a:lvl1pPr>
          </a:lstStyle>
          <a:p>
            <a:pPr>
              <a:defRPr/>
            </a:pPr>
            <a:fld id="{BD392835-347F-4F20-8229-FDA9AE95D7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BE428-725A-42FA-BF88-A913CDAB9E42}" type="datetimeFigureOut">
              <a:rPr lang="en-US"/>
              <a:pPr>
                <a:defRPr/>
              </a:pPr>
              <a:t>1/29/2022</a:t>
            </a:fld>
            <a:endParaRPr lang="en-US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8F1AE-A88D-4DCF-B07D-8B5BC3F80D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39C69-BD25-42B2-B30A-9195E30E1DB3}" type="datetimeFigureOut">
              <a:rPr lang="en-US"/>
              <a:pPr>
                <a:defRPr/>
              </a:pPr>
              <a:t>1/29/2022</a:t>
            </a:fld>
            <a:endParaRPr lang="en-US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1217A-1D86-4149-AB66-94126E809D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30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18E4E8-CC0A-4AF9-AD37-81EE23C03C20}" type="datetimeFigureOut">
              <a:rPr lang="en-US"/>
              <a:pPr>
                <a:defRPr/>
              </a:pPr>
              <a:t>1/29/2022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8AF8B87-AEC9-4633-9B09-E371F16BFF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42" r:id="rId4"/>
    <p:sldLayoutId id="2147483750" r:id="rId5"/>
    <p:sldLayoutId id="2147483743" r:id="rId6"/>
    <p:sldLayoutId id="2147483744" r:id="rId7"/>
    <p:sldLayoutId id="2147483751" r:id="rId8"/>
    <p:sldLayoutId id="2147483752" r:id="rId9"/>
    <p:sldLayoutId id="2147483745" r:id="rId10"/>
    <p:sldLayoutId id="2147483746" r:id="rId11"/>
  </p:sldLayoutIdLst>
  <p:txStyles>
    <p:titleStyle>
      <a:lvl1pPr marL="484188" algn="l" rtl="0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9553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9553"/>
          </a:solidFill>
          <a:latin typeface="Century Gothic" pitchFamily="34" charset="0"/>
        </a:defRPr>
      </a:lvl2pPr>
      <a:lvl3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9553"/>
          </a:solidFill>
          <a:latin typeface="Century Gothic" pitchFamily="34" charset="0"/>
        </a:defRPr>
      </a:lvl3pPr>
      <a:lvl4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9553"/>
          </a:solidFill>
          <a:latin typeface="Century Gothic" pitchFamily="34" charset="0"/>
        </a:defRPr>
      </a:lvl4pPr>
      <a:lvl5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9553"/>
          </a:solidFill>
          <a:latin typeface="Century Gothic" pitchFamily="34" charset="0"/>
        </a:defRPr>
      </a:lvl5pPr>
      <a:lvl6pPr marL="941388" algn="l" rtl="0" fontAlgn="base">
        <a:spcBef>
          <a:spcPct val="0"/>
        </a:spcBef>
        <a:spcAft>
          <a:spcPct val="0"/>
        </a:spcAft>
        <a:defRPr sz="4200">
          <a:solidFill>
            <a:srgbClr val="FF9553"/>
          </a:solidFill>
          <a:latin typeface="Century Gothic" pitchFamily="34" charset="0"/>
        </a:defRPr>
      </a:lvl6pPr>
      <a:lvl7pPr marL="1398588" algn="l" rtl="0" fontAlgn="base">
        <a:spcBef>
          <a:spcPct val="0"/>
        </a:spcBef>
        <a:spcAft>
          <a:spcPct val="0"/>
        </a:spcAft>
        <a:defRPr sz="4200">
          <a:solidFill>
            <a:srgbClr val="FF9553"/>
          </a:solidFill>
          <a:latin typeface="Century Gothic" pitchFamily="34" charset="0"/>
        </a:defRPr>
      </a:lvl7pPr>
      <a:lvl8pPr marL="1855788" algn="l" rtl="0" fontAlgn="base">
        <a:spcBef>
          <a:spcPct val="0"/>
        </a:spcBef>
        <a:spcAft>
          <a:spcPct val="0"/>
        </a:spcAft>
        <a:defRPr sz="4200">
          <a:solidFill>
            <a:srgbClr val="FF9553"/>
          </a:solidFill>
          <a:latin typeface="Century Gothic" pitchFamily="34" charset="0"/>
        </a:defRPr>
      </a:lvl8pPr>
      <a:lvl9pPr marL="2312988" algn="l" rtl="0" fontAlgn="base">
        <a:spcBef>
          <a:spcPct val="0"/>
        </a:spcBef>
        <a:spcAft>
          <a:spcPct val="0"/>
        </a:spcAft>
        <a:defRPr sz="4200">
          <a:solidFill>
            <a:srgbClr val="FF9553"/>
          </a:solidFill>
          <a:latin typeface="Century Gothic" pitchFamily="34" charset="0"/>
        </a:defRPr>
      </a:lvl9pPr>
    </p:titleStyle>
    <p:bodyStyle>
      <a:lvl1pPr marL="447675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eaLnBrk="0" fontAlgn="base" hangingPunct="0">
        <a:spcBef>
          <a:spcPct val="20000"/>
        </a:spcBef>
        <a:spcAft>
          <a:spcPct val="0"/>
        </a:spcAft>
        <a:buClr>
          <a:srgbClr val="F4AB89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4800" y="381000"/>
            <a:ext cx="8298656" cy="3200400"/>
          </a:xfrm>
        </p:spPr>
        <p:txBody>
          <a:bodyPr/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ru-RU" sz="66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ШИРОКА СТРАНА МОЯ РОДНАЯ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95400"/>
          </a:xfrm>
        </p:spPr>
        <p:txBody>
          <a:bodyPr>
            <a:normAutofit fontScale="90000"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Изостудия ОДОД ГБОУ СОШ №270 Красносельского района СПб</a:t>
            </a:r>
            <a:endParaRPr lang="ru-RU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228600" y="1295400"/>
            <a:ext cx="3886200" cy="5159375"/>
          </a:xfrm>
        </p:spPr>
        <p:txBody>
          <a:bodyPr/>
          <a:lstStyle/>
          <a:p>
            <a:pPr eaLnBrk="1" hangingPunct="1"/>
            <a:r>
              <a:rPr lang="ru-RU" sz="3200" dirty="0"/>
              <a:t>вид художественного творчества -  «Модернистская живопись».</a:t>
            </a:r>
          </a:p>
          <a:p>
            <a:pPr eaLnBrk="1" hangingPunct="1"/>
            <a:r>
              <a:rPr lang="ru-RU" sz="3200" dirty="0"/>
              <a:t>Работы воспитанников изостудии «Современной живописи»</a:t>
            </a:r>
          </a:p>
          <a:p>
            <a:pPr eaLnBrk="1" hangingPunct="1"/>
            <a:endParaRPr lang="ru-RU" dirty="0"/>
          </a:p>
        </p:txBody>
      </p:sp>
      <p:pic>
        <p:nvPicPr>
          <p:cNvPr id="9220" name="Рисунок 3" descr="0_7f5a5_8c6210cc_XL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192588" y="1295400"/>
            <a:ext cx="4503737" cy="521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0"/>
            <a:ext cx="8686800" cy="2057400"/>
          </a:xfrm>
        </p:spPr>
        <p:txBody>
          <a:bodyPr>
            <a:normAutofit fontScale="90000"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Нас вдохновляет великолепная живописная природа нашей огромной страны</a:t>
            </a:r>
          </a:p>
        </p:txBody>
      </p:sp>
      <p:pic>
        <p:nvPicPr>
          <p:cNvPr id="10243" name="Рисунок 2" descr="triple_selfportrait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048000" y="1905000"/>
            <a:ext cx="3581400" cy="473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TextBox 3"/>
          <p:cNvSpPr txBox="1">
            <a:spLocks noChangeArrowheads="1"/>
          </p:cNvSpPr>
          <p:nvPr/>
        </p:nvSpPr>
        <p:spPr bwMode="auto">
          <a:xfrm>
            <a:off x="3048000" y="6172200"/>
            <a:ext cx="3886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chemeClr val="accent1"/>
                </a:solidFill>
              </a:rPr>
              <a:t>Норман Роквелл «Автопортрет»</a:t>
            </a:r>
          </a:p>
        </p:txBody>
      </p:sp>
      <p:pic>
        <p:nvPicPr>
          <p:cNvPr id="5" name="Рисунок 4" descr="фестиваль Жаворонки ГБОУ СОШ №270 СПб Стасенко Виктор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" y="1905000"/>
            <a:ext cx="8229600" cy="4953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04800" y="152400"/>
            <a:ext cx="2971800" cy="4724400"/>
          </a:xfrm>
        </p:spPr>
        <p:txBody>
          <a:bodyPr/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ru-RU" sz="32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ЕЕ </a:t>
            </a:r>
            <a:br>
              <a:rPr lang="ru-RU" sz="3200" dirty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ru-RU" sz="32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ЛЕСА,</a:t>
            </a:r>
            <a:br>
              <a:rPr lang="ru-RU" sz="3200" dirty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ru-RU" sz="32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ПОЛЯ,</a:t>
            </a:r>
            <a:br>
              <a:rPr lang="ru-RU" sz="3200" dirty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ru-RU" sz="32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РЕКИ,</a:t>
            </a:r>
            <a:br>
              <a:rPr lang="ru-RU" sz="3200" dirty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ru-RU" sz="32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ГОРЫ, </a:t>
            </a:r>
            <a:br>
              <a:rPr lang="ru-RU" sz="3200" dirty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ru-RU" sz="32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ДОЛИНЫ</a:t>
            </a:r>
          </a:p>
        </p:txBody>
      </p:sp>
      <p:pic>
        <p:nvPicPr>
          <p:cNvPr id="11267" name="Рисунок 2" descr="151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48200" y="442913"/>
            <a:ext cx="4362450" cy="618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extBox 3"/>
          <p:cNvSpPr txBox="1">
            <a:spLocks noChangeArrowheads="1"/>
          </p:cNvSpPr>
          <p:nvPr/>
        </p:nvSpPr>
        <p:spPr bwMode="auto">
          <a:xfrm>
            <a:off x="4876800" y="5830888"/>
            <a:ext cx="33909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accent1"/>
                </a:solidFill>
              </a:rPr>
              <a:t>КАРЛ ЛАРСОН</a:t>
            </a:r>
          </a:p>
          <a:p>
            <a:r>
              <a:rPr lang="ru-RU">
                <a:solidFill>
                  <a:schemeClr val="accent1"/>
                </a:solidFill>
              </a:rPr>
              <a:t> «АВТОПОРТРЕТ С СЫНОМ»</a:t>
            </a:r>
          </a:p>
        </p:txBody>
      </p:sp>
      <p:pic>
        <p:nvPicPr>
          <p:cNvPr id="5" name="Рисунок 4" descr="Ногаева Анастасия_ На Карельском Перешейк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5200" y="0"/>
            <a:ext cx="56388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12192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 </a:t>
            </a:r>
          </a:p>
        </p:txBody>
      </p:sp>
      <p:pic>
        <p:nvPicPr>
          <p:cNvPr id="12291" name="Содержимое 7" descr="4182d6903d92bfbe7af28e3dbc215285e1167682_m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613275" y="381000"/>
            <a:ext cx="4225925" cy="6172200"/>
          </a:xfrm>
        </p:spPr>
      </p:pic>
      <p:pic>
        <p:nvPicPr>
          <p:cNvPr id="12292" name="Содержимое 9" descr="7cc4822fb219.jpg"/>
          <p:cNvPicPr>
            <a:picLocks noGrp="1" noChangeAspect="1"/>
          </p:cNvPicPr>
          <p:nvPr>
            <p:ph sz="half"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304800" y="381000"/>
            <a:ext cx="3962400" cy="6197600"/>
          </a:xfrm>
        </p:spPr>
      </p:pic>
      <p:sp>
        <p:nvSpPr>
          <p:cNvPr id="12293" name="TextBox 4"/>
          <p:cNvSpPr txBox="1">
            <a:spLocks noChangeArrowheads="1"/>
          </p:cNvSpPr>
          <p:nvPr/>
        </p:nvSpPr>
        <p:spPr bwMode="auto">
          <a:xfrm>
            <a:off x="4819650" y="1306513"/>
            <a:ext cx="3867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accent1"/>
                </a:solidFill>
              </a:rPr>
              <a:t>ЭДИТ ВЕРЛИТ «НОВАЯ ГОТИКА»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800" y="5638800"/>
            <a:ext cx="3506788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accent1"/>
                </a:solidFill>
              </a:rPr>
              <a:t>МОРИС КВЕНТИН ДЕ ЛА ТУР </a:t>
            </a:r>
            <a:br>
              <a:rPr lang="ru-RU" dirty="0">
                <a:solidFill>
                  <a:schemeClr val="accent1"/>
                </a:solidFill>
              </a:rPr>
            </a:br>
            <a:r>
              <a:rPr lang="ru-RU" dirty="0">
                <a:solidFill>
                  <a:schemeClr val="accent1"/>
                </a:solidFill>
              </a:rPr>
              <a:t>«ПОРТРЕТ ЖАНА-БАТИСТА </a:t>
            </a:r>
          </a:p>
          <a:p>
            <a:pPr>
              <a:defRPr/>
            </a:pPr>
            <a:r>
              <a:rPr lang="ru-RU" dirty="0">
                <a:solidFill>
                  <a:schemeClr val="accent1"/>
                </a:solidFill>
              </a:rPr>
              <a:t>СИМЕОНА ШАРДЕНА»</a:t>
            </a:r>
            <a:r>
              <a:rPr lang="ru-RU" cap="all" dirty="0">
                <a:solidFill>
                  <a:schemeClr val="accent1"/>
                </a:solidFill>
              </a:rPr>
              <a:t> </a:t>
            </a:r>
            <a:endParaRPr lang="ru-RU" b="1" cap="all" dirty="0">
              <a:solidFill>
                <a:schemeClr val="accent1"/>
              </a:solidFill>
            </a:endParaRPr>
          </a:p>
          <a:p>
            <a:pPr>
              <a:defRPr/>
            </a:pPr>
            <a:endParaRPr lang="ru-RU" dirty="0"/>
          </a:p>
        </p:txBody>
      </p:sp>
      <p:pic>
        <p:nvPicPr>
          <p:cNvPr id="7" name="Рисунок 6" descr="Даша Рыдкина Рыбачок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19600" y="0"/>
            <a:ext cx="4724400" cy="6858000"/>
          </a:xfrm>
          <a:prstGeom prst="rect">
            <a:avLst/>
          </a:prstGeom>
        </p:spPr>
      </p:pic>
      <p:pic>
        <p:nvPicPr>
          <p:cNvPr id="8" name="Рисунок 7" descr="IMG_20170518_17582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67494"/>
            <a:ext cx="7772400" cy="951706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6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Пейзажи  Родины</a:t>
            </a:r>
          </a:p>
        </p:txBody>
      </p:sp>
      <p:pic>
        <p:nvPicPr>
          <p:cNvPr id="13315" name="Содержимое 5" descr="Landscape_on_the_Ile_Saint-Martin__1881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5486400" y="1524000"/>
            <a:ext cx="3435350" cy="4267200"/>
          </a:xfrm>
        </p:spPr>
      </p:pic>
      <p:pic>
        <p:nvPicPr>
          <p:cNvPr id="13316" name="Содержимое 7" descr="4989-141e53-e5a957.jpg"/>
          <p:cNvPicPr>
            <a:picLocks noGrp="1" noChangeAspect="1"/>
          </p:cNvPicPr>
          <p:nvPr>
            <p:ph sz="half" idx="1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152400" y="1524000"/>
            <a:ext cx="5192713" cy="4191000"/>
          </a:xfrm>
        </p:spPr>
      </p:pic>
      <p:sp>
        <p:nvSpPr>
          <p:cNvPr id="13317" name="TextBox 4"/>
          <p:cNvSpPr txBox="1">
            <a:spLocks noChangeArrowheads="1"/>
          </p:cNvSpPr>
          <p:nvPr/>
        </p:nvSpPr>
        <p:spPr bwMode="auto">
          <a:xfrm>
            <a:off x="228600" y="4876800"/>
            <a:ext cx="2857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accent1"/>
                </a:solidFill>
              </a:rPr>
              <a:t>ФРАНЦ ШУМАХЕР</a:t>
            </a:r>
          </a:p>
          <a:p>
            <a:r>
              <a:rPr lang="ru-RU">
                <a:solidFill>
                  <a:schemeClr val="accent1"/>
                </a:solidFill>
              </a:rPr>
              <a:t>«НОВЫЕ ЛАНДШАФТЫ»</a:t>
            </a:r>
          </a:p>
        </p:txBody>
      </p:sp>
      <p:sp>
        <p:nvSpPr>
          <p:cNvPr id="13318" name="TextBox 5"/>
          <p:cNvSpPr txBox="1">
            <a:spLocks noChangeArrowheads="1"/>
          </p:cNvSpPr>
          <p:nvPr/>
        </p:nvSpPr>
        <p:spPr bwMode="auto">
          <a:xfrm>
            <a:off x="5715000" y="5257800"/>
            <a:ext cx="29829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КЛОД МОНЕ «</a:t>
            </a:r>
            <a:r>
              <a:rPr lang="en-US"/>
              <a:t>At Vetheuil</a:t>
            </a:r>
            <a:r>
              <a:rPr lang="ru-RU"/>
              <a:t>»</a:t>
            </a:r>
          </a:p>
        </p:txBody>
      </p:sp>
      <p:pic>
        <p:nvPicPr>
          <p:cNvPr id="8" name="Рисунок 7" descr="IMG_20161016_1725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342900" y="1104900"/>
            <a:ext cx="4876800" cy="5562600"/>
          </a:xfrm>
          <a:prstGeom prst="rect">
            <a:avLst/>
          </a:prstGeom>
        </p:spPr>
      </p:pic>
      <p:pic>
        <p:nvPicPr>
          <p:cNvPr id="9" name="Рисунок 8" descr="Широкова Мар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05400" y="1447800"/>
            <a:ext cx="4038600" cy="4876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10600" cy="990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Дары наших садов, полей</a:t>
            </a:r>
          </a:p>
        </p:txBody>
      </p:sp>
      <p:pic>
        <p:nvPicPr>
          <p:cNvPr id="14339" name="Содержимое 4" descr="0_beb77_698e1ebd_XL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533400" y="1392238"/>
            <a:ext cx="4230688" cy="4627562"/>
          </a:xfrm>
        </p:spPr>
      </p:pic>
      <p:pic>
        <p:nvPicPr>
          <p:cNvPr id="14340" name="Содержимое 5" descr="194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4970463" y="1395413"/>
            <a:ext cx="3640137" cy="4624387"/>
          </a:xfrm>
        </p:spPr>
      </p:pic>
      <p:sp>
        <p:nvSpPr>
          <p:cNvPr id="14341" name="TextBox 4"/>
          <p:cNvSpPr txBox="1">
            <a:spLocks noChangeArrowheads="1"/>
          </p:cNvSpPr>
          <p:nvPr/>
        </p:nvSpPr>
        <p:spPr bwMode="auto">
          <a:xfrm>
            <a:off x="1479550" y="1524000"/>
            <a:ext cx="31686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РОЙ ХОДРЕН «КОРЗИНА »</a:t>
            </a:r>
          </a:p>
        </p:txBody>
      </p:sp>
      <p:sp>
        <p:nvSpPr>
          <p:cNvPr id="14342" name="TextBox 6"/>
          <p:cNvSpPr txBox="1">
            <a:spLocks noChangeArrowheads="1"/>
          </p:cNvSpPr>
          <p:nvPr/>
        </p:nvSpPr>
        <p:spPr bwMode="auto">
          <a:xfrm>
            <a:off x="5105400" y="6248400"/>
            <a:ext cx="34909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РОЙ ХОДРЕН «НАТЮРМОРТ»</a:t>
            </a:r>
          </a:p>
        </p:txBody>
      </p:sp>
      <p:pic>
        <p:nvPicPr>
          <p:cNvPr id="7" name="Рисунок 6" descr="Катя Сувинская натюрморт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1828800" y="-228600"/>
            <a:ext cx="5562600" cy="86106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-152400"/>
            <a:ext cx="7772400" cy="139903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БЕСКРАЙНИЕ  ПРОСТОРЫ</a:t>
            </a:r>
          </a:p>
        </p:txBody>
      </p:sp>
      <p:pic>
        <p:nvPicPr>
          <p:cNvPr id="15363" name="Содержимое 4" descr="62578130_671552992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685800" y="1143000"/>
            <a:ext cx="3824288" cy="5178425"/>
          </a:xfrm>
        </p:spPr>
      </p:pic>
      <p:pic>
        <p:nvPicPr>
          <p:cNvPr id="15364" name="Содержимое 5" descr="0_4c0ce_b47f121c_orig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4683125" y="1143000"/>
            <a:ext cx="3622675" cy="5211763"/>
          </a:xfrm>
        </p:spPr>
      </p:pic>
      <p:sp>
        <p:nvSpPr>
          <p:cNvPr id="15365" name="TextBox 4"/>
          <p:cNvSpPr txBox="1">
            <a:spLocks noChangeArrowheads="1"/>
          </p:cNvSpPr>
          <p:nvPr/>
        </p:nvSpPr>
        <p:spPr bwMode="auto">
          <a:xfrm flipV="1">
            <a:off x="5029200" y="1512888"/>
            <a:ext cx="34750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/>
              <a:t>СКОТ ГУСТАФСОН «СКАЗКИ»</a:t>
            </a:r>
          </a:p>
        </p:txBody>
      </p:sp>
      <p:sp>
        <p:nvSpPr>
          <p:cNvPr id="15366" name="TextBox 5"/>
          <p:cNvSpPr txBox="1">
            <a:spLocks noChangeArrowheads="1"/>
          </p:cNvSpPr>
          <p:nvPr/>
        </p:nvSpPr>
        <p:spPr bwMode="auto">
          <a:xfrm>
            <a:off x="838200" y="5943600"/>
            <a:ext cx="4089400" cy="3079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/>
              <a:t>ДЖОЗЕФ ЛЕЙЕНДЕКЕР «ИЛЛЮСТРАЦИЯ»</a:t>
            </a:r>
          </a:p>
        </p:txBody>
      </p:sp>
      <p:pic>
        <p:nvPicPr>
          <p:cNvPr id="7" name="Рисунок 6" descr="IMG_20161029_0146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1828800" y="-381000"/>
            <a:ext cx="5562600" cy="81534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610600" cy="990600"/>
          </a:xfrm>
        </p:spPr>
        <p:txBody>
          <a:bodyPr>
            <a:normAutofit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ru-RU" sz="40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ОТ  ГОРНЫХ  ВЕРШИН  АЛТАЯ</a:t>
            </a:r>
          </a:p>
        </p:txBody>
      </p:sp>
      <p:pic>
        <p:nvPicPr>
          <p:cNvPr id="16387" name="Рисунок 2" descr="ad8b2a39a35a8689575bec82820703e1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28600" y="1600200"/>
            <a:ext cx="86868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Box 3"/>
          <p:cNvSpPr txBox="1">
            <a:spLocks noChangeArrowheads="1"/>
          </p:cNvSpPr>
          <p:nvPr/>
        </p:nvSpPr>
        <p:spPr bwMode="auto">
          <a:xfrm>
            <a:off x="296863" y="6291263"/>
            <a:ext cx="28273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/>
              <a:t>ГЕЛИЙ КОРЖЕВ «ГОМЕР» </a:t>
            </a:r>
          </a:p>
        </p:txBody>
      </p:sp>
      <p:pic>
        <p:nvPicPr>
          <p:cNvPr id="5" name="Рисунок 4" descr="IMG_20161029_0145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1562100" y="-723900"/>
            <a:ext cx="6019800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92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  </a:t>
            </a:r>
            <a:r>
              <a:rPr lang="ru-RU" sz="31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ДО  ЛЕДОВИТОГО  ОКЕАНА</a:t>
            </a:r>
            <a:endParaRPr lang="ru-RU" sz="5400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17411" name="Содержимое 4" descr="Dyskobol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25425" y="1330325"/>
            <a:ext cx="3971925" cy="5222875"/>
          </a:xfrm>
        </p:spPr>
      </p:pic>
      <p:pic>
        <p:nvPicPr>
          <p:cNvPr id="17412" name="Содержимое 5" descr="0_726e3_41cba578_XL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762000" y="1371600"/>
            <a:ext cx="8229600" cy="5205413"/>
          </a:xfrm>
        </p:spPr>
      </p:pic>
      <p:sp>
        <p:nvSpPr>
          <p:cNvPr id="17413" name="TextBox 4"/>
          <p:cNvSpPr txBox="1">
            <a:spLocks noChangeArrowheads="1"/>
          </p:cNvSpPr>
          <p:nvPr/>
        </p:nvSpPr>
        <p:spPr bwMode="auto">
          <a:xfrm rot="-5400000">
            <a:off x="-754063" y="4792663"/>
            <a:ext cx="26400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accent1"/>
                </a:solidFill>
              </a:rPr>
              <a:t>МИРОН «ДИСКОБОЛ»</a:t>
            </a:r>
          </a:p>
        </p:txBody>
      </p:sp>
      <p:sp>
        <p:nvSpPr>
          <p:cNvPr id="17414" name="TextBox 5"/>
          <p:cNvSpPr txBox="1">
            <a:spLocks noChangeArrowheads="1"/>
          </p:cNvSpPr>
          <p:nvPr/>
        </p:nvSpPr>
        <p:spPr bwMode="auto">
          <a:xfrm>
            <a:off x="5318125" y="5983288"/>
            <a:ext cx="3689350" cy="64611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НАТАЛЬЯ ЛОПУСОВА-ТОМСКА </a:t>
            </a:r>
          </a:p>
          <a:p>
            <a:r>
              <a:rPr lang="ru-RU"/>
              <a:t>«АВТОРСКАЯ КУКЛА»</a:t>
            </a:r>
          </a:p>
        </p:txBody>
      </p:sp>
      <p:pic>
        <p:nvPicPr>
          <p:cNvPr id="7" name="Рисунок 6" descr="вика Стасенко арктик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1905000" y="-381000"/>
            <a:ext cx="5334000" cy="85344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267494"/>
            <a:ext cx="8610600" cy="102790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ГУАШЕВАЯ  ЖИВОПИСЬ</a:t>
            </a:r>
          </a:p>
        </p:txBody>
      </p:sp>
      <p:pic>
        <p:nvPicPr>
          <p:cNvPr id="18435" name="Содержимое 5" descr="e0e3c751b930t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676400" y="1752600"/>
            <a:ext cx="2486025" cy="3924300"/>
          </a:xfrm>
        </p:spPr>
      </p:pic>
      <p:pic>
        <p:nvPicPr>
          <p:cNvPr id="18436" name="Содержимое 6" descr="322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1676401" y="1828800"/>
            <a:ext cx="6400800" cy="4038600"/>
          </a:xfrm>
        </p:spPr>
      </p:pic>
      <p:sp>
        <p:nvSpPr>
          <p:cNvPr id="18437" name="TextBox 4"/>
          <p:cNvSpPr txBox="1">
            <a:spLocks noChangeArrowheads="1"/>
          </p:cNvSpPr>
          <p:nvPr/>
        </p:nvSpPr>
        <p:spPr bwMode="auto">
          <a:xfrm>
            <a:off x="1295400" y="1752600"/>
            <a:ext cx="3124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600" dirty="0"/>
              <a:t>РОЙ ХОДРЕН </a:t>
            </a:r>
          </a:p>
          <a:p>
            <a:r>
              <a:rPr lang="ru-RU" sz="1600" dirty="0"/>
              <a:t>«НАТЮРМОРТ С ЛИМОНОМ»</a:t>
            </a:r>
          </a:p>
        </p:txBody>
      </p:sp>
      <p:sp>
        <p:nvSpPr>
          <p:cNvPr id="18438" name="TextBox 5"/>
          <p:cNvSpPr txBox="1">
            <a:spLocks noChangeArrowheads="1"/>
          </p:cNvSpPr>
          <p:nvPr/>
        </p:nvSpPr>
        <p:spPr bwMode="auto">
          <a:xfrm rot="5400000">
            <a:off x="3935413" y="4378325"/>
            <a:ext cx="5360988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100">
                <a:solidFill>
                  <a:schemeClr val="accent1"/>
                </a:solidFill>
              </a:rPr>
              <a:t>ПЬЕР ОГЮСТ РЕНУАР  «ТАНЕЦ В ГОРОДЕ» «ТАНЕЦ В ДЕРЕВНЕ»</a:t>
            </a:r>
          </a:p>
        </p:txBody>
      </p:sp>
      <p:pic>
        <p:nvPicPr>
          <p:cNvPr id="7" name="Рисунок 6" descr="Лиза Егоров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943100" y="-266700"/>
            <a:ext cx="5257800" cy="8382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52400"/>
            <a:ext cx="8229600" cy="139903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«ГРИЗАЙЛЬ»  ГОРОДОВ</a:t>
            </a:r>
          </a:p>
        </p:txBody>
      </p:sp>
      <p:pic>
        <p:nvPicPr>
          <p:cNvPr id="19459" name="Содержимое 4" descr="recent_tiffany4big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685800" y="1211263"/>
            <a:ext cx="3124200" cy="5494337"/>
          </a:xfrm>
        </p:spPr>
      </p:pic>
      <p:pic>
        <p:nvPicPr>
          <p:cNvPr id="19460" name="Содержимое 8" descr="1273757777_fe3619bcdd6ft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4572000" y="1216025"/>
            <a:ext cx="4038600" cy="5565775"/>
          </a:xfrm>
        </p:spPr>
      </p:pic>
      <p:sp>
        <p:nvSpPr>
          <p:cNvPr id="19461" name="TextBox 4"/>
          <p:cNvSpPr txBox="1">
            <a:spLocks noChangeArrowheads="1"/>
          </p:cNvSpPr>
          <p:nvPr/>
        </p:nvSpPr>
        <p:spPr bwMode="auto">
          <a:xfrm>
            <a:off x="762000" y="5715000"/>
            <a:ext cx="12747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accent1"/>
                </a:solidFill>
              </a:rPr>
              <a:t>ДЭВИД </a:t>
            </a:r>
          </a:p>
          <a:p>
            <a:r>
              <a:rPr lang="ru-RU">
                <a:solidFill>
                  <a:schemeClr val="accent1"/>
                </a:solidFill>
              </a:rPr>
              <a:t>ДАУНТОН</a:t>
            </a:r>
          </a:p>
          <a:p>
            <a:r>
              <a:rPr lang="ru-RU">
                <a:solidFill>
                  <a:schemeClr val="accent1"/>
                </a:solidFill>
              </a:rPr>
              <a:t>«ЭСКИЗ»</a:t>
            </a:r>
          </a:p>
        </p:txBody>
      </p:sp>
      <p:sp>
        <p:nvSpPr>
          <p:cNvPr id="19462" name="TextBox 5"/>
          <p:cNvSpPr txBox="1">
            <a:spLocks noChangeArrowheads="1"/>
          </p:cNvSpPr>
          <p:nvPr/>
        </p:nvSpPr>
        <p:spPr bwMode="auto">
          <a:xfrm>
            <a:off x="4876800" y="6477000"/>
            <a:ext cx="3657600" cy="27622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solidFill>
                  <a:schemeClr val="accent1"/>
                </a:solidFill>
              </a:rPr>
              <a:t>ДЖОЗЕФ ЛЕЙЕНДЕКЕР «ЭСКИЗ ОБЛОЖКИ»</a:t>
            </a:r>
          </a:p>
        </p:txBody>
      </p:sp>
      <p:pic>
        <p:nvPicPr>
          <p:cNvPr id="7" name="Рисунок 6" descr="Водопьянова Арина гриз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1000" y="990600"/>
            <a:ext cx="3886200" cy="5867400"/>
          </a:xfrm>
          <a:prstGeom prst="rect">
            <a:avLst/>
          </a:prstGeom>
        </p:spPr>
      </p:pic>
      <p:pic>
        <p:nvPicPr>
          <p:cNvPr id="8" name="Рисунок 7" descr="Гафурова Лейла В Неву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5800" y="990600"/>
            <a:ext cx="4343400" cy="58674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0"/>
            <a:ext cx="88392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РАЗНООБРАЗИЕ ФЛОРЫ И ФАУНЫ</a:t>
            </a:r>
          </a:p>
        </p:txBody>
      </p:sp>
      <p:pic>
        <p:nvPicPr>
          <p:cNvPr id="20483" name="Содержимое 4" descr="4654-22bf37-a03107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762000" y="1676400"/>
            <a:ext cx="3733800" cy="4329113"/>
          </a:xfrm>
        </p:spPr>
      </p:pic>
      <p:pic>
        <p:nvPicPr>
          <p:cNvPr id="20484" name="Содержимое 5" descr="erwin_olaf_hope_portraits_05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1447800" y="1738313"/>
            <a:ext cx="6934200" cy="4267200"/>
          </a:xfrm>
        </p:spPr>
      </p:pic>
      <p:sp>
        <p:nvSpPr>
          <p:cNvPr id="20485" name="TextBox 4"/>
          <p:cNvSpPr txBox="1">
            <a:spLocks noChangeArrowheads="1"/>
          </p:cNvSpPr>
          <p:nvPr/>
        </p:nvSpPr>
        <p:spPr bwMode="auto">
          <a:xfrm>
            <a:off x="5715000" y="5649913"/>
            <a:ext cx="3190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ЭРВИН ОЛАФ «НАДЕЖДА»</a:t>
            </a:r>
          </a:p>
        </p:txBody>
      </p:sp>
      <p:sp>
        <p:nvSpPr>
          <p:cNvPr id="20486" name="TextBox 5"/>
          <p:cNvSpPr txBox="1">
            <a:spLocks noChangeArrowheads="1"/>
          </p:cNvSpPr>
          <p:nvPr/>
        </p:nvSpPr>
        <p:spPr bwMode="auto">
          <a:xfrm>
            <a:off x="152400" y="5649913"/>
            <a:ext cx="33305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ДАМЬЕН ВАССАР «ПАРИЖ»</a:t>
            </a:r>
          </a:p>
        </p:txBody>
      </p:sp>
      <p:pic>
        <p:nvPicPr>
          <p:cNvPr id="7" name="Рисунок 6" descr="Воробьева Вика пуант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800225" y="-714375"/>
            <a:ext cx="5543550" cy="86868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7800" y="1524000"/>
            <a:ext cx="914400" cy="47244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СКУЛЬПТУРА</a:t>
            </a:r>
          </a:p>
        </p:txBody>
      </p:sp>
      <p:sp>
        <p:nvSpPr>
          <p:cNvPr id="22531" name="Текст 2"/>
          <p:cNvSpPr>
            <a:spLocks noGrp="1"/>
          </p:cNvSpPr>
          <p:nvPr>
            <p:ph type="body" idx="2"/>
          </p:nvPr>
        </p:nvSpPr>
        <p:spPr>
          <a:xfrm>
            <a:off x="457200" y="0"/>
            <a:ext cx="8153400" cy="106680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sz="2800" dirty="0"/>
              <a:t>НАША  СТРАНА  ОЧЕНЬ  ВЕЛИКА  И  ОЧЕНЬ МНОГОНАЦИОНАЛЬНА</a:t>
            </a:r>
          </a:p>
        </p:txBody>
      </p:sp>
      <p:pic>
        <p:nvPicPr>
          <p:cNvPr id="22532" name="Содержимое 4" descr="3aeb41c9-6769-4789-9107-c2cc08e3dd8b.jpe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828800" y="1676400"/>
            <a:ext cx="5791200" cy="4267200"/>
          </a:xfrm>
        </p:spPr>
      </p:pic>
      <p:sp>
        <p:nvSpPr>
          <p:cNvPr id="22533" name="TextBox 4"/>
          <p:cNvSpPr txBox="1">
            <a:spLocks noChangeArrowheads="1"/>
          </p:cNvSpPr>
          <p:nvPr/>
        </p:nvSpPr>
        <p:spPr bwMode="auto">
          <a:xfrm>
            <a:off x="3886200" y="1858882"/>
            <a:ext cx="30130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1"/>
                </a:solidFill>
              </a:rPr>
              <a:t>РОН МЬЮЭК «ПОРТРЕТ»</a:t>
            </a:r>
          </a:p>
        </p:txBody>
      </p:sp>
      <p:pic>
        <p:nvPicPr>
          <p:cNvPr id="6" name="Рисунок 5" descr="Щекин Леше АШУГИ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" y="990600"/>
            <a:ext cx="8305800" cy="54864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839200" cy="1027906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МЫ РАЗНЫЕ, НО МЫ - ОДНА НАЦИЯ</a:t>
            </a:r>
          </a:p>
        </p:txBody>
      </p:sp>
      <p:pic>
        <p:nvPicPr>
          <p:cNvPr id="23555" name="Содержимое 7" descr="931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57200" y="1722438"/>
            <a:ext cx="3441700" cy="4373562"/>
          </a:xfrm>
        </p:spPr>
      </p:pic>
      <p:pic>
        <p:nvPicPr>
          <p:cNvPr id="23556" name="Содержимое 5" descr="496ba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4953000" y="1709738"/>
            <a:ext cx="3810000" cy="4538662"/>
          </a:xfrm>
        </p:spPr>
      </p:pic>
      <p:sp>
        <p:nvSpPr>
          <p:cNvPr id="23557" name="TextBox 4"/>
          <p:cNvSpPr txBox="1">
            <a:spLocks noChangeArrowheads="1"/>
          </p:cNvSpPr>
          <p:nvPr/>
        </p:nvSpPr>
        <p:spPr bwMode="auto">
          <a:xfrm>
            <a:off x="7064375" y="6259513"/>
            <a:ext cx="1622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accent1"/>
                </a:solidFill>
              </a:rPr>
              <a:t>РОН МЬЮЭК</a:t>
            </a:r>
          </a:p>
        </p:txBody>
      </p:sp>
      <p:sp>
        <p:nvSpPr>
          <p:cNvPr id="23558" name="TextBox 5"/>
          <p:cNvSpPr txBox="1">
            <a:spLocks noChangeArrowheads="1"/>
          </p:cNvSpPr>
          <p:nvPr/>
        </p:nvSpPr>
        <p:spPr bwMode="auto">
          <a:xfrm flipV="1">
            <a:off x="457200" y="5715000"/>
            <a:ext cx="12906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/>
              <a:t>ИЦЕБУЧИ</a:t>
            </a:r>
          </a:p>
        </p:txBody>
      </p:sp>
      <p:pic>
        <p:nvPicPr>
          <p:cNvPr id="7" name="Рисунок 6" descr="Харитонова АРКТИКА мороз дружбе не помех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53000" y="1295400"/>
            <a:ext cx="3886200" cy="5181600"/>
          </a:xfrm>
          <a:prstGeom prst="rect">
            <a:avLst/>
          </a:prstGeom>
        </p:spPr>
      </p:pic>
      <p:pic>
        <p:nvPicPr>
          <p:cNvPr id="8" name="Рисунок 7" descr="Аня Толстова Маслен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-228600" y="1828800"/>
            <a:ext cx="5257800" cy="4191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371600"/>
            <a:ext cx="914400" cy="4939664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ЖИВОПИСЬ</a:t>
            </a:r>
          </a:p>
        </p:txBody>
      </p:sp>
      <p:sp>
        <p:nvSpPr>
          <p:cNvPr id="24579" name="Текст 2"/>
          <p:cNvSpPr>
            <a:spLocks noGrp="1"/>
          </p:cNvSpPr>
          <p:nvPr>
            <p:ph type="body" idx="2"/>
          </p:nvPr>
        </p:nvSpPr>
        <p:spPr>
          <a:xfrm>
            <a:off x="228601" y="0"/>
            <a:ext cx="8763000" cy="182880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sz="2400" dirty="0"/>
              <a:t>вид искусства, связанный с передачей образов с помощью нанесения красок на  картон или бумагу</a:t>
            </a:r>
          </a:p>
        </p:txBody>
      </p:sp>
      <p:pic>
        <p:nvPicPr>
          <p:cNvPr id="24580" name="Содержимое 4" descr="20480291_Norman_Roksvell_Portret_Normana_Roksvella_za_rabotoy_1953_szh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371600" y="1676400"/>
            <a:ext cx="7010400" cy="4419600"/>
          </a:xfrm>
        </p:spPr>
      </p:pic>
      <p:sp>
        <p:nvSpPr>
          <p:cNvPr id="24581" name="TextBox 4"/>
          <p:cNvSpPr txBox="1">
            <a:spLocks noChangeArrowheads="1"/>
          </p:cNvSpPr>
          <p:nvPr/>
        </p:nvSpPr>
        <p:spPr bwMode="auto">
          <a:xfrm>
            <a:off x="1371600" y="1676400"/>
            <a:ext cx="4175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НОРМАН РОКВЕЛ «АВТОПОРТРЕТ»</a:t>
            </a:r>
          </a:p>
        </p:txBody>
      </p:sp>
      <p:pic>
        <p:nvPicPr>
          <p:cNvPr id="6" name="Рисунок 5" descr="Рыдкина Даш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1990725" y="9525"/>
            <a:ext cx="5772150" cy="74676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478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модернистская  живопись разнообразна  стилями </a:t>
            </a:r>
          </a:p>
        </p:txBody>
      </p:sp>
      <p:pic>
        <p:nvPicPr>
          <p:cNvPr id="25603" name="Содержимое 4" descr="leonardo-da-vinci-lady-with-an-ermine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533400" y="1635125"/>
            <a:ext cx="3743325" cy="4460875"/>
          </a:xfrm>
        </p:spPr>
      </p:pic>
      <p:pic>
        <p:nvPicPr>
          <p:cNvPr id="25604" name="Содержимое 5" descr="picasso-leaning-harlequin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4724400" y="1644650"/>
            <a:ext cx="3886200" cy="4527550"/>
          </a:xfrm>
        </p:spPr>
      </p:pic>
      <p:sp>
        <p:nvSpPr>
          <p:cNvPr id="25605" name="TextBox 4"/>
          <p:cNvSpPr txBox="1">
            <a:spLocks noChangeArrowheads="1"/>
          </p:cNvSpPr>
          <p:nvPr/>
        </p:nvSpPr>
        <p:spPr bwMode="auto">
          <a:xfrm rot="-5400000">
            <a:off x="-632618" y="2836068"/>
            <a:ext cx="29781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ЛЕОНАРДО ДА ВИНЧИ </a:t>
            </a:r>
          </a:p>
          <a:p>
            <a:r>
              <a:rPr lang="ru-RU"/>
              <a:t>«ДАМА С ГОРНОСТАЕМ»</a:t>
            </a:r>
          </a:p>
        </p:txBody>
      </p:sp>
      <p:sp>
        <p:nvSpPr>
          <p:cNvPr id="25606" name="TextBox 5"/>
          <p:cNvSpPr txBox="1">
            <a:spLocks noChangeArrowheads="1"/>
          </p:cNvSpPr>
          <p:nvPr/>
        </p:nvSpPr>
        <p:spPr bwMode="auto">
          <a:xfrm rot="-5400000">
            <a:off x="3260725" y="3063875"/>
            <a:ext cx="35734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ПАБЛО ПИКАССО</a:t>
            </a:r>
          </a:p>
          <a:p>
            <a:r>
              <a:rPr lang="ru-RU"/>
              <a:t>«СКЛОНИВШИЙСЯ АРЛЕКИН»</a:t>
            </a:r>
          </a:p>
        </p:txBody>
      </p:sp>
      <p:pic>
        <p:nvPicPr>
          <p:cNvPr id="7" name="Рисунок 6" descr="Гагаринова Елизавета_ Три сестры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1000" y="1524000"/>
            <a:ext cx="3962400" cy="5029200"/>
          </a:xfrm>
          <a:prstGeom prst="rect">
            <a:avLst/>
          </a:prstGeom>
        </p:spPr>
      </p:pic>
      <p:pic>
        <p:nvPicPr>
          <p:cNvPr id="8" name="Рисунок 7" descr="Бурдакова Ульяна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8200" y="1524000"/>
            <a:ext cx="4114800" cy="51054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-76200"/>
            <a:ext cx="8763000" cy="139903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Можно наносить краску мазками и точками, главное оттенки цвета</a:t>
            </a:r>
          </a:p>
        </p:txBody>
      </p:sp>
      <p:pic>
        <p:nvPicPr>
          <p:cNvPr id="26627" name="Содержимое 4" descr="7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76200" y="1627188"/>
            <a:ext cx="5499100" cy="4392612"/>
          </a:xfrm>
        </p:spPr>
      </p:pic>
      <p:pic>
        <p:nvPicPr>
          <p:cNvPr id="26628" name="Содержимое 5" descr="zhivopis_18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5705475" y="1600199"/>
            <a:ext cx="3362325" cy="5021263"/>
          </a:xfrm>
        </p:spPr>
      </p:pic>
      <p:sp>
        <p:nvSpPr>
          <p:cNvPr id="26629" name="TextBox 4"/>
          <p:cNvSpPr txBox="1">
            <a:spLocks noChangeArrowheads="1"/>
          </p:cNvSpPr>
          <p:nvPr/>
        </p:nvSpPr>
        <p:spPr bwMode="auto">
          <a:xfrm>
            <a:off x="152400" y="5562600"/>
            <a:ext cx="33956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ВАН ГОГ «ЗВЁЗДНАЯ НОЧЬ»</a:t>
            </a:r>
          </a:p>
        </p:txBody>
      </p:sp>
      <p:sp>
        <p:nvSpPr>
          <p:cNvPr id="26630" name="TextBox 5"/>
          <p:cNvSpPr txBox="1">
            <a:spLocks noChangeArrowheads="1"/>
          </p:cNvSpPr>
          <p:nvPr/>
        </p:nvSpPr>
        <p:spPr bwMode="auto">
          <a:xfrm>
            <a:off x="5791200" y="5943600"/>
            <a:ext cx="2619375" cy="6461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ЖОРЖ СЁРА </a:t>
            </a:r>
          </a:p>
          <a:p>
            <a:r>
              <a:rPr lang="ru-RU"/>
              <a:t>«ЭЙФЕЛЕВА БАШНЯ»</a:t>
            </a:r>
          </a:p>
        </p:txBody>
      </p:sp>
      <p:pic>
        <p:nvPicPr>
          <p:cNvPr id="7" name="Рисунок 6" descr="Алекс Щекин п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10200" y="1371600"/>
            <a:ext cx="3733800" cy="5486400"/>
          </a:xfrm>
          <a:prstGeom prst="rect">
            <a:avLst/>
          </a:prstGeom>
        </p:spPr>
      </p:pic>
      <p:pic>
        <p:nvPicPr>
          <p:cNvPr id="8" name="Рисунок 7" descr="Dasha_Matv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457200" y="1143000"/>
            <a:ext cx="4572000" cy="54864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19600" y="762000"/>
            <a:ext cx="4343400" cy="20574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А может быть написана на бумаге акварельными красками</a:t>
            </a:r>
          </a:p>
        </p:txBody>
      </p:sp>
      <p:pic>
        <p:nvPicPr>
          <p:cNvPr id="27651" name="Содержимое 4" descr="01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457201" y="1600200"/>
            <a:ext cx="3200400" cy="4572000"/>
          </a:xfrm>
        </p:spPr>
      </p:pic>
      <p:pic>
        <p:nvPicPr>
          <p:cNvPr id="27652" name="Содержимое 5" descr="fd63bd3baeca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5791200" y="1566863"/>
            <a:ext cx="2743200" cy="4452937"/>
          </a:xfrm>
        </p:spPr>
      </p:pic>
      <p:sp>
        <p:nvSpPr>
          <p:cNvPr id="27653" name="TextBox 4"/>
          <p:cNvSpPr txBox="1">
            <a:spLocks noChangeArrowheads="1"/>
          </p:cNvSpPr>
          <p:nvPr/>
        </p:nvSpPr>
        <p:spPr bwMode="auto">
          <a:xfrm>
            <a:off x="2438400" y="1752600"/>
            <a:ext cx="6858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accent1"/>
                </a:solidFill>
              </a:rPr>
              <a:t>ЭДУАРД ЭРЛИКХ </a:t>
            </a:r>
          </a:p>
          <a:p>
            <a:r>
              <a:rPr lang="ru-RU" sz="1200" dirty="0">
                <a:solidFill>
                  <a:schemeClr val="accent1"/>
                </a:solidFill>
              </a:rPr>
              <a:t>«ЭСКИЗ МОДЕЛИ </a:t>
            </a:r>
          </a:p>
          <a:p>
            <a:r>
              <a:rPr lang="ru-RU" sz="1200" dirty="0">
                <a:solidFill>
                  <a:schemeClr val="accent1"/>
                </a:solidFill>
              </a:rPr>
              <a:t>ДЛЯ ДОМА </a:t>
            </a:r>
          </a:p>
          <a:p>
            <a:r>
              <a:rPr lang="ru-RU" sz="1200" dirty="0">
                <a:solidFill>
                  <a:schemeClr val="accent1"/>
                </a:solidFill>
              </a:rPr>
              <a:t>ИВ СЕН ЛОРАН»</a:t>
            </a:r>
          </a:p>
        </p:txBody>
      </p:sp>
      <p:sp>
        <p:nvSpPr>
          <p:cNvPr id="27654" name="TextBox 5"/>
          <p:cNvSpPr txBox="1">
            <a:spLocks noChangeArrowheads="1"/>
          </p:cNvSpPr>
          <p:nvPr/>
        </p:nvSpPr>
        <p:spPr bwMode="auto">
          <a:xfrm>
            <a:off x="5715000" y="6172200"/>
            <a:ext cx="27908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accent1"/>
                </a:solidFill>
              </a:rPr>
              <a:t>МИРКО ХАНАК «ЛИСА»</a:t>
            </a:r>
          </a:p>
        </p:txBody>
      </p:sp>
      <p:pic>
        <p:nvPicPr>
          <p:cNvPr id="7" name="Рисунок 6" descr="Алексеева Василис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5800" y="381000"/>
            <a:ext cx="4419600" cy="6019800"/>
          </a:xfrm>
          <a:prstGeom prst="rect">
            <a:avLst/>
          </a:prstGeom>
        </p:spPr>
      </p:pic>
      <p:pic>
        <p:nvPicPr>
          <p:cNvPr id="8" name="Рисунок 7" descr="Корнева Вика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4800" y="381000"/>
            <a:ext cx="4038600" cy="60198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133856" y="1295400"/>
            <a:ext cx="161544" cy="4572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ГРАФИКА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063" y="1066800"/>
            <a:ext cx="3360737" cy="4724400"/>
          </a:xfrm>
        </p:spPr>
        <p:txBody>
          <a:bodyPr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/>
              <a:t>вид искусства, использующий в качестве основных изобразительных средств линии, штрихи, пятна и точки.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/>
              <a:t>Рисунок созданный с помощью линий и штрихов карандашом</a:t>
            </a:r>
          </a:p>
        </p:txBody>
      </p:sp>
      <p:pic>
        <p:nvPicPr>
          <p:cNvPr id="28676" name="Содержимое 6" descr="dmalan_sketchbook30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685800" y="1066800"/>
            <a:ext cx="7315200" cy="4724400"/>
          </a:xfrm>
        </p:spPr>
      </p:pic>
      <p:sp>
        <p:nvSpPr>
          <p:cNvPr id="28677" name="TextBox 4"/>
          <p:cNvSpPr txBox="1">
            <a:spLocks noChangeArrowheads="1"/>
          </p:cNvSpPr>
          <p:nvPr/>
        </p:nvSpPr>
        <p:spPr bwMode="auto">
          <a:xfrm>
            <a:off x="3352800" y="5334000"/>
            <a:ext cx="43402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accent1"/>
                </a:solidFill>
              </a:rPr>
              <a:t>ДЭЙВ МАЛАН «ЖЕНСКИЙ ПОРТРЕТ»</a:t>
            </a:r>
          </a:p>
        </p:txBody>
      </p:sp>
      <p:pic>
        <p:nvPicPr>
          <p:cNvPr id="6" name="Рисунок 5" descr="Вика Воробьева пейзаж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381000"/>
            <a:ext cx="8610600" cy="61722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914400"/>
            <a:ext cx="6629400" cy="1371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А так можно создать графические работы при помощи пятна и точек</a:t>
            </a:r>
          </a:p>
        </p:txBody>
      </p:sp>
      <p:pic>
        <p:nvPicPr>
          <p:cNvPr id="29699" name="Содержимое 9" descr="38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914400" y="1658938"/>
            <a:ext cx="5943600" cy="4741862"/>
          </a:xfrm>
        </p:spPr>
      </p:pic>
      <p:pic>
        <p:nvPicPr>
          <p:cNvPr id="29700" name="Содержимое 10" descr="points - 004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838200" y="457200"/>
            <a:ext cx="7086599" cy="5410200"/>
          </a:xfrm>
        </p:spPr>
      </p:pic>
      <p:sp>
        <p:nvSpPr>
          <p:cNvPr id="29701" name="TextBox 4"/>
          <p:cNvSpPr txBox="1">
            <a:spLocks noChangeArrowheads="1"/>
          </p:cNvSpPr>
          <p:nvPr/>
        </p:nvSpPr>
        <p:spPr bwMode="auto">
          <a:xfrm>
            <a:off x="304800" y="6019800"/>
            <a:ext cx="37004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accent1"/>
                </a:solidFill>
              </a:rPr>
              <a:t>РЕНЕ ГРЮО «ЭСКИЗ ДЛЯ ВОГ»</a:t>
            </a:r>
          </a:p>
        </p:txBody>
      </p:sp>
      <p:sp>
        <p:nvSpPr>
          <p:cNvPr id="29702" name="TextBox 6"/>
          <p:cNvSpPr txBox="1">
            <a:spLocks noChangeArrowheads="1"/>
          </p:cNvSpPr>
          <p:nvPr/>
        </p:nvSpPr>
        <p:spPr bwMode="auto">
          <a:xfrm>
            <a:off x="4724400" y="6019800"/>
            <a:ext cx="3595688" cy="36933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1"/>
                </a:solidFill>
              </a:rPr>
              <a:t>ЖОРЖ СЁРА «КОМПОЗИЦИЯ»</a:t>
            </a:r>
          </a:p>
        </p:txBody>
      </p:sp>
      <p:pic>
        <p:nvPicPr>
          <p:cNvPr id="7" name="Рисунок 6" descr="Стасенко ПУАНТ пейзаж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1485900" y="-800100"/>
            <a:ext cx="6172200" cy="8382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1295400"/>
            <a:ext cx="1905000" cy="41148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Графика может быть и цветной</a:t>
            </a:r>
          </a:p>
        </p:txBody>
      </p:sp>
      <p:pic>
        <p:nvPicPr>
          <p:cNvPr id="5" name="Рисунок 4" descr="24.jpg"/>
          <p:cNvPicPr>
            <a:picLocks noGrp="1" noChangeAspect="1"/>
          </p:cNvPicPr>
          <p:nvPr>
            <p:ph type="pic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143000" y="1524000"/>
            <a:ext cx="5715000" cy="3886200"/>
          </a:xfrm>
        </p:spPr>
      </p:pic>
      <p:sp>
        <p:nvSpPr>
          <p:cNvPr id="30724" name="TextBox 3"/>
          <p:cNvSpPr txBox="1">
            <a:spLocks noChangeArrowheads="1"/>
          </p:cNvSpPr>
          <p:nvPr/>
        </p:nvSpPr>
        <p:spPr bwMode="auto">
          <a:xfrm>
            <a:off x="5029200" y="5867400"/>
            <a:ext cx="3784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accent1"/>
                </a:solidFill>
              </a:rPr>
              <a:t>СКОТТ ГУСТАФСОН «ОРКЕСТР»</a:t>
            </a:r>
          </a:p>
        </p:txBody>
      </p:sp>
      <p:pic>
        <p:nvPicPr>
          <p:cNvPr id="6" name="Рисунок 5" descr="Алексеева Вася Гор пейзаж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1638300" y="-342900"/>
            <a:ext cx="5943600" cy="76962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990600"/>
            <a:ext cx="6858000" cy="675926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Фотография может быть похожа на живопись и на графику</a:t>
            </a:r>
          </a:p>
        </p:txBody>
      </p:sp>
      <p:pic>
        <p:nvPicPr>
          <p:cNvPr id="32771" name="Содержимое 4" descr="LucianoVentrone00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523999" y="2133600"/>
            <a:ext cx="5791201" cy="3886200"/>
          </a:xfrm>
        </p:spPr>
      </p:pic>
      <p:pic>
        <p:nvPicPr>
          <p:cNvPr id="32772" name="Содержимое 5" descr="4c4d-e93c97-db5d0c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1295400" y="1722438"/>
            <a:ext cx="6553200" cy="4373562"/>
          </a:xfrm>
        </p:spPr>
      </p:pic>
      <p:sp>
        <p:nvSpPr>
          <p:cNvPr id="32773" name="TextBox 4"/>
          <p:cNvSpPr txBox="1">
            <a:spLocks noChangeArrowheads="1"/>
          </p:cNvSpPr>
          <p:nvPr/>
        </p:nvSpPr>
        <p:spPr bwMode="auto">
          <a:xfrm>
            <a:off x="1371600" y="2362200"/>
            <a:ext cx="4425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/>
              <a:t>ЛУЧИАНО ВЕНТРОНЕ «НАТЮРМОРТ»</a:t>
            </a:r>
          </a:p>
        </p:txBody>
      </p:sp>
      <p:sp>
        <p:nvSpPr>
          <p:cNvPr id="32774" name="TextBox 5"/>
          <p:cNvSpPr txBox="1">
            <a:spLocks noChangeArrowheads="1"/>
          </p:cNvSpPr>
          <p:nvPr/>
        </p:nvSpPr>
        <p:spPr bwMode="auto">
          <a:xfrm>
            <a:off x="5334001" y="1676400"/>
            <a:ext cx="2286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/>
              <a:t>ДАМЬЕН ВАССАР «ПАРИЖ»</a:t>
            </a:r>
          </a:p>
          <a:p>
            <a:endParaRPr lang="ru-RU" dirty="0"/>
          </a:p>
        </p:txBody>
      </p:sp>
      <p:pic>
        <p:nvPicPr>
          <p:cNvPr id="7" name="Рисунок 6" descr="Вася Алексеева пейзаж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600" y="381000"/>
            <a:ext cx="8686800" cy="61722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Декоративно-прикладное искусство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063" y="2057400"/>
            <a:ext cx="2438400" cy="3352800"/>
          </a:xfrm>
        </p:spPr>
        <p:txBody>
          <a:bodyPr>
            <a:normAutofit fontScale="475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/>
              <a:t>Произведения декоративно-прикладного искусства отвечают нескольким требованиям: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/>
              <a:t>обладают эстетическим качеством;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/>
              <a:t>рассчитаны на художественный эффект;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/>
              <a:t>служат для оформления быта и интерьера.</a:t>
            </a:r>
            <a:r>
              <a:rPr lang="ru-RU" baseline="30000" dirty="0"/>
              <a:t>[</a:t>
            </a:r>
            <a:endParaRPr lang="ru-RU" dirty="0"/>
          </a:p>
        </p:txBody>
      </p:sp>
      <p:pic>
        <p:nvPicPr>
          <p:cNvPr id="33796" name="Содержимое 4" descr="13391201_lampa5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228600" y="320675"/>
            <a:ext cx="8610600" cy="5241925"/>
          </a:xfrm>
        </p:spPr>
      </p:pic>
      <p:sp>
        <p:nvSpPr>
          <p:cNvPr id="33797" name="TextBox 4"/>
          <p:cNvSpPr txBox="1">
            <a:spLocks noChangeArrowheads="1"/>
          </p:cNvSpPr>
          <p:nvPr/>
        </p:nvSpPr>
        <p:spPr bwMode="auto">
          <a:xfrm>
            <a:off x="5118100" y="6324600"/>
            <a:ext cx="34163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ЛАМПА ФИРМЫ «ТИФФАНИ»</a:t>
            </a:r>
          </a:p>
        </p:txBody>
      </p:sp>
      <p:pic>
        <p:nvPicPr>
          <p:cNvPr id="6" name="Рисунок 5" descr="Бондаренко Вар пуант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1333500" y="-800100"/>
            <a:ext cx="6324600" cy="85344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accent1">
                    <a:tint val="83000"/>
                    <a:satMod val="150000"/>
                  </a:schemeClr>
                </a:solidFill>
              </a:rPr>
              <a:t>А  ЭТО  –  НАШ  АВТОПОРТРЕТ</a:t>
            </a:r>
          </a:p>
        </p:txBody>
      </p:sp>
      <p:pic>
        <p:nvPicPr>
          <p:cNvPr id="34819" name="Содержимое 5" descr="37013329_1229872071_1.jpg"/>
          <p:cNvPicPr>
            <a:picLocks noGrp="1" noChangeAspect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990600" y="1828800"/>
            <a:ext cx="4114800" cy="4038600"/>
          </a:xfrm>
        </p:spPr>
      </p:pic>
      <p:pic>
        <p:nvPicPr>
          <p:cNvPr id="34820" name="Содержимое 4" descr="57058824_Golova_vizantiyki_Blondinka.jpg"/>
          <p:cNvPicPr>
            <a:picLocks noGrp="1" noChangeAspect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4191001" y="1828801"/>
            <a:ext cx="4190999" cy="3886200"/>
          </a:xfrm>
        </p:spPr>
      </p:pic>
      <p:sp>
        <p:nvSpPr>
          <p:cNvPr id="34821" name="TextBox 4"/>
          <p:cNvSpPr txBox="1">
            <a:spLocks noChangeArrowheads="1"/>
          </p:cNvSpPr>
          <p:nvPr/>
        </p:nvSpPr>
        <p:spPr bwMode="auto">
          <a:xfrm>
            <a:off x="2514600" y="6259513"/>
            <a:ext cx="2060575" cy="36988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accent1"/>
                </a:solidFill>
              </a:rPr>
              <a:t>ВАЗА «ТИФАНИ»</a:t>
            </a:r>
          </a:p>
        </p:txBody>
      </p:sp>
      <p:sp>
        <p:nvSpPr>
          <p:cNvPr id="34822" name="TextBox 5"/>
          <p:cNvSpPr txBox="1">
            <a:spLocks noChangeArrowheads="1"/>
          </p:cNvSpPr>
          <p:nvPr/>
        </p:nvSpPr>
        <p:spPr bwMode="auto">
          <a:xfrm>
            <a:off x="4953000" y="6248400"/>
            <a:ext cx="3795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accent1"/>
                </a:solidFill>
              </a:rPr>
              <a:t>АЛЬФОНС МУХА «БЛОНДИНКА»</a:t>
            </a:r>
          </a:p>
        </p:txBody>
      </p:sp>
      <p:pic>
        <p:nvPicPr>
          <p:cNvPr id="7" name="Рисунок 6" descr="Лукьянова Ксюш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4800" y="1371600"/>
            <a:ext cx="8534400" cy="525780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1654</TotalTime>
  <Words>435</Words>
  <Application>Microsoft Office PowerPoint</Application>
  <PresentationFormat>On-screen Show (4:3)</PresentationFormat>
  <Paragraphs>90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Century Gothic</vt:lpstr>
      <vt:lpstr>Verdana</vt:lpstr>
      <vt:lpstr>Wingdings 2</vt:lpstr>
      <vt:lpstr>Яркая</vt:lpstr>
      <vt:lpstr>ШИРОКА СТРАНА МОЯ РОДНАЯ</vt:lpstr>
      <vt:lpstr>Изостудия ОДОД ГБОУ СОШ №270 Красносельского района СПб</vt:lpstr>
      <vt:lpstr>Нас вдохновляет великолепная живописная природа нашей огромной страны</vt:lpstr>
      <vt:lpstr>ЕЕ  ЛЕСА, ПОЛЯ, РЕКИ, ГОРЫ,  ДОЛИНЫ</vt:lpstr>
      <vt:lpstr> </vt:lpstr>
      <vt:lpstr>Пейзажи  Родины</vt:lpstr>
      <vt:lpstr>Дары наших садов, полей</vt:lpstr>
      <vt:lpstr>БЕСКРАЙНИЕ  ПРОСТОРЫ</vt:lpstr>
      <vt:lpstr>ОТ  ГОРНЫХ  ВЕРШИН  АЛТАЯ</vt:lpstr>
      <vt:lpstr>  ДО  ЛЕДОВИТОГО  ОКЕАНА</vt:lpstr>
      <vt:lpstr>ГУАШЕВАЯ  ЖИВОПИСЬ</vt:lpstr>
      <vt:lpstr>«ГРИЗАЙЛЬ»  ГОРОДОВ</vt:lpstr>
      <vt:lpstr>РАЗНООБРАЗИЕ ФЛОРЫ И ФАУНЫ</vt:lpstr>
      <vt:lpstr>СКУЛЬПТУРА</vt:lpstr>
      <vt:lpstr>МЫ РАЗНЫЕ, НО МЫ - ОДНА НАЦИЯ</vt:lpstr>
      <vt:lpstr>ЖИВОПИСЬ</vt:lpstr>
      <vt:lpstr>модернистская  живопись разнообразна  стилями </vt:lpstr>
      <vt:lpstr>Можно наносить краску мазками и точками, главное оттенки цвета</vt:lpstr>
      <vt:lpstr>А может быть написана на бумаге акварельными красками</vt:lpstr>
      <vt:lpstr>ГРАФИКА</vt:lpstr>
      <vt:lpstr>А так можно создать графические работы при помощи пятна и точек</vt:lpstr>
      <vt:lpstr>Графика может быть и цветной</vt:lpstr>
      <vt:lpstr>Фотография может быть похожа на живопись и на графику</vt:lpstr>
      <vt:lpstr>Декоративно-прикладное искусство</vt:lpstr>
      <vt:lpstr>А  ЭТО  –  НАШ  АВТОПОРТРЕТ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изобразительного искусства</dc:title>
  <dc:creator>пк</dc:creator>
  <cp:lastModifiedBy>Makarova Zinaida</cp:lastModifiedBy>
  <cp:revision>132</cp:revision>
  <dcterms:created xsi:type="dcterms:W3CDTF">2012-02-27T17:31:33Z</dcterms:created>
  <dcterms:modified xsi:type="dcterms:W3CDTF">2022-01-29T15:27:53Z</dcterms:modified>
</cp:coreProperties>
</file>