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3" r:id="rId6"/>
    <p:sldId id="265" r:id="rId7"/>
    <p:sldId id="260" r:id="rId8"/>
    <p:sldId id="264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E85251-ACA3-40C7-9CD1-EFC099061F3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8C779-AFFF-4C63-81CE-0FC24A1425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473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28EB-707A-4529-85C5-2BC6F14D15F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5E2C9-E37D-4525-9123-1E4AC06E1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62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28EB-707A-4529-85C5-2BC6F14D15F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5E2C9-E37D-4525-9123-1E4AC06E1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54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28EB-707A-4529-85C5-2BC6F14D15F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5E2C9-E37D-4525-9123-1E4AC06E1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69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28EB-707A-4529-85C5-2BC6F14D15F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5E2C9-E37D-4525-9123-1E4AC06E1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2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28EB-707A-4529-85C5-2BC6F14D15F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5E2C9-E37D-4525-9123-1E4AC06E1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22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28EB-707A-4529-85C5-2BC6F14D15F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5E2C9-E37D-4525-9123-1E4AC06E1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64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28EB-707A-4529-85C5-2BC6F14D15F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5E2C9-E37D-4525-9123-1E4AC06E1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22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28EB-707A-4529-85C5-2BC6F14D15F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5E2C9-E37D-4525-9123-1E4AC06E1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82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28EB-707A-4529-85C5-2BC6F14D15F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5E2C9-E37D-4525-9123-1E4AC06E1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8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28EB-707A-4529-85C5-2BC6F14D15F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5E2C9-E37D-4525-9123-1E4AC06E1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29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28EB-707A-4529-85C5-2BC6F14D15F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5E2C9-E37D-4525-9123-1E4AC06E1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05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628EB-707A-4529-85C5-2BC6F14D15F1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5E2C9-E37D-4525-9123-1E4AC06E1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27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12"/>
                    </a14:imgEffect>
                  </a14:imgLayer>
                </a14:imgProps>
              </a:ext>
            </a:extLst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68176"/>
            <a:ext cx="8208912" cy="117259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 fontScale="90000"/>
          </a:bodyPr>
          <a:lstStyle/>
          <a:p>
            <a:r>
              <a:rPr lang="ru-RU" sz="2000" b="1" dirty="0"/>
              <a:t>Муниципальное автономное общеобразовательное учреждение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"</a:t>
            </a:r>
            <a:r>
              <a:rPr lang="ru-RU" sz="2000" b="1" dirty="0"/>
              <a:t>Основная общеобразовательная школа № 280"</a:t>
            </a:r>
            <a:br>
              <a:rPr lang="ru-RU" sz="2000" b="1" dirty="0"/>
            </a:br>
            <a:r>
              <a:rPr lang="ru-RU" sz="2000" b="1" dirty="0"/>
              <a:t>п. Оленья Губа имени Героя Российской Федерации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Дениса </a:t>
            </a:r>
            <a:r>
              <a:rPr lang="ru-RU" sz="2000" b="1" dirty="0"/>
              <a:t>Александровича Опарина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4139952" y="5229200"/>
            <a:ext cx="4752528" cy="136815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2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Презентацию подготовила:</a:t>
            </a:r>
          </a:p>
          <a:p>
            <a:pPr algn="r"/>
            <a:r>
              <a:rPr lang="ru-RU" sz="2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Сумина Анастасия Александровна,</a:t>
            </a:r>
          </a:p>
          <a:p>
            <a:pPr algn="r"/>
            <a:r>
              <a:rPr lang="ru-RU" sz="2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 </a:t>
            </a:r>
            <a:r>
              <a:rPr lang="ru-RU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ИЗО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716" y="1339951"/>
            <a:ext cx="1242774" cy="1296144"/>
          </a:xfrm>
          <a:prstGeom prst="rect">
            <a:avLst/>
          </a:prstGeom>
          <a:effectLst>
            <a:outerShdw blurRad="88900" dist="88900" dir="2700000" sx="101000" sy="101000" algn="tl" rotWithShape="0">
              <a:prstClr val="black">
                <a:alpha val="60000"/>
              </a:prst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0" b="5985"/>
          <a:stretch/>
        </p:blipFill>
        <p:spPr>
          <a:xfrm>
            <a:off x="271922" y="3356992"/>
            <a:ext cx="4161887" cy="2760418"/>
          </a:xfrm>
          <a:prstGeom prst="rect">
            <a:avLst/>
          </a:prstGeom>
          <a:ln>
            <a:noFill/>
          </a:ln>
          <a:effectLst>
            <a:outerShdw blurRad="101600" dist="114300" dir="10800000" algn="r" rotWithShape="0">
              <a:prstClr val="black">
                <a:alpha val="71000"/>
              </a:prstClr>
            </a:outerShd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9" name="Прямоугольник 8"/>
          <p:cNvSpPr/>
          <p:nvPr/>
        </p:nvSpPr>
        <p:spPr>
          <a:xfrm>
            <a:off x="1953413" y="1484784"/>
            <a:ext cx="5223225" cy="1569660"/>
          </a:xfrm>
          <a:prstGeom prst="rect">
            <a:avLst/>
          </a:prstGeom>
          <a:gradFill>
            <a:gsLst>
              <a:gs pos="0">
                <a:schemeClr val="bg1">
                  <a:alpha val="0"/>
                  <a:lumMod val="94000"/>
                  <a:lumOff val="6000"/>
                </a:schemeClr>
              </a:gs>
              <a:gs pos="52000">
                <a:schemeClr val="bg1">
                  <a:lumMod val="26000"/>
                  <a:lumOff val="74000"/>
                  <a:alpha val="87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Внеклассное мероприятие</a:t>
            </a:r>
          </a:p>
          <a:p>
            <a:pPr algn="ctr"/>
            <a:r>
              <a:rPr lang="ru-RU" sz="3600" b="1" i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МИР ПРОФЕССИЙ</a:t>
            </a:r>
          </a:p>
          <a:p>
            <a:pPr algn="ctr"/>
            <a:r>
              <a:rPr lang="ru-RU" sz="3600" b="1" i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«Дизайнер</a:t>
            </a:r>
            <a:r>
              <a:rPr lang="en-US" sz="3600" b="1" i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600" b="1" i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полиграфии»</a:t>
            </a:r>
            <a:endParaRPr lang="ru-RU" sz="36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582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9"/>
            <a:ext cx="8712968" cy="3024336"/>
          </a:xfrm>
          <a:gradFill>
            <a:gsLst>
              <a:gs pos="0">
                <a:schemeClr val="bg1">
                  <a:alpha val="0"/>
                </a:schemeClr>
              </a:gs>
              <a:gs pos="96000">
                <a:schemeClr val="bg1">
                  <a:lumMod val="26000"/>
                  <a:lumOff val="74000"/>
                  <a:alpha val="9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Каждый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день люди сталкиваются с продукцией типографии, вынимая из почтового ящика различные рекламные буклеты, проспекты, календари и каталоги. Яркие броские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полигра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фические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изделия пробуждают интерес и вызывают желание ознакомиться с ними не только визуально, но и прочитать содержание. Трудно даже вообразить себе компании, не прибегающие к помощи печатной рекламы, ведь именно она является двигателем торговли.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904" y="2780928"/>
            <a:ext cx="5759624" cy="3839750"/>
          </a:xfrm>
          <a:prstGeom prst="rect">
            <a:avLst/>
          </a:prstGeom>
          <a:effectLst>
            <a:outerShdw blurRad="190500" dist="1778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3723740"/>
            <a:ext cx="4575563" cy="3134260"/>
          </a:xfrm>
          <a:prstGeom prst="rect">
            <a:avLst/>
          </a:prstGeom>
          <a:effectLst>
            <a:outerShdw blurRad="152400" dist="101600" dir="2700000" sx="101000" sy="101000" algn="tl" rotWithShape="0">
              <a:prstClr val="black">
                <a:alpha val="66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8064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60648"/>
            <a:ext cx="6203032" cy="576064"/>
          </a:xfrm>
          <a:gradFill>
            <a:gsLst>
              <a:gs pos="0">
                <a:schemeClr val="bg1">
                  <a:alpha val="0"/>
                </a:schemeClr>
              </a:gs>
              <a:gs pos="75000">
                <a:schemeClr val="bg1">
                  <a:lumMod val="26000"/>
                  <a:lumOff val="74000"/>
                  <a:alpha val="9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Кто такой дизайнер полиграфии:</a:t>
            </a: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2088232"/>
          </a:xfrm>
          <a:gradFill>
            <a:gsLst>
              <a:gs pos="3000">
                <a:schemeClr val="bg1">
                  <a:alpha val="0"/>
                </a:schemeClr>
              </a:gs>
              <a:gs pos="96000">
                <a:schemeClr val="bg1">
                  <a:lumMod val="26000"/>
                  <a:lumOff val="74000"/>
                  <a:alpha val="9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Дизайнер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полиграфии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это специалист, который создает дизайн-макеты разнообразной печатной продукции: афиши, плакаты, календари, буклеты, каталоги, визитки, обложки книг, пакеты и многое другое. Это интересная работа, требующая не только творческих способностей, но и знаний особенности подготовки макетов к печати.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708920"/>
            <a:ext cx="7067960" cy="397245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127000" dist="88900" dir="7560000" sy="98000" kx="110000" ky="200000" algn="tl" rotWithShape="0">
              <a:srgbClr val="000000">
                <a:alpha val="42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9408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373616" cy="1728192"/>
          </a:xfrm>
          <a:gradFill>
            <a:gsLst>
              <a:gs pos="3000">
                <a:schemeClr val="bg1">
                  <a:alpha val="0"/>
                </a:schemeClr>
              </a:gs>
              <a:gs pos="96000">
                <a:schemeClr val="bg1">
                  <a:lumMod val="26000"/>
                  <a:lumOff val="74000"/>
                  <a:alpha val="9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smtClean="0"/>
              <a:t>   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Еще дизайнер занимается 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разработкой 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шрифта, 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индивидуального стиля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контролем 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версткой, 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допечатной подготовкой 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полиграфической продукции, 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редактированием 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уже созданных изображений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версткой материала.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212976"/>
            <a:ext cx="2016224" cy="20162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39700" dist="88900" dir="7800000" sx="102000" sy="102000" algn="tl" rotWithShape="0">
              <a:srgbClr val="000000">
                <a:alpha val="56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9" b="12905"/>
          <a:stretch/>
        </p:blipFill>
        <p:spPr>
          <a:xfrm>
            <a:off x="5985069" y="2184082"/>
            <a:ext cx="2837813" cy="18929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14300" dist="101600" dir="7800000" sx="101000" sy="101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976" y="4420410"/>
            <a:ext cx="3048000" cy="228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88900" dir="7800000" sx="101000" sy="101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48"/>
          <a:stretch/>
        </p:blipFill>
        <p:spPr>
          <a:xfrm>
            <a:off x="287629" y="4412592"/>
            <a:ext cx="3092880" cy="228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14300" dist="114300" dir="7800000" algn="tl" rotWithShape="0">
              <a:srgbClr val="000000">
                <a:alpha val="61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1"/>
          <a:stretch/>
        </p:blipFill>
        <p:spPr>
          <a:xfrm>
            <a:off x="384367" y="2184082"/>
            <a:ext cx="2899404" cy="18929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01600" dist="88900" dir="7800000" sx="101000" sy="101000" algn="tl" rotWithShape="0">
              <a:srgbClr val="000000">
                <a:alpha val="67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6608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2304256"/>
          </a:xfrm>
          <a:gradFill>
            <a:gsLst>
              <a:gs pos="3000">
                <a:schemeClr val="bg1">
                  <a:alpha val="0"/>
                </a:schemeClr>
              </a:gs>
              <a:gs pos="96000">
                <a:schemeClr val="bg1">
                  <a:lumMod val="26000"/>
                  <a:lumOff val="74000"/>
                  <a:alpha val="9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  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того чтобы заслужить репутацию профессионала своего дела, мало получить соответствующее образование, нужно еще обладать хорошим вкусом и креативным мышлением. Такая работа – нелегкий труд, требующий самоотдачи, творчества, определенных знаний, позволяющих проявить себя в этой нелегкой специальности.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1" b="10792"/>
          <a:stretch/>
        </p:blipFill>
        <p:spPr>
          <a:xfrm>
            <a:off x="1115616" y="2701636"/>
            <a:ext cx="6912768" cy="38973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90500" dist="165100" dir="7800000" sx="101000" sy="101000" algn="tl" rotWithShape="0">
              <a:srgbClr val="000000">
                <a:alpha val="59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6999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288" y="188640"/>
            <a:ext cx="8748464" cy="2736303"/>
          </a:xfrm>
          <a:gradFill>
            <a:gsLst>
              <a:gs pos="3000">
                <a:schemeClr val="bg1">
                  <a:alpha val="0"/>
                </a:schemeClr>
              </a:gs>
              <a:gs pos="96000">
                <a:schemeClr val="bg1">
                  <a:lumMod val="26000"/>
                  <a:lumOff val="74000"/>
                  <a:alpha val="9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400" dirty="0" smtClean="0"/>
              <a:t>  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чтобы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стать востребованным в своем деле специалистом, дизайнер должен обладать многими специфическими знаниями, такими, как основы графического дизайна,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цветоведение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колористика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основы композиции, стили, рисунок и живопись, основы фотографии.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Он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должен иметь опыт работы с современными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компьютер-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ными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технологиями и программами</a:t>
            </a:r>
          </a:p>
          <a:p>
            <a:pPr>
              <a:spcBef>
                <a:spcPts val="0"/>
              </a:spcBef>
            </a:pP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1" t="23233" r="48713" b="19394"/>
          <a:stretch/>
        </p:blipFill>
        <p:spPr>
          <a:xfrm>
            <a:off x="6804248" y="2636912"/>
            <a:ext cx="2084884" cy="2081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39700" dist="127000" dir="7800000" sx="101000" sy="101000" algn="tl" rotWithShape="0">
              <a:srgbClr val="000000">
                <a:alpha val="57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365104"/>
            <a:ext cx="2232248" cy="22367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127000" dir="7800000" sx="101000" sy="101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0" t="8835" r="5294" b="5346"/>
          <a:stretch/>
        </p:blipFill>
        <p:spPr>
          <a:xfrm>
            <a:off x="1907704" y="3002046"/>
            <a:ext cx="2994070" cy="2083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27000" dist="114300" dir="7800000" sx="101000" sy="101000" algn="tl" rotWithShape="0">
              <a:srgbClr val="000000">
                <a:alpha val="63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562" y="3861048"/>
            <a:ext cx="2106294" cy="28074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65100" dist="101600" dir="7800000" algn="tl" rotWithShape="0">
              <a:srgbClr val="000000">
                <a:alpha val="65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6711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075240" cy="634082"/>
          </a:xfrm>
          <a:gradFill>
            <a:gsLst>
              <a:gs pos="3000">
                <a:schemeClr val="bg1">
                  <a:alpha val="0"/>
                </a:schemeClr>
              </a:gs>
              <a:gs pos="96000">
                <a:schemeClr val="bg1">
                  <a:lumMod val="26000"/>
                  <a:lumOff val="74000"/>
                  <a:alpha val="9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Программы которые используют дизайнеры: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3960440"/>
          </a:xfrm>
          <a:gradFill>
            <a:gsLst>
              <a:gs pos="17000">
                <a:schemeClr val="bg1">
                  <a:alpha val="0"/>
                </a:schemeClr>
              </a:gs>
              <a:gs pos="93000">
                <a:schemeClr val="bg1">
                  <a:lumMod val="26000"/>
                  <a:lumOff val="74000"/>
                  <a:alpha val="87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>
            <a:normAutofit/>
          </a:bodyPr>
          <a:lstStyle/>
          <a:p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Adobe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Photoshop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Многофункциональный растровый редактор. Совместим со всеми продуктами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Adobe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графическими планшетами.</a:t>
            </a:r>
          </a:p>
          <a:p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Adobe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Illustrator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CorelDRAW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Векторные графические редакторы. Первый подходит для создания иллюстраций, мультяшной графики, логотипов. Второй — для дизайна и верстки широкого перечня полиграфической продукции.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Adobe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InDesign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Adobe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PageMaker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QuarkXPress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Это программы для компьютерной верстки книг, журналов, брошюр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65"/>
          <a:stretch/>
        </p:blipFill>
        <p:spPr>
          <a:xfrm>
            <a:off x="4559375" y="5661248"/>
            <a:ext cx="4392488" cy="1120603"/>
          </a:xfrm>
          <a:prstGeom prst="rect">
            <a:avLst/>
          </a:prstGeom>
          <a:effectLst>
            <a:outerShdw blurRad="177800" dist="101600" dir="2700000" sx="103000" sy="103000" algn="tl" rotWithShape="0">
              <a:prstClr val="black">
                <a:alpha val="77000"/>
              </a:prst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251520" y="4869160"/>
            <a:ext cx="4322066" cy="1216084"/>
          </a:xfrm>
          <a:prstGeom prst="rect">
            <a:avLst/>
          </a:prstGeom>
          <a:effectLst>
            <a:outerShdw blurRad="101600" dist="88900" dir="2700000" sx="101000" sy="101000" algn="tl" rotWithShape="0">
              <a:prstClr val="black">
                <a:alpha val="8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024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1242" y="2204864"/>
            <a:ext cx="2566641" cy="3096344"/>
          </a:xfrm>
          <a:gradFill>
            <a:gsLst>
              <a:gs pos="8000">
                <a:schemeClr val="bg1">
                  <a:alpha val="0"/>
                </a:schemeClr>
              </a:gs>
              <a:gs pos="91000">
                <a:schemeClr val="bg1">
                  <a:lumMod val="26000"/>
                  <a:lumOff val="74000"/>
                  <a:alpha val="87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>
            <a:normAutofit/>
          </a:bodyPr>
          <a:lstStyle/>
          <a:p>
            <a:r>
              <a:rPr lang="ru-RU" sz="2400" dirty="0"/>
              <a:t>р</a:t>
            </a:r>
            <a:r>
              <a:rPr lang="ru-RU" sz="2400" dirty="0" smtClean="0"/>
              <a:t>екламные агентства;</a:t>
            </a:r>
            <a:endParaRPr lang="ru-RU" sz="2400" dirty="0"/>
          </a:p>
          <a:p>
            <a:r>
              <a:rPr lang="ru-RU" sz="2400" dirty="0" smtClean="0"/>
              <a:t>дизайн-студии;</a:t>
            </a:r>
            <a:endParaRPr lang="ru-RU" sz="2400" dirty="0"/>
          </a:p>
          <a:p>
            <a:r>
              <a:rPr lang="ru-RU" sz="2400" dirty="0"/>
              <a:t>типографии;</a:t>
            </a:r>
          </a:p>
          <a:p>
            <a:r>
              <a:rPr lang="ru-RU" sz="2400" dirty="0"/>
              <a:t>издательства;</a:t>
            </a:r>
          </a:p>
          <a:p>
            <a:r>
              <a:rPr lang="ru-RU" sz="2400" dirty="0"/>
              <a:t>фирмы;</a:t>
            </a:r>
          </a:p>
          <a:p>
            <a:r>
              <a:rPr lang="ru-RU" sz="2400" dirty="0"/>
              <a:t>частные лица</a:t>
            </a:r>
            <a:r>
              <a:rPr lang="ru-RU" sz="2400" dirty="0" smtClean="0"/>
              <a:t>.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59632" y="404664"/>
            <a:ext cx="6696744" cy="1080120"/>
          </a:xfrm>
          <a:gradFill>
            <a:gsLst>
              <a:gs pos="5000">
                <a:schemeClr val="bg1">
                  <a:alpha val="0"/>
                </a:schemeClr>
              </a:gs>
              <a:gs pos="94000">
                <a:schemeClr val="bg1">
                  <a:lumMod val="26000"/>
                  <a:lumOff val="74000"/>
                  <a:alpha val="87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>
            <a:normAutofit/>
          </a:bodyPr>
          <a:lstStyle/>
          <a:p>
            <a:r>
              <a:rPr lang="ru-RU" sz="3200" b="1" dirty="0" smtClean="0"/>
              <a:t>Среди тех, кто пользуется услугами дизайнера полиграфии:</a:t>
            </a:r>
            <a:endParaRPr lang="ru-RU" sz="32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07883" y="1772501"/>
            <a:ext cx="6300191" cy="5076981"/>
          </a:xfrm>
          <a:prstGeom prst="rect">
            <a:avLst/>
          </a:prstGeom>
          <a:effectLst>
            <a:outerShdw blurRad="127000" dist="76200" dir="2700000" sx="102000" sy="102000" algn="tl" rotWithShape="0">
              <a:prstClr val="black">
                <a:alpha val="5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1738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05" y="764704"/>
            <a:ext cx="7509664" cy="5040560"/>
          </a:xfrm>
          <a:prstGeom prst="rect">
            <a:avLst/>
          </a:prstGeom>
          <a:effectLst>
            <a:outerShdw blurRad="101600" dist="63500" dir="2700000" sx="101000" sy="101000" algn="tl" rotWithShape="0">
              <a:prstClr val="black">
                <a:alpha val="61000"/>
              </a:prst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923928" y="5991115"/>
            <a:ext cx="12234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2022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66840" y="410761"/>
            <a:ext cx="5163594" cy="7078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accent1">
                  <a:tint val="23500"/>
                  <a:satMod val="1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внимание!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015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306</Words>
  <Application>Microsoft Office PowerPoint</Application>
  <PresentationFormat>Экран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Муниципальное автономное общеобразовательное учреждение  "Основная общеобразовательная школа № 280" п. Оленья Губа имени Героя Российской Федерации  Дениса Александровича Опарина</vt:lpstr>
      <vt:lpstr>Презентация PowerPoint</vt:lpstr>
      <vt:lpstr>Кто такой дизайнер полиграфии:</vt:lpstr>
      <vt:lpstr>Презентация PowerPoint</vt:lpstr>
      <vt:lpstr>Презентация PowerPoint</vt:lpstr>
      <vt:lpstr>Презентация PowerPoint</vt:lpstr>
      <vt:lpstr>Программы которые используют дизайнеры:</vt:lpstr>
      <vt:lpstr>Среди тех, кто пользуется услугами дизайнера полиграфии: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NESS</cp:lastModifiedBy>
  <cp:revision>35</cp:revision>
  <dcterms:created xsi:type="dcterms:W3CDTF">2020-01-25T15:15:40Z</dcterms:created>
  <dcterms:modified xsi:type="dcterms:W3CDTF">2022-04-26T13:52:23Z</dcterms:modified>
</cp:coreProperties>
</file>