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62" r:id="rId8"/>
    <p:sldId id="264" r:id="rId9"/>
    <p:sldId id="265" r:id="rId10"/>
    <p:sldId id="266" r:id="rId11"/>
    <p:sldId id="267" r:id="rId12"/>
    <p:sldId id="268" r:id="rId13"/>
    <p:sldId id="263" r:id="rId14"/>
    <p:sldId id="269" r:id="rId15"/>
    <p:sldId id="270" r:id="rId16"/>
    <p:sldId id="271" r:id="rId17"/>
    <p:sldId id="273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A47D044-8439-4F07-B6DA-B828D91539F3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D31EA0C-FAE4-48BC-95C7-DF75E96A5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&#1084;&#1072;&#1090;&#1077;&#1084;&#1072;&#1090;&#1080;&#1095;&#1077;&#1089;&#1082;&#1080;&#1077;%20&#1075;&#1077;&#1088;&#1086;&#1080;%20&#1076;&#1083;&#1103;%20&#1089;&#1082;&#1072;&#1079;&#1086;&#1082;&amp;stype=image&amp;lr=53&amp;source=wiz&amp;p=3&amp;pos=98&amp;rpt=simage&amp;img_url=https://ds02.infourok.ru/uploads/ex/0aa7/000156ae-cc659383/img8.jpg" TargetMode="External"/><Relationship Id="rId3" Type="http://schemas.openxmlformats.org/officeDocument/2006/relationships/hyperlink" Target="https://yandex.ru/images/search?text=&#1088;&#1091;&#1089;&#1089;&#1082;&#1072;&#1103;%20&#1085;&#1072;&#1088;&#1086;&#1076;&#1085;&#1072;&#1103;%20&#1089;&#1082;&#1072;&#1079;&#1082;&#1072;%20&#1082;&#1086;&#1083;&#1086;&#1073;&#1086;&#1082;%20&#1082;&#1072;&#1088;&#1090;&#1080;&#1085;&#1082;&#1080;&amp;stype=image&amp;lr=53&amp;source=wiz" TargetMode="External"/><Relationship Id="rId7" Type="http://schemas.openxmlformats.org/officeDocument/2006/relationships/hyperlink" Target="https://yandex.ru/images/search?text=&#1082;&#1072;&#1088;&#1090;&#1080;&#1085;&#1082;&#1072;%20&#1089;&#1082;&#1072;&#1079;&#1082;&#1080;%20&#1074;&#1086;&#1083;&#1096;&#1077;&#1073;&#1085;&#1099;&#1077;&amp;stype=image&amp;lr=53&amp;source=wiz" TargetMode="External"/><Relationship Id="rId2" Type="http://schemas.openxmlformats.org/officeDocument/2006/relationships/hyperlink" Target="https://infourok.ru/metodicheskoe-posobie-matematicheskie-skazki-389689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text=&#1082;&#1072;&#1088;&#1090;&#1080;&#1085;&#1082;&#1072;%20&#1089;&#1082;&#1072;&#1079;&#1082;&#1080;%20&#1073;&#1099;&#1090;&#1086;&#1074;&#1099;&#1077;&amp;stype=image&amp;lr=53&amp;source=wiz&amp;p=1&amp;pos=58&amp;rpt=simage&amp;img_url=https://www.karusel-tv.ru/media/" TargetMode="External"/><Relationship Id="rId5" Type="http://schemas.openxmlformats.org/officeDocument/2006/relationships/hyperlink" Target="https://yandex.ru/images/search?pos=1&amp;img_url=https://fantasticbook.ru/pict/1021385376.jpg&amp;text=&#1082;&#1072;&#1088;&#1090;&#1080;&#1085;&#1082;&#1072;%20&#1089;&#1082;&#1072;&#1079;&#1082;&#1080;%20&#1086;%20&#1078;&#1080;&#1074;&#1086;&#1090;&#1085;&#1099;&#1093;&amp;lr=53&amp;rpt=simage&amp;source=wiz" TargetMode="External"/><Relationship Id="rId4" Type="http://schemas.openxmlformats.org/officeDocument/2006/relationships/hyperlink" Target="https://nsportal.ru/detskiy-sad/matematika/2016/11/23/matematicheskaya-skazka-kak-sredstvo-razvitiya-matematicheskih" TargetMode="External"/><Relationship Id="rId9" Type="http://schemas.openxmlformats.org/officeDocument/2006/relationships/hyperlink" Target="https://yandex.ru/images/search?text=&#1084;&#1072;&#1090;&#1077;&#1084;&#1072;&#1090;&#1080;&#1095;&#1077;&#1089;&#1082;&#1080;&#1077;%20&#1075;&#1077;&#1088;&#1086;&#1080;%20&#1076;&#1083;&#1103;%20&#1089;&#1082;&#1072;&#1079;&#1086;&#1082;&amp;stype=image&amp;lr=53&amp;source=wiz&amp;p=11&amp;pos=337&amp;rpt=simage&amp;img_url=https://steshka.ru/wp-content/uploads/2015/02/kartinki_cifr_1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Государственное бюджетное общеобразовательное учреждение </a:t>
            </a:r>
          </a:p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«Шадринская специальная (коррекционная) школа-интернат №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11»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1907882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Математические сказки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394775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Автор</a:t>
            </a:r>
            <a:r>
              <a:rPr lang="ru-RU" dirty="0">
                <a:latin typeface="Arial" pitchFamily="34" charset="0"/>
                <a:cs typeface="Arial" pitchFamily="34" charset="0"/>
              </a:rPr>
              <a:t>: Лескова Ксения Евгеньевна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ученица 4 «А» класс 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Шадринская      школа-интернат </a:t>
            </a:r>
            <a:r>
              <a:rPr lang="ru-RU" dirty="0">
                <a:latin typeface="Arial" pitchFamily="34" charset="0"/>
                <a:cs typeface="Arial" pitchFamily="34" charset="0"/>
              </a:rPr>
              <a:t>№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11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руководитель: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Соломина Алла Александровна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учитель начальных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классов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616530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Шадринск,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2021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91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4750"/>
            <a:ext cx="3816424" cy="5745998"/>
          </a:xfrm>
          <a:ln w="3810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538464" y="260648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Катится колобок по дорожке,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А навстречу ему заяц: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- Колобок, колобок,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 я тебя съем!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- Реши мои примеры, 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тогда и ешь-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отвечает колобок! 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- Ну, давай! - ответил заяц!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- Тогда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слушай:</a:t>
            </a:r>
          </a:p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25:5= 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32:4= 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36:6= 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42:7= 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49:7= 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3х 9=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836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564904"/>
            <a:ext cx="7931224" cy="35612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А теперь скажи, какой пример лишний?</a:t>
            </a:r>
            <a:b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 знаю! - огорчился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заяц.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Ребята, а вы знаете? Скажите, какой пример лишний?</a:t>
            </a:r>
            <a:b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Решите примеры. Молодцы!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Ну вот видишь! Не справился ты с моим заданием - сказал колобок! И покатился дальше.</a:t>
            </a:r>
            <a:b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479879"/>
            <a:ext cx="5256584" cy="418948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131106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5290363" cy="3733119"/>
          </a:xfrm>
          <a:ln w="3810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5496" y="3933056"/>
            <a:ext cx="91085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Катится, катится колобок, а навстречу ему медведь.</a:t>
            </a:r>
            <a:br>
              <a:rPr lang="ru-RU" b="1" dirty="0">
                <a:latin typeface="Arial" pitchFamily="34" charset="0"/>
                <a:cs typeface="Arial" pitchFamily="34" charset="0"/>
              </a:rPr>
            </a:br>
            <a:r>
              <a:rPr lang="ru-RU" b="1" dirty="0">
                <a:latin typeface="Arial" pitchFamily="34" charset="0"/>
                <a:cs typeface="Arial" pitchFamily="34" charset="0"/>
              </a:rPr>
              <a:t>- Колобок, колобок, я тебя съем!</a:t>
            </a:r>
            <a:br>
              <a:rPr lang="ru-RU" b="1" dirty="0">
                <a:latin typeface="Arial" pitchFamily="34" charset="0"/>
                <a:cs typeface="Arial" pitchFamily="34" charset="0"/>
              </a:rPr>
            </a:br>
            <a:r>
              <a:rPr lang="ru-RU" b="1" dirty="0">
                <a:latin typeface="Arial" pitchFamily="34" charset="0"/>
                <a:cs typeface="Arial" pitchFamily="34" charset="0"/>
              </a:rPr>
              <a:t>- Расскажешь таблицу умножения на 8, тогда и ешь- ответил ему колобок!</a:t>
            </a:r>
            <a:br>
              <a:rPr lang="ru-RU" b="1" dirty="0">
                <a:latin typeface="Arial" pitchFamily="34" charset="0"/>
                <a:cs typeface="Arial" pitchFamily="34" charset="0"/>
              </a:rPr>
            </a:br>
            <a:r>
              <a:rPr lang="ru-RU" b="1" dirty="0">
                <a:latin typeface="Arial" pitchFamily="34" charset="0"/>
                <a:cs typeface="Arial" pitchFamily="34" charset="0"/>
              </a:rPr>
              <a:t>- О, это я запросто - обрадовался медведь, 1 на 8, будет 8, 2 на 8 будет 16. 3 на 8 будет…. Будет…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Охо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-хо, что-то я забыл - загрустил  медведь.</a:t>
            </a:r>
            <a:br>
              <a:rPr lang="ru-RU" b="1" dirty="0">
                <a:latin typeface="Arial" pitchFamily="34" charset="0"/>
                <a:cs typeface="Arial" pitchFamily="34" charset="0"/>
              </a:rPr>
            </a:br>
            <a:r>
              <a:rPr lang="ru-RU" b="1" dirty="0">
                <a:latin typeface="Arial" pitchFamily="34" charset="0"/>
                <a:cs typeface="Arial" pitchFamily="34" charset="0"/>
              </a:rPr>
              <a:t>- А вы, ребята, знаете таблицу умножения на 8?</a:t>
            </a:r>
            <a:br>
              <a:rPr lang="ru-RU" b="1" dirty="0">
                <a:latin typeface="Arial" pitchFamily="34" charset="0"/>
                <a:cs typeface="Arial" pitchFamily="34" charset="0"/>
              </a:rPr>
            </a:br>
            <a:r>
              <a:rPr lang="ru-RU" b="1" dirty="0">
                <a:latin typeface="Arial" pitchFamily="34" charset="0"/>
                <a:cs typeface="Arial" pitchFamily="34" charset="0"/>
              </a:rPr>
              <a:t>(Отвечают дети)</a:t>
            </a:r>
            <a:br>
              <a:rPr lang="ru-RU" b="1" dirty="0">
                <a:latin typeface="Arial" pitchFamily="34" charset="0"/>
                <a:cs typeface="Arial" pitchFamily="34" charset="0"/>
              </a:rPr>
            </a:br>
            <a:r>
              <a:rPr lang="ru-RU" b="1" dirty="0">
                <a:latin typeface="Arial" pitchFamily="34" charset="0"/>
                <a:cs typeface="Arial" pitchFamily="34" charset="0"/>
              </a:rPr>
              <a:t>- Шел бы ты, косолапый в школу , таблицу умножения учить - сказал колобок и покатился дальше.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9217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94"/>
          <a:stretch/>
        </p:blipFill>
        <p:spPr bwMode="auto">
          <a:xfrm>
            <a:off x="179513" y="188640"/>
            <a:ext cx="4176464" cy="4044315"/>
          </a:xfrm>
          <a:prstGeom prst="rect">
            <a:avLst/>
          </a:prstGeom>
          <a:ln w="5715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541377" y="191241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Катится колобок, песенки поет,  навстречу ему серый волк.</a:t>
            </a:r>
            <a:b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Колобок, колобок, я тебя съем!</a:t>
            </a:r>
            <a:b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Решишь задачку, тогда и съешь - ответил ему колобок.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Задачка: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37" y="4549676"/>
            <a:ext cx="8820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 Винни Пуха  день рождения, к нему пришли поросёнок, ослик и кролик. Кролик подарил Винни Пуху 2 </a:t>
            </a:r>
            <a:r>
              <a:rPr lang="ru-RU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бочёнка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мёда, поросёнок 1 </a:t>
            </a:r>
            <a:r>
              <a:rPr lang="ru-RU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бочёнок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, а ослик столько сколько кролик и поросёнок вместе . Сколько </a:t>
            </a:r>
            <a:r>
              <a:rPr lang="ru-RU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бочёнков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мёда подарили друзья Винни-Пуху?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Почесал волк затылок и понял, что не решить ему задачу колобка.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Не знаешь ответ? - спросил колобок.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Нет! - покачал головой волк.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Ребята, кто из вас может решить задачку?</a:t>
            </a:r>
          </a:p>
          <a:p>
            <a:pPr>
              <a:buFontTx/>
              <a:buChar char="-"/>
            </a:pP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Оставив волка в раздумье, покатился колобок дальше.</a:t>
            </a:r>
            <a:endParaRPr lang="ru-RU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48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4320480" cy="6164681"/>
          </a:xfrm>
          <a:ln w="38100"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620688"/>
            <a:ext cx="5904656" cy="6120680"/>
          </a:xfrm>
        </p:spPr>
        <p:txBody>
          <a:bodyPr>
            <a:normAutofit fontScale="90000"/>
          </a:bodyPr>
          <a:lstStyle/>
          <a:p>
            <a:pPr algn="r">
              <a:lnSpc>
                <a:spcPct val="100000"/>
              </a:lnSpc>
            </a:pP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Катится  по тропинке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b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 на встречу ему лиса.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Колобок, колобок, я тебя съем!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Реши уравнения, тогда и ешь!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Запросто! - ответила лиса.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Ну тогда слушай: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37+х=78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Чему равно х?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- 41- ответила лиса.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57-х=32, чему равно х,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спросил </a:t>
            </a: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колобок.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Подойди поближе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b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шепну тебе на ушко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</a:t>
            </a:r>
            <a:b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схитрила </a:t>
            </a: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лиса.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Подкатился колобок.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- 25- сказала лиса и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проглотила </a:t>
            </a: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колобка!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Лиса: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Учите детки математику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b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будете и умны и сыты!</a:t>
            </a:r>
            <a:b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chemeClr val="tx1"/>
                </a:solidFill>
              </a:rPr>
              <a:t/>
            </a:r>
            <a:br>
              <a:rPr lang="ru-RU" sz="2000" b="1" dirty="0">
                <a:solidFill>
                  <a:schemeClr val="tx1"/>
                </a:solidFill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9495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5" y="1628800"/>
            <a:ext cx="7452816" cy="4497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064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КОНЕЦ!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866" y="2060848"/>
            <a:ext cx="878477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Сказке конец!</a:t>
            </a:r>
          </a:p>
          <a:p>
            <a:pPr algn="ctr"/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ней выдумок много!</a:t>
            </a:r>
          </a:p>
          <a:p>
            <a:pPr algn="ctr"/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 математику!</a:t>
            </a:r>
          </a:p>
          <a:p>
            <a:pPr algn="ctr"/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к победе открыта дорога!</a:t>
            </a:r>
          </a:p>
        </p:txBody>
      </p:sp>
    </p:spTree>
    <p:extLst>
      <p:ext uri="{BB962C8B-B14F-4D97-AF65-F5344CB8AC3E}">
        <p14:creationId xmlns:p14="http://schemas.microsoft.com/office/powerpoint/2010/main" val="3582906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4249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Заключение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Создавая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свою «Математическую сказку» я выяснила, что для всестороннего развития  детей ненавязчивый, непринужденный, приключенческий характер сказок играет большую роль. Включаясь в освобождение вместе с персонажами сказок, дети прилагают усилия, во что бы то ни стало найти пути решения предложенных познавательных задач.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Таким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образом, в ходе работы над проектом была достигнута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основная цель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– была написана математическая сказка «Колобок», с помощью которой удалось повысить интерес учащихся к математике. Подтвердилась наша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гипотеза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– можно написать математическую сказку самостоятельно, используя математический материал и текст русской народной сказки.</a:t>
            </a:r>
          </a:p>
        </p:txBody>
      </p:sp>
    </p:spTree>
    <p:extLst>
      <p:ext uri="{BB962C8B-B14F-4D97-AF65-F5344CB8AC3E}">
        <p14:creationId xmlns:p14="http://schemas.microsoft.com/office/powerpoint/2010/main" val="408012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908720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60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0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5846"/>
            <a:ext cx="896448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Использованные источники: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1400" dirty="0" smtClean="0">
                <a:latin typeface="Arial" pitchFamily="34" charset="0"/>
                <a:cs typeface="Arial" pitchFamily="34" charset="0"/>
              </a:rPr>
              <a:t>1. Путешествие в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Цифроград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: математическая сказка» Шорыгина Т. А. М.: «Сфера», 2012.</a:t>
            </a:r>
          </a:p>
          <a:p>
            <a:pPr lvl="0"/>
            <a:r>
              <a:rPr lang="ru-RU" sz="1400" dirty="0" smtClean="0">
                <a:latin typeface="Arial" pitchFamily="34" charset="0"/>
                <a:cs typeface="Arial" pitchFamily="34" charset="0"/>
              </a:rPr>
              <a:t>2. «Математические сказки. Пособие для детей 6–7 лет» Ерофеева Т.И. М.: Просвещение, 2008</a:t>
            </a:r>
          </a:p>
          <a:p>
            <a:pPr lvl="0"/>
            <a:r>
              <a:rPr lang="ru-RU" sz="1400" dirty="0" smtClean="0">
                <a:latin typeface="Arial" pitchFamily="34" charset="0"/>
                <a:cs typeface="Arial" pitchFamily="34" charset="0"/>
              </a:rPr>
              <a:t>3. Кравцов Н.И.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Лазутин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С.Г. Русское народное творчество. М.: Высшая школа, 1983. - 447 с.</a:t>
            </a:r>
          </a:p>
          <a:p>
            <a:pPr lvl="0"/>
            <a:r>
              <a:rPr lang="ru-RU" sz="1400" u="sng" dirty="0" smtClean="0">
                <a:latin typeface="Arial" pitchFamily="34" charset="0"/>
                <a:cs typeface="Arial" pitchFamily="34" charset="0"/>
                <a:hlinkClick r:id="rId2"/>
              </a:rPr>
              <a:t>4. https://infourok.ru/metodicheskoe-posobie-matematicheskie-skazki-3896890.html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1400" dirty="0" smtClean="0">
                <a:latin typeface="Arial" pitchFamily="34" charset="0"/>
                <a:cs typeface="Arial" pitchFamily="34" charset="0"/>
              </a:rPr>
              <a:t>5. Колобок. Русская народная сказка.</a:t>
            </a:r>
          </a:p>
          <a:p>
            <a:pPr lvl="0"/>
            <a:r>
              <a:rPr lang="ru-RU" sz="1400" u="sng" dirty="0" smtClean="0">
                <a:latin typeface="Arial" pitchFamily="34" charset="0"/>
                <a:cs typeface="Arial" pitchFamily="34" charset="0"/>
                <a:hlinkClick r:id="rId3"/>
              </a:rPr>
              <a:t>6.https://yandex.ru/</a:t>
            </a:r>
            <a:r>
              <a:rPr lang="ru-RU" sz="1400" u="sng" dirty="0" err="1" smtClean="0">
                <a:latin typeface="Arial" pitchFamily="34" charset="0"/>
                <a:cs typeface="Arial" pitchFamily="34" charset="0"/>
                <a:hlinkClick r:id="rId3"/>
              </a:rPr>
              <a:t>images</a:t>
            </a:r>
            <a:r>
              <a:rPr lang="ru-RU" sz="1400" u="sng" dirty="0" smtClean="0">
                <a:latin typeface="Arial" pitchFamily="34" charset="0"/>
                <a:cs typeface="Arial" pitchFamily="34" charset="0"/>
                <a:hlinkClick r:id="rId3"/>
              </a:rPr>
              <a:t>/</a:t>
            </a:r>
            <a:r>
              <a:rPr lang="ru-RU" sz="1400" u="sng" dirty="0" err="1" smtClean="0">
                <a:latin typeface="Arial" pitchFamily="34" charset="0"/>
                <a:cs typeface="Arial" pitchFamily="34" charset="0"/>
                <a:hlinkClick r:id="rId3"/>
              </a:rPr>
              <a:t>search?text</a:t>
            </a:r>
            <a:r>
              <a:rPr lang="ru-RU" sz="1400" u="sng" dirty="0" smtClean="0">
                <a:latin typeface="Arial" pitchFamily="34" charset="0"/>
                <a:cs typeface="Arial" pitchFamily="34" charset="0"/>
                <a:hlinkClick r:id="rId3"/>
              </a:rPr>
              <a:t>=русская%20народная%20сказка%20колобок%20картинки&amp;stype=</a:t>
            </a:r>
            <a:r>
              <a:rPr lang="ru-RU" sz="1400" u="sng" dirty="0" err="1" smtClean="0">
                <a:latin typeface="Arial" pitchFamily="34" charset="0"/>
                <a:cs typeface="Arial" pitchFamily="34" charset="0"/>
                <a:hlinkClick r:id="rId3"/>
              </a:rPr>
              <a:t>image&amp;lr</a:t>
            </a:r>
            <a:r>
              <a:rPr lang="ru-RU" sz="1400" u="sng" dirty="0" smtClean="0">
                <a:latin typeface="Arial" pitchFamily="34" charset="0"/>
                <a:cs typeface="Arial" pitchFamily="34" charset="0"/>
                <a:hlinkClick r:id="rId3"/>
              </a:rPr>
              <a:t>=53&amp;source=</a:t>
            </a:r>
            <a:r>
              <a:rPr lang="ru-RU" sz="1400" u="sng" dirty="0" err="1" smtClean="0">
                <a:latin typeface="Arial" pitchFamily="34" charset="0"/>
                <a:cs typeface="Arial" pitchFamily="34" charset="0"/>
                <a:hlinkClick r:id="rId3"/>
              </a:rPr>
              <a:t>wiz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1400" u="sng" dirty="0" smtClean="0">
                <a:latin typeface="Arial" pitchFamily="34" charset="0"/>
                <a:cs typeface="Arial" pitchFamily="34" charset="0"/>
                <a:hlinkClick r:id="rId4"/>
              </a:rPr>
              <a:t>7.https://nsportal.ru/</a:t>
            </a:r>
            <a:r>
              <a:rPr lang="ru-RU" sz="1400" u="sng" dirty="0" err="1" smtClean="0">
                <a:latin typeface="Arial" pitchFamily="34" charset="0"/>
                <a:cs typeface="Arial" pitchFamily="34" charset="0"/>
                <a:hlinkClick r:id="rId4"/>
              </a:rPr>
              <a:t>detskiy-sad</a:t>
            </a:r>
            <a:r>
              <a:rPr lang="ru-RU" sz="1400" u="sng" dirty="0" smtClean="0">
                <a:latin typeface="Arial" pitchFamily="34" charset="0"/>
                <a:cs typeface="Arial" pitchFamily="34" charset="0"/>
                <a:hlinkClick r:id="rId4"/>
              </a:rPr>
              <a:t>/</a:t>
            </a:r>
            <a:r>
              <a:rPr lang="ru-RU" sz="1400" u="sng" dirty="0" err="1" smtClean="0">
                <a:latin typeface="Arial" pitchFamily="34" charset="0"/>
                <a:cs typeface="Arial" pitchFamily="34" charset="0"/>
                <a:hlinkClick r:id="rId4"/>
              </a:rPr>
              <a:t>matematika</a:t>
            </a:r>
            <a:r>
              <a:rPr lang="ru-RU" sz="1400" u="sng" dirty="0" smtClean="0">
                <a:latin typeface="Arial" pitchFamily="34" charset="0"/>
                <a:cs typeface="Arial" pitchFamily="34" charset="0"/>
                <a:hlinkClick r:id="rId4"/>
              </a:rPr>
              <a:t>/2016/11/23/</a:t>
            </a:r>
            <a:r>
              <a:rPr lang="ru-RU" sz="1400" u="sng" dirty="0" err="1" smtClean="0">
                <a:latin typeface="Arial" pitchFamily="34" charset="0"/>
                <a:cs typeface="Arial" pitchFamily="34" charset="0"/>
                <a:hlinkClick r:id="rId4"/>
              </a:rPr>
              <a:t>matematicheskaya-skazka-kak-sredstvo-razvitiya-matematicheskih</a:t>
            </a:r>
            <a:endParaRPr lang="ru-RU" sz="1400" u="sng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5"/>
              </a:rPr>
              <a:t>8/https</a:t>
            </a:r>
            <a:r>
              <a:rPr lang="en-US" sz="1400" b="1" u="sng" dirty="0">
                <a:latin typeface="Arial" pitchFamily="34" charset="0"/>
                <a:cs typeface="Arial" pitchFamily="34" charset="0"/>
                <a:hlinkClick r:id="rId5"/>
              </a:rPr>
              <a:t>://yandex.ru/images/search?pos=1&amp;img_url=https%3A%2F%2Ffantasticbook.ru%2Fpict%2F1021385376.jpg&amp;text=</a:t>
            </a:r>
            <a:r>
              <a:rPr lang="ru-RU" sz="1400" b="1" u="sng" dirty="0">
                <a:latin typeface="Arial" pitchFamily="34" charset="0"/>
                <a:cs typeface="Arial" pitchFamily="34" charset="0"/>
                <a:hlinkClick r:id="rId5"/>
              </a:rPr>
              <a:t>картинка%20сказки%20о%20животных&amp;</a:t>
            </a:r>
            <a:r>
              <a:rPr lang="en-US" sz="1400" b="1" u="sng" dirty="0" err="1" smtClean="0">
                <a:latin typeface="Arial" pitchFamily="34" charset="0"/>
                <a:cs typeface="Arial" pitchFamily="34" charset="0"/>
                <a:hlinkClick r:id="rId5"/>
              </a:rPr>
              <a:t>lr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5"/>
              </a:rPr>
              <a:t>=53&amp;rpt=</a:t>
            </a:r>
            <a:r>
              <a:rPr lang="en-US" sz="1400" b="1" u="sng" dirty="0" err="1" smtClean="0">
                <a:latin typeface="Arial" pitchFamily="34" charset="0"/>
                <a:cs typeface="Arial" pitchFamily="34" charset="0"/>
                <a:hlinkClick r:id="rId5"/>
              </a:rPr>
              <a:t>simage&amp;source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5"/>
              </a:rPr>
              <a:t>=wiz</a:t>
            </a:r>
            <a:endParaRPr lang="en-US" sz="1400" b="1" u="sng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6"/>
              </a:rPr>
              <a:t>9/https</a:t>
            </a:r>
            <a:r>
              <a:rPr lang="en-US" sz="1400" b="1" u="sng" dirty="0">
                <a:latin typeface="Arial" pitchFamily="34" charset="0"/>
                <a:cs typeface="Arial" pitchFamily="34" charset="0"/>
                <a:hlinkClick r:id="rId6"/>
              </a:rPr>
              <a:t>://yandex.ru/images/search?text=</a:t>
            </a:r>
            <a:r>
              <a:rPr lang="ru-RU" sz="1400" b="1" u="sng" dirty="0">
                <a:latin typeface="Arial" pitchFamily="34" charset="0"/>
                <a:cs typeface="Arial" pitchFamily="34" charset="0"/>
                <a:hlinkClick r:id="rId6"/>
              </a:rPr>
              <a:t>картинка%20сказки%20бытовые&amp;</a:t>
            </a:r>
            <a:r>
              <a:rPr lang="en-US" sz="1400" b="1" u="sng" dirty="0" err="1" smtClean="0">
                <a:latin typeface="Arial" pitchFamily="34" charset="0"/>
                <a:cs typeface="Arial" pitchFamily="34" charset="0"/>
                <a:hlinkClick r:id="rId6"/>
              </a:rPr>
              <a:t>stype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6"/>
              </a:rPr>
              <a:t>=</a:t>
            </a:r>
            <a:r>
              <a:rPr lang="en-US" sz="1400" b="1" u="sng" dirty="0" err="1" smtClean="0">
                <a:latin typeface="Arial" pitchFamily="34" charset="0"/>
                <a:cs typeface="Arial" pitchFamily="34" charset="0"/>
                <a:hlinkClick r:id="rId6"/>
              </a:rPr>
              <a:t>image&amp;lr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6"/>
              </a:rPr>
              <a:t>=53&amp;source=</a:t>
            </a:r>
            <a:r>
              <a:rPr lang="en-US" sz="1400" b="1" u="sng" dirty="0" err="1" smtClean="0">
                <a:latin typeface="Arial" pitchFamily="34" charset="0"/>
                <a:cs typeface="Arial" pitchFamily="34" charset="0"/>
                <a:hlinkClick r:id="rId6"/>
              </a:rPr>
              <a:t>wiz&amp;p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6"/>
              </a:rPr>
              <a:t>=1&amp;pos=58&amp;rpt=</a:t>
            </a:r>
            <a:r>
              <a:rPr lang="en-US" sz="1400" b="1" u="sng" dirty="0" err="1" smtClean="0">
                <a:latin typeface="Arial" pitchFamily="34" charset="0"/>
                <a:cs typeface="Arial" pitchFamily="34" charset="0"/>
                <a:hlinkClick r:id="rId6"/>
              </a:rPr>
              <a:t>simage&amp;img_url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6"/>
              </a:rPr>
              <a:t>=https%3A%2F%2Fwww.karusel-tv.ru%2Fmedia%2F</a:t>
            </a:r>
            <a:endParaRPr lang="en-US" sz="1400" b="1" u="sng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7"/>
              </a:rPr>
              <a:t>10</a:t>
            </a:r>
            <a:r>
              <a:rPr lang="ru-RU" sz="1400" b="1" u="sng" dirty="0" smtClean="0">
                <a:latin typeface="Arial" pitchFamily="34" charset="0"/>
                <a:cs typeface="Arial" pitchFamily="34" charset="0"/>
                <a:hlinkClick r:id="rId7"/>
              </a:rPr>
              <a:t>.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7"/>
              </a:rPr>
              <a:t>https</a:t>
            </a:r>
            <a:r>
              <a:rPr lang="en-US" sz="1400" b="1" u="sng" dirty="0">
                <a:latin typeface="Arial" pitchFamily="34" charset="0"/>
                <a:cs typeface="Arial" pitchFamily="34" charset="0"/>
                <a:hlinkClick r:id="rId7"/>
              </a:rPr>
              <a:t>://yandex.ru/images/search?text=</a:t>
            </a:r>
            <a:r>
              <a:rPr lang="ru-RU" sz="1400" b="1" u="sng" dirty="0">
                <a:latin typeface="Arial" pitchFamily="34" charset="0"/>
                <a:cs typeface="Arial" pitchFamily="34" charset="0"/>
                <a:hlinkClick r:id="rId7"/>
              </a:rPr>
              <a:t>картинка%20сказки%20волшебные&amp;</a:t>
            </a:r>
            <a:r>
              <a:rPr lang="en-US" sz="1400" b="1" u="sng" dirty="0" err="1" smtClean="0">
                <a:latin typeface="Arial" pitchFamily="34" charset="0"/>
                <a:cs typeface="Arial" pitchFamily="34" charset="0"/>
                <a:hlinkClick r:id="rId7"/>
              </a:rPr>
              <a:t>stype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7"/>
              </a:rPr>
              <a:t>=</a:t>
            </a:r>
            <a:r>
              <a:rPr lang="en-US" sz="1400" b="1" u="sng" dirty="0" err="1" smtClean="0">
                <a:latin typeface="Arial" pitchFamily="34" charset="0"/>
                <a:cs typeface="Arial" pitchFamily="34" charset="0"/>
                <a:hlinkClick r:id="rId7"/>
              </a:rPr>
              <a:t>image&amp;lr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7"/>
              </a:rPr>
              <a:t>=53&amp;source=wiz</a:t>
            </a:r>
            <a:endParaRPr lang="en-US" sz="1400" b="1" u="sng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1400" b="1" u="sng" dirty="0" smtClean="0">
                <a:latin typeface="Arial" pitchFamily="34" charset="0"/>
                <a:cs typeface="Arial" pitchFamily="34" charset="0"/>
                <a:hlinkClick r:id="rId8"/>
              </a:rPr>
              <a:t>11.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8"/>
              </a:rPr>
              <a:t>https</a:t>
            </a:r>
            <a:r>
              <a:rPr lang="en-US" sz="1400" b="1" u="sng" dirty="0">
                <a:latin typeface="Arial" pitchFamily="34" charset="0"/>
                <a:cs typeface="Arial" pitchFamily="34" charset="0"/>
                <a:hlinkClick r:id="rId8"/>
              </a:rPr>
              <a:t>://yandex.ru/images/search?text=</a:t>
            </a:r>
            <a:r>
              <a:rPr lang="ru-RU" sz="1400" b="1" u="sng" dirty="0">
                <a:latin typeface="Arial" pitchFamily="34" charset="0"/>
                <a:cs typeface="Arial" pitchFamily="34" charset="0"/>
                <a:hlinkClick r:id="rId8"/>
              </a:rPr>
              <a:t>математические%20герои%20для%20сказок&amp;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8"/>
              </a:rPr>
              <a:t>stype=image&amp;lr=53&amp;source=wiz&amp;p=3&amp;pos=98&amp;rpt=simage&amp;img_url=https%3A%2F%2Fds02.infourok.ru%2Fuploads%2Fex%2F0aa7%2F000156ae-cc659383%2Fimg8.jpg</a:t>
            </a:r>
            <a:endParaRPr lang="en-US" sz="1400" b="1" u="sng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1400" b="1" u="sng" dirty="0" smtClean="0">
                <a:latin typeface="Arial" pitchFamily="34" charset="0"/>
                <a:cs typeface="Arial" pitchFamily="34" charset="0"/>
                <a:hlinkClick r:id="rId9"/>
              </a:rPr>
              <a:t>12.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9"/>
              </a:rPr>
              <a:t>https</a:t>
            </a:r>
            <a:r>
              <a:rPr lang="en-US" sz="1400" b="1" u="sng" dirty="0">
                <a:latin typeface="Arial" pitchFamily="34" charset="0"/>
                <a:cs typeface="Arial" pitchFamily="34" charset="0"/>
                <a:hlinkClick r:id="rId9"/>
              </a:rPr>
              <a:t>://yandex.ru/images/search?text=</a:t>
            </a:r>
            <a:r>
              <a:rPr lang="ru-RU" sz="1400" b="1" u="sng" dirty="0">
                <a:latin typeface="Arial" pitchFamily="34" charset="0"/>
                <a:cs typeface="Arial" pitchFamily="34" charset="0"/>
                <a:hlinkClick r:id="rId9"/>
              </a:rPr>
              <a:t>математические%20герои%20для%20сказок&amp;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9"/>
              </a:rPr>
              <a:t>stype=image&amp;lr=53&amp;source=wiz&amp;p=11&amp;pos=337&amp;rpt=simage&amp;img_url=https%3A%2F%2Fsteshka.ru%2Fwp-content%2Fuploads%2F2015%2F02%2Fkartinki_cifr_1.jpg</a:t>
            </a:r>
            <a:endParaRPr lang="en-US" sz="1400" b="1" u="sng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n-US" sz="1200" b="1" u="sng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0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03848" y="188640"/>
            <a:ext cx="5832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Arial" pitchFamily="34" charset="0"/>
                <a:cs typeface="Arial" pitchFamily="34" charset="0"/>
              </a:rPr>
              <a:t>Математика ум в порядок приводит,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r>
              <a:rPr lang="ru-RU" sz="2400" i="1" dirty="0">
                <a:latin typeface="Arial" pitchFamily="34" charset="0"/>
                <a:cs typeface="Arial" pitchFamily="34" charset="0"/>
              </a:rPr>
              <a:t>Математика неизвестное находит.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r>
              <a:rPr lang="ru-RU" sz="2400" i="1" dirty="0">
                <a:latin typeface="Arial" pitchFamily="34" charset="0"/>
                <a:cs typeface="Arial" pitchFamily="34" charset="0"/>
              </a:rPr>
              <a:t>Математика дарит нам радости чувства.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r>
              <a:rPr lang="ru-RU" sz="2400" i="1" dirty="0">
                <a:latin typeface="Arial" pitchFamily="34" charset="0"/>
                <a:cs typeface="Arial" pitchFamily="34" charset="0"/>
              </a:rPr>
              <a:t>Математика это искусство!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690336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sz="2800" b="1" u="sng" dirty="0" smtClean="0">
                <a:latin typeface="Arial" pitchFamily="34" charset="0"/>
                <a:cs typeface="Arial" pitchFamily="34" charset="0"/>
              </a:rPr>
              <a:t>Математика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– настоящее волшебное царство, а цифры, числа, геометрические фигуры, если сильно захотеть, могут превратиться в удивительных сказочных персонажей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ser\Desktop\img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263" y="4592546"/>
            <a:ext cx="2987824" cy="224086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87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6632"/>
            <a:ext cx="87849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latin typeface="Arial" pitchFamily="34" charset="0"/>
                <a:cs typeface="Arial" pitchFamily="34" charset="0"/>
              </a:rPr>
              <a:t>Тема проекта: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Математические сказки.</a:t>
            </a:r>
          </a:p>
          <a:p>
            <a:r>
              <a:rPr lang="ru-RU" sz="3200" b="1" u="sng" dirty="0">
                <a:latin typeface="Arial" pitchFamily="34" charset="0"/>
                <a:cs typeface="Arial" pitchFamily="34" charset="0"/>
              </a:rPr>
              <a:t>Проблема исследования: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помогут ли математические сказки поддержать интерес к урокам математики и развить любознательность и фантазию.</a:t>
            </a:r>
          </a:p>
          <a:p>
            <a:r>
              <a:rPr lang="ru-RU" sz="3200" b="1" u="sng" dirty="0">
                <a:latin typeface="Arial" pitchFamily="34" charset="0"/>
                <a:cs typeface="Arial" pitchFamily="34" charset="0"/>
              </a:rPr>
              <a:t>Гипотеза исследования</a:t>
            </a:r>
            <a:r>
              <a:rPr lang="ru-RU" sz="32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– сочинить математическую сказку возможно, если определить схему и структуру сказки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3200" b="1" u="sng" dirty="0">
                <a:latin typeface="Arial" pitchFamily="34" charset="0"/>
                <a:cs typeface="Arial" pitchFamily="34" charset="0"/>
              </a:rPr>
              <a:t>Цель проекта: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понять, по какому принципу и для чего создаются математические сказки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46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56895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достижения цели поставили следующие </a:t>
            </a:r>
            <a:r>
              <a:rPr lang="ru-RU" sz="2800" b="1" u="sng" dirty="0" smtClean="0">
                <a:latin typeface="Arial" pitchFamily="34" charset="0"/>
                <a:cs typeface="Arial" pitchFamily="34" charset="0"/>
              </a:rPr>
              <a:t>задачи: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800" dirty="0" smtClean="0">
                <a:latin typeface="Arial" pitchFamily="34" charset="0"/>
                <a:cs typeface="Arial" pitchFamily="34" charset="0"/>
              </a:rPr>
              <a:t>1. Выяснить, что такое сказка.</a:t>
            </a:r>
          </a:p>
          <a:p>
            <a:pPr lvl="0"/>
            <a:r>
              <a:rPr lang="ru-RU" sz="2800" dirty="0" smtClean="0">
                <a:latin typeface="Arial" pitchFamily="34" charset="0"/>
                <a:cs typeface="Arial" pitchFamily="34" charset="0"/>
              </a:rPr>
              <a:t>2. Проанализировать существующие сказки.</a:t>
            </a:r>
          </a:p>
          <a:p>
            <a:pPr lvl="0"/>
            <a:r>
              <a:rPr lang="ru-RU" sz="2800" dirty="0" smtClean="0">
                <a:latin typeface="Arial" pitchFamily="34" charset="0"/>
                <a:cs typeface="Arial" pitchFamily="34" charset="0"/>
              </a:rPr>
              <a:t>3. Выяснить на основе чего создаются математические сказки.</a:t>
            </a:r>
          </a:p>
          <a:p>
            <a:pPr lvl="0"/>
            <a:r>
              <a:rPr lang="ru-RU" sz="2800" dirty="0" smtClean="0">
                <a:latin typeface="Arial" pitchFamily="34" charset="0"/>
                <a:cs typeface="Arial" pitchFamily="34" charset="0"/>
              </a:rPr>
              <a:t>4. Составить план сказки.</a:t>
            </a:r>
          </a:p>
          <a:p>
            <a:pPr lvl="0"/>
            <a:r>
              <a:rPr lang="ru-RU" sz="2800" dirty="0" smtClean="0">
                <a:latin typeface="Arial" pitchFamily="34" charset="0"/>
                <a:cs typeface="Arial" pitchFamily="34" charset="0"/>
              </a:rPr>
              <a:t>5. Сочинить и записать полученное произведение.</a:t>
            </a:r>
          </a:p>
          <a:p>
            <a:pPr lvl="0"/>
            <a:r>
              <a:rPr lang="ru-RU" sz="2800" dirty="0" smtClean="0">
                <a:latin typeface="Arial" pitchFamily="34" charset="0"/>
                <a:cs typeface="Arial" pitchFamily="34" charset="0"/>
              </a:rPr>
              <a:t>6. С помощью сказки повторить и закрепить, пройденный на уроках математики материал.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7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6632"/>
            <a:ext cx="87129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Сказк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а – это жанр народного творчества, вымышленный рассказ о героях или необычных, волшебных событиях и приключениях. 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     Сказки могут быть трёх видов: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о животных, бытовые и волшебные. 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Математическая сказка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или сказка с математическим содержанием – это сказка, персонажами которой могут быть </a:t>
            </a:r>
            <a:r>
              <a:rPr lang="ru-RU" sz="2800" b="1" u="sng" dirty="0" smtClean="0">
                <a:latin typeface="Arial" pitchFamily="34" charset="0"/>
                <a:cs typeface="Arial" pitchFamily="34" charset="0"/>
              </a:rPr>
              <a:t>цифры,  геометрические формы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 а так же герои обычных сказок и животные, волшебные сущности и просто люди.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Users\user\Desktop\102138537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48880"/>
            <a:ext cx="1182370" cy="165618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5" name="Рисунок 4" descr="C:\Users\user\Desktop\10234885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71604"/>
            <a:ext cx="1291590" cy="17157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6" name="Рисунок 5" descr="C:\Users\user\Desktop\10057568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474" y="2282390"/>
            <a:ext cx="1063501" cy="17891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7" name="Рисунок 6" descr="C:\Users\user\Desktop\ef3c7bec9fbed24d0ae5e205e3162eb9_big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713" y="2780928"/>
            <a:ext cx="2016224" cy="158417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9349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24" y="116632"/>
            <a:ext cx="8947364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Сказка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в том числе и математическая – это  тот же рассказ, только все события в нем сказочные, волшебные. Поэтому, чтобы сочинить любую сказку, нужно использовать определенные правила и специальный план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Первое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что нужно сделать – это определить тему, то есть то, о чем будет наша сказка.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Второе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– обязательно сформулировать основную мысль будущего рассказа, то есть для чего, с какой целью вы его пишете, чему он должен научить слушателей. И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третье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– непосредственно построить рассказ по </a:t>
            </a:r>
            <a:r>
              <a:rPr lang="ru-RU" sz="2400" u="sng" dirty="0">
                <a:latin typeface="Arial" pitchFamily="34" charset="0"/>
                <a:cs typeface="Arial" pitchFamily="34" charset="0"/>
              </a:rPr>
              <a:t>следующей схеме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Экспозиция (кто, где, когда, что сделал).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Завязка действия (с чего все началось).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Развития действия.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Кульминация (самые важные моменты).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Спад действия.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Развязка (чем все закончилось).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Концовка.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858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780928"/>
            <a:ext cx="4035203" cy="3853619"/>
          </a:xfrm>
          <a:ln w="38100"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93854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В моей сказке главного героя также ожидают препятствия и приключения. Я расскажу вам как знание математики помогает героям, а незнание мешает в осуществлении задуманного.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030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834859"/>
            <a:ext cx="3394349" cy="5023141"/>
          </a:xfrm>
          <a:ln w="28575"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44016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или – были дед да баба. Хорошо жили никогда не тужили. Вот однажды говорит дед бабке:</a:t>
            </a:r>
            <a:b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Испеки, бабка, колобок!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154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564904"/>
            <a:ext cx="7355241" cy="4137323"/>
          </a:xfrm>
          <a:ln w="38100"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6421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Бабка по сусекам поскребла, по амбарам помела. Замесила тесто, маслом смазала и в печь. Испекла колобка, положила на окно остужаться. А колобок взял да и покатился….</a:t>
            </a:r>
            <a:b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Ахнули дед с бабкой, да поделать уже ничего не смогли !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5638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Другая 7">
      <a:dk1>
        <a:sysClr val="windowText" lastClr="000000"/>
      </a:dk1>
      <a:lt1>
        <a:srgbClr val="F5E6D1"/>
      </a:lt1>
      <a:dk2>
        <a:srgbClr val="E6C28D"/>
      </a:dk2>
      <a:lt2>
        <a:srgbClr val="FFE084"/>
      </a:lt2>
      <a:accent1>
        <a:srgbClr val="E2A293"/>
      </a:accent1>
      <a:accent2>
        <a:srgbClr val="FEC723"/>
      </a:accent2>
      <a:accent3>
        <a:srgbClr val="FFE084"/>
      </a:accent3>
      <a:accent4>
        <a:srgbClr val="877F6C"/>
      </a:accent4>
      <a:accent5>
        <a:srgbClr val="FEC723"/>
      </a:accent5>
      <a:accent6>
        <a:srgbClr val="AEB795"/>
      </a:accent6>
      <a:hlink>
        <a:srgbClr val="CC9900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129</TotalTime>
  <Words>858</Words>
  <Application>Microsoft Office PowerPoint</Application>
  <PresentationFormat>Экран (4:3)</PresentationFormat>
  <Paragraphs>85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В моей сказке главного героя также ожидают препятствия и приключения. Я расскажу вам как знание математики помогает героям, а незнание мешает в осуществлении задуманного.</vt:lpstr>
      <vt:lpstr>Жили – были дед да баба. Хорошо жили никогда не тужили. Вот однажды говорит дед бабке: - Испеки, бабка, колобок!</vt:lpstr>
      <vt:lpstr>Бабка по сусекам поскребла, по амбарам помела. Замесила тесто, маслом смазала и в печь. Испекла колобка, положила на окно остужаться. А колобок взял да и покатился…. Ахнули дед с бабкой, да поделать уже ничего не смогли !</vt:lpstr>
      <vt:lpstr>Презентация PowerPoint</vt:lpstr>
      <vt:lpstr>- А теперь скажи, какой пример лишний? Не знаю! - огорчился заяц. - Ребята, а вы знаете? Скажите, какой пример лишний? - Решите примеры. Молодцы! - Ну вот видишь! Не справился ты с моим заданием - сказал колобок! И покатился дальше. </vt:lpstr>
      <vt:lpstr>Презентация PowerPoint</vt:lpstr>
      <vt:lpstr>Презентация PowerPoint</vt:lpstr>
      <vt:lpstr>Катится  по тропинке,  а на встречу ему лиса. - Колобок, колобок, я тебя съем! - Реши уравнения, тогда и ешь! - Запросто! - ответила лиса. - Ну тогда слушай: 37+х=78 Чему равно х? - 41- ответила лиса. 57-х=32, чему равно х,  спросил колобок. - Подойди поближе,  шепну тебе на ушко –  схитрила лиса. Подкатился колобок. - 25- сказала лиса и  проглотила колобка! Лиса: - Учите детки математику,  будете и умны и сыты!  </vt:lpstr>
      <vt:lpstr>КОНЕЦ!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2021-04-05T14:53:28Z</dcterms:created>
  <dcterms:modified xsi:type="dcterms:W3CDTF">2021-10-16T18:53:26Z</dcterms:modified>
</cp:coreProperties>
</file>