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5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73" r:id="rId11"/>
    <p:sldId id="265" r:id="rId12"/>
    <p:sldId id="266" r:id="rId13"/>
    <p:sldId id="267" r:id="rId14"/>
    <p:sldId id="268" r:id="rId15"/>
    <p:sldId id="276" r:id="rId16"/>
    <p:sldId id="277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44;&#1080;&#1072;&#1075;&#1088;&#1072;&#1084;&#1084;&#1072;%20&#1074;%20Microsoft%20Word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800" dirty="0"/>
              <a:t>Языки, которые знал М.В. Ломоносов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23587962962962963"/>
          <c:w val="0.64166666666666672"/>
          <c:h val="0.72245370370370365"/>
        </c:manualLayout>
      </c:layout>
      <c:pie3DChart>
        <c:varyColors val="1"/>
        <c:ser>
          <c:idx val="0"/>
          <c:order val="0"/>
          <c:tx>
            <c:strRef>
              <c:f>'[Диаграмма в Microsoft Word]Лист1'!$B$1</c:f>
              <c:strCache>
                <c:ptCount val="1"/>
                <c:pt idx="0">
                  <c:v>Языки, которые знал М.В. Ломоносов</c:v>
                </c:pt>
              </c:strCache>
            </c:strRef>
          </c:tx>
          <c:explosion val="25"/>
          <c:dPt>
            <c:idx val="0"/>
            <c:bubble3D val="0"/>
            <c:explosion val="8"/>
            <c:extLst>
              <c:ext xmlns:c16="http://schemas.microsoft.com/office/drawing/2014/chart" uri="{C3380CC4-5D6E-409C-BE32-E72D297353CC}">
                <c16:uniqueId val="{00000000-8ABD-48D9-8DA6-0A031C058394}"/>
              </c:ext>
            </c:extLst>
          </c:dPt>
          <c:dPt>
            <c:idx val="1"/>
            <c:bubble3D val="0"/>
            <c:explosion val="16"/>
            <c:extLst>
              <c:ext xmlns:c16="http://schemas.microsoft.com/office/drawing/2014/chart" uri="{C3380CC4-5D6E-409C-BE32-E72D297353CC}">
                <c16:uniqueId val="{00000001-8ABD-48D9-8DA6-0A031C058394}"/>
              </c:ext>
            </c:extLst>
          </c:dPt>
          <c:cat>
            <c:strRef>
              <c:f>'[Диаграмма в Microsoft Word]Лист1'!$A$2:$A$3</c:f>
              <c:strCache>
                <c:ptCount val="2"/>
                <c:pt idx="0">
                  <c:v>На которых мог говорить</c:v>
                </c:pt>
                <c:pt idx="1">
                  <c:v>На которых читал со словарем</c:v>
                </c:pt>
              </c:strCache>
            </c:strRef>
          </c:cat>
          <c:val>
            <c:numRef>
              <c:f>'[Диаграмма в Microsoft Word]Лист1'!$B$2:$B$3</c:f>
              <c:numCache>
                <c:formatCode>General</c:formatCode>
                <c:ptCount val="2"/>
                <c:pt idx="0">
                  <c:v>11</c:v>
                </c:pt>
                <c:pt idx="1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ABD-48D9-8DA6-0A031C0583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28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800"/>
            </a:pPr>
            <a:endParaRPr lang="ru-RU"/>
          </a:p>
        </c:txPr>
      </c:legendEntry>
      <c:layout>
        <c:manualLayout>
          <c:xMode val="edge"/>
          <c:yMode val="edge"/>
          <c:x val="0.61111111111111116"/>
          <c:y val="0.27457932341790603"/>
          <c:w val="0.38611111111111113"/>
          <c:h val="0.62190580344123647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0.44792</cdr:x>
      <cdr:y>0.50174</cdr:y>
    </cdr:from>
    <cdr:to>
      <cdr:x>0.56458</cdr:x>
      <cdr:y>0.61979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47875" y="1376362"/>
          <a:ext cx="533400" cy="3238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  <cdr:relSizeAnchor xmlns:cdr="http://schemas.openxmlformats.org/drawingml/2006/chartDrawing">
    <cdr:from>
      <cdr:x>0.41458</cdr:x>
      <cdr:y>0.46354</cdr:y>
    </cdr:from>
    <cdr:to>
      <cdr:x>0.54583</cdr:x>
      <cdr:y>0.58507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95474" y="1271589"/>
          <a:ext cx="600075" cy="3333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/>
            <a:t>11</a:t>
          </a:r>
        </a:p>
      </cdr:txBody>
    </cdr:sp>
  </cdr:relSizeAnchor>
  <cdr:relSizeAnchor xmlns:cdr="http://schemas.openxmlformats.org/drawingml/2006/chartDrawing">
    <cdr:from>
      <cdr:x>0.13542</cdr:x>
      <cdr:y>0.46354</cdr:y>
    </cdr:from>
    <cdr:to>
      <cdr:x>0.27708</cdr:x>
      <cdr:y>0.59549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19125" y="1271589"/>
          <a:ext cx="6477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/>
            <a:t>14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596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41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1846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8403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5006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3471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0419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175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6623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760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6165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938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91656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484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7619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0663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6CE81-4C59-43B1-AA8A-1E214F340824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CE7AF7C-ACE9-400B-940E-FF642B5A27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39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404664"/>
            <a:ext cx="7632848" cy="6120680"/>
          </a:xfrm>
        </p:spPr>
        <p:txBody>
          <a:bodyPr>
            <a:normAutofit/>
          </a:bodyPr>
          <a:lstStyle/>
          <a:p>
            <a:pPr algn="ctr"/>
            <a:endParaRPr lang="ru-RU" sz="2800" b="1" dirty="0"/>
          </a:p>
          <a:p>
            <a:pPr algn="ctr"/>
            <a:r>
              <a:rPr lang="ru-RU" sz="2800" b="1" dirty="0" smtClean="0"/>
              <a:t>«</a:t>
            </a:r>
            <a:r>
              <a:rPr lang="ru-RU" sz="2800" b="1" i="1" dirty="0" smtClean="0"/>
              <a:t>Влияние изучения иностранных языков на формирование философских и естественнонаучных основ мировоззрения </a:t>
            </a:r>
            <a:r>
              <a:rPr lang="ru-RU" sz="2800" b="1" i="1" dirty="0" err="1" smtClean="0"/>
              <a:t>М.В.Ломоносова</a:t>
            </a:r>
            <a:r>
              <a:rPr lang="ru-RU" sz="2800" b="1" i="1" dirty="0" smtClean="0"/>
              <a:t>»</a:t>
            </a:r>
          </a:p>
          <a:p>
            <a:pPr algn="r" fontAlgn="base">
              <a:lnSpc>
                <a:spcPct val="115000"/>
              </a:lnSpc>
            </a:pPr>
            <a:endParaRPr lang="ru-RU" dirty="0" smtClean="0"/>
          </a:p>
          <a:p>
            <a:pPr algn="r" fontAlgn="base">
              <a:lnSpc>
                <a:spcPct val="115000"/>
              </a:lnSpc>
            </a:pPr>
            <a:r>
              <a:rPr lang="ru-RU" b="1" dirty="0" smtClean="0">
                <a:solidFill>
                  <a:schemeClr val="tx1"/>
                </a:solidFill>
              </a:rPr>
              <a:t>МОУ «</a:t>
            </a:r>
            <a:r>
              <a:rPr lang="ru-RU" b="1" dirty="0" err="1" smtClean="0">
                <a:solidFill>
                  <a:schemeClr val="tx1"/>
                </a:solidFill>
              </a:rPr>
              <a:t>Румянцевская</a:t>
            </a:r>
            <a:r>
              <a:rPr lang="ru-RU" b="1" dirty="0" smtClean="0">
                <a:solidFill>
                  <a:schemeClr val="tx1"/>
                </a:solidFill>
              </a:rPr>
              <a:t> СОШ»</a:t>
            </a:r>
          </a:p>
          <a:p>
            <a:pPr algn="r" fontAlgn="base">
              <a:lnSpc>
                <a:spcPct val="115000"/>
              </a:lnSpc>
            </a:pPr>
            <a:r>
              <a:rPr lang="ru-RU" b="1" dirty="0" smtClean="0">
                <a:solidFill>
                  <a:schemeClr val="tx1"/>
                </a:solidFill>
              </a:rPr>
              <a:t>Выполнила: ученица 7В класса</a:t>
            </a:r>
          </a:p>
          <a:p>
            <a:pPr algn="r" fontAlgn="base">
              <a:lnSpc>
                <a:spcPct val="115000"/>
              </a:lnSpc>
            </a:pP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Руководитель: педагог английского языка </a:t>
            </a:r>
          </a:p>
          <a:p>
            <a:pPr algn="r" fontAlgn="base">
              <a:lnSpc>
                <a:spcPct val="115000"/>
              </a:lnSpc>
            </a:pPr>
            <a:r>
              <a:rPr lang="ru-RU" b="1" dirty="0" smtClean="0">
                <a:solidFill>
                  <a:schemeClr val="tx1"/>
                </a:solidFill>
              </a:rPr>
              <a:t>Губарева </a:t>
            </a:r>
          </a:p>
          <a:p>
            <a:pPr algn="r" fontAlgn="base">
              <a:lnSpc>
                <a:spcPct val="115000"/>
              </a:lnSpc>
            </a:pPr>
            <a:r>
              <a:rPr lang="ru-RU" b="1" dirty="0" smtClean="0">
                <a:solidFill>
                  <a:schemeClr val="tx1"/>
                </a:solidFill>
              </a:rPr>
              <a:t>Наталья Александровна</a:t>
            </a:r>
          </a:p>
          <a:p>
            <a:pPr algn="r" fontAlgn="base">
              <a:lnSpc>
                <a:spcPct val="115000"/>
              </a:lnSpc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8017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708920"/>
            <a:ext cx="7772400" cy="3168352"/>
          </a:xfrm>
        </p:spPr>
        <p:txBody>
          <a:bodyPr>
            <a:normAutofit/>
          </a:bodyPr>
          <a:lstStyle/>
          <a:p>
            <a:pPr algn="ctr" fontAlgn="base"/>
            <a:r>
              <a:rPr lang="ru-RU" dirty="0"/>
              <a:t> </a:t>
            </a:r>
            <a:r>
              <a:rPr lang="ru-RU" sz="4900" dirty="0"/>
              <a:t/>
            </a:r>
            <a:br>
              <a:rPr lang="ru-RU" sz="4900" dirty="0"/>
            </a:br>
            <a:endParaRPr lang="ru-RU" sz="4900" b="1" dirty="0">
              <a:latin typeface="Constantia" panose="02030602050306030303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1739424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dirty="0" smtClean="0"/>
              <a:t>«Сколько </a:t>
            </a:r>
            <a:r>
              <a:rPr lang="ru-RU" sz="4000" i="1" dirty="0"/>
              <a:t>языков ты знаешь </a:t>
            </a:r>
            <a:r>
              <a:rPr lang="ru-RU" sz="4000" i="1" dirty="0" smtClean="0"/>
              <a:t>–</a:t>
            </a:r>
          </a:p>
          <a:p>
            <a:r>
              <a:rPr lang="ru-RU" sz="4000" i="1" dirty="0" smtClean="0"/>
              <a:t> </a:t>
            </a:r>
            <a:r>
              <a:rPr lang="ru-RU" sz="4000" i="1" dirty="0"/>
              <a:t>столько раз ты </a:t>
            </a:r>
            <a:r>
              <a:rPr lang="ru-RU" sz="4000" i="1" dirty="0" smtClean="0"/>
              <a:t>человек.»</a:t>
            </a:r>
          </a:p>
          <a:p>
            <a:r>
              <a:rPr lang="ru-RU" sz="4000" i="1" dirty="0"/>
              <a:t> </a:t>
            </a:r>
            <a:r>
              <a:rPr lang="ru-RU" sz="4000" i="1" dirty="0" smtClean="0"/>
              <a:t>                         </a:t>
            </a:r>
            <a:r>
              <a:rPr lang="ru-RU" sz="4000" i="1" dirty="0"/>
              <a:t>А</a:t>
            </a:r>
            <a:r>
              <a:rPr lang="ru-RU" sz="4000" i="1" dirty="0" smtClean="0"/>
              <a:t>. П. Чехов</a:t>
            </a:r>
            <a:r>
              <a:rPr lang="ru-RU" sz="40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87213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88780"/>
            <a:ext cx="6781800" cy="1600200"/>
          </a:xfrm>
        </p:spPr>
        <p:txBody>
          <a:bodyPr>
            <a:normAutofit/>
          </a:bodyPr>
          <a:lstStyle/>
          <a:p>
            <a:r>
              <a:rPr lang="ru-RU" b="1" dirty="0" smtClean="0"/>
              <a:t>Цель исследовательской работы: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564904"/>
            <a:ext cx="3681952" cy="367240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выяснить</a:t>
            </a:r>
            <a:r>
              <a:rPr lang="ru-RU" sz="2800" dirty="0">
                <a:solidFill>
                  <a:schemeClr val="tx1"/>
                </a:solidFill>
                <a:latin typeface="Constantia" panose="02030602050306030303" pitchFamily="18" charset="0"/>
              </a:rPr>
              <a:t>, </a:t>
            </a:r>
            <a:r>
              <a:rPr lang="ru-RU" sz="28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повлияло </a:t>
            </a:r>
            <a:r>
              <a:rPr lang="ru-RU" sz="2800" dirty="0">
                <a:solidFill>
                  <a:schemeClr val="tx1"/>
                </a:solidFill>
                <a:latin typeface="Constantia" panose="02030602050306030303" pitchFamily="18" charset="0"/>
              </a:rPr>
              <a:t>ли изучение  иностранных языков на   широту научных взглядов на примере М.В. Ломоносова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700808"/>
            <a:ext cx="5282536" cy="352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36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6781800" cy="1600200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       Задачи</a:t>
            </a:r>
            <a:r>
              <a:rPr lang="ru-RU" i="1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72816"/>
            <a:ext cx="7992888" cy="4174232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u-RU" sz="2400" dirty="0" smtClean="0"/>
              <a:t>1</a:t>
            </a:r>
            <a:r>
              <a:rPr lang="ru-RU" sz="2400" dirty="0"/>
              <a:t>. </a:t>
            </a:r>
            <a:r>
              <a:rPr lang="ru-RU" sz="2400" dirty="0">
                <a:latin typeface="Constantia" panose="02030602050306030303" pitchFamily="18" charset="0"/>
              </a:rPr>
              <a:t>Проанализировать биографию М.В. Ломоносова</a:t>
            </a:r>
          </a:p>
          <a:p>
            <a:pPr marL="0" indent="0" fontAlgn="base">
              <a:buNone/>
            </a:pPr>
            <a:r>
              <a:rPr lang="ru-RU" sz="2400" dirty="0">
                <a:latin typeface="Constantia" panose="02030602050306030303" pitchFamily="18" charset="0"/>
              </a:rPr>
              <a:t>2. выяснить какие языки знал М.В. Ломоносов</a:t>
            </a:r>
          </a:p>
          <a:p>
            <a:pPr marL="0" indent="0">
              <a:buNone/>
            </a:pPr>
            <a:r>
              <a:rPr lang="ru-RU" sz="2400" dirty="0" smtClean="0">
                <a:latin typeface="Constantia" panose="02030602050306030303" pitchFamily="18" charset="0"/>
              </a:rPr>
              <a:t>3</a:t>
            </a:r>
            <a:r>
              <a:rPr lang="ru-RU" sz="2400" dirty="0">
                <a:latin typeface="Constantia" panose="02030602050306030303" pitchFamily="18" charset="0"/>
              </a:rPr>
              <a:t>.  выяснить причину интереса Ломоносова к изучению того или иного </a:t>
            </a:r>
            <a:r>
              <a:rPr lang="ru-RU" sz="2400" dirty="0" smtClean="0">
                <a:latin typeface="Constantia" panose="02030602050306030303" pitchFamily="18" charset="0"/>
              </a:rPr>
              <a:t>языка и  как влияло знание иностранных языков на его научный прогресс</a:t>
            </a: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5786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6781800" cy="1600200"/>
          </a:xfrm>
        </p:spPr>
        <p:txBody>
          <a:bodyPr/>
          <a:lstStyle/>
          <a:p>
            <a:pPr algn="ctr"/>
            <a:r>
              <a:rPr lang="ru-RU" b="1" i="1" dirty="0"/>
              <a:t>Проблемный вопрос: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988840"/>
            <a:ext cx="7543800" cy="3886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/>
              <a:t>Смог </a:t>
            </a:r>
            <a:r>
              <a:rPr lang="ru-RU" sz="3200" dirty="0"/>
              <a:t>бы  М.В. Ломоносов стать таким же великим ученым, каким он стал, без знания иностранных </a:t>
            </a:r>
            <a:r>
              <a:rPr lang="ru-RU" sz="3200" dirty="0" smtClean="0"/>
              <a:t>языков?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357700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6781800" cy="1600200"/>
          </a:xfrm>
        </p:spPr>
        <p:txBody>
          <a:bodyPr/>
          <a:lstStyle/>
          <a:p>
            <a:pPr algn="ctr"/>
            <a:r>
              <a:rPr lang="ru-RU" b="1" dirty="0"/>
              <a:t> Гипотеза: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060848"/>
            <a:ext cx="7543800" cy="3886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smtClean="0">
                <a:solidFill>
                  <a:schemeClr val="tx1"/>
                </a:solidFill>
              </a:rPr>
              <a:t>Ломоносов </a:t>
            </a:r>
            <a:r>
              <a:rPr lang="ru-RU" sz="3600" dirty="0">
                <a:solidFill>
                  <a:schemeClr val="tx1"/>
                </a:solidFill>
              </a:rPr>
              <a:t>не смог бы стать ученым мирового значения без  знания иностранных языков</a:t>
            </a:r>
          </a:p>
        </p:txBody>
      </p:sp>
    </p:spTree>
    <p:extLst>
      <p:ext uri="{BB962C8B-B14F-4D97-AF65-F5344CB8AC3E}">
        <p14:creationId xmlns:p14="http://schemas.microsoft.com/office/powerpoint/2010/main" val="4156811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Диаграмма № 1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204576"/>
              </p:ext>
            </p:extLst>
          </p:nvPr>
        </p:nvGraphicFramePr>
        <p:xfrm>
          <a:off x="323528" y="980728"/>
          <a:ext cx="8335888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70660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4752528" cy="2578298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latin typeface="Constantia" panose="02030602050306030303" pitchFamily="18" charset="0"/>
              </a:rPr>
              <a:t>              Греческий и                 </a:t>
            </a:r>
            <a:br>
              <a:rPr lang="ru-RU" dirty="0" smtClean="0">
                <a:latin typeface="Constantia" panose="02030602050306030303" pitchFamily="18" charset="0"/>
              </a:rPr>
            </a:br>
            <a:r>
              <a:rPr lang="ru-RU" dirty="0" smtClean="0">
                <a:latin typeface="Constantia" panose="02030602050306030303" pitchFamily="18" charset="0"/>
              </a:rPr>
              <a:t>латинский язык </a:t>
            </a:r>
            <a:br>
              <a:rPr lang="ru-RU" dirty="0" smtClean="0">
                <a:latin typeface="Constantia" panose="02030602050306030303" pitchFamily="18" charset="0"/>
              </a:rPr>
            </a:br>
            <a:endParaRPr lang="ru-RU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89786"/>
            <a:ext cx="4752528" cy="47428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Латинский </a:t>
            </a:r>
            <a:r>
              <a:rPr lang="ru-RU" sz="3200" dirty="0">
                <a:solidFill>
                  <a:schemeClr val="tx1"/>
                </a:solidFill>
                <a:latin typeface="Constantia" panose="02030602050306030303" pitchFamily="18" charset="0"/>
              </a:rPr>
              <a:t>язык долгое время был языком </a:t>
            </a:r>
            <a:r>
              <a:rPr lang="ru-RU" sz="32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науки.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Греческий язык –для изучение книг античных философов, риторики</a:t>
            </a:r>
          </a:p>
          <a:p>
            <a:pPr marL="0" indent="0">
              <a:buNone/>
            </a:pP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76672"/>
            <a:ext cx="3984473" cy="625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376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6781800" cy="1600200"/>
          </a:xfrm>
        </p:spPr>
        <p:txBody>
          <a:bodyPr/>
          <a:lstStyle/>
          <a:p>
            <a:r>
              <a:rPr lang="ru-RU" b="1" dirty="0" smtClean="0"/>
              <a:t>Немецкий язык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5"/>
            <a:ext cx="8568952" cy="194421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Условие отправления на обучение за границу</a:t>
            </a:r>
          </a:p>
          <a:p>
            <a:r>
              <a:rPr lang="ru-RU" sz="2400" dirty="0" smtClean="0"/>
              <a:t>Женитьба на немке 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564904"/>
            <a:ext cx="7704856" cy="4165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5238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-18593"/>
            <a:ext cx="6781800" cy="1600200"/>
          </a:xfrm>
        </p:spPr>
        <p:txBody>
          <a:bodyPr>
            <a:normAutofit/>
          </a:bodyPr>
          <a:lstStyle/>
          <a:p>
            <a:r>
              <a:rPr lang="ru-RU" dirty="0" smtClean="0"/>
              <a:t>«Страсть к познанию»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56792"/>
            <a:ext cx="7992888" cy="5157192"/>
          </a:xfrm>
        </p:spPr>
        <p:txBody>
          <a:bodyPr>
            <a:normAutofit/>
          </a:bodyPr>
          <a:lstStyle/>
          <a:p>
            <a:r>
              <a:rPr lang="ru-RU" b="1" dirty="0"/>
              <a:t>Латинский лексикон»</a:t>
            </a:r>
            <a:r>
              <a:rPr lang="ru-RU" dirty="0"/>
              <a:t> Фабра в двух томах </a:t>
            </a:r>
            <a:endParaRPr lang="ru-RU" dirty="0" smtClean="0"/>
          </a:p>
          <a:p>
            <a:r>
              <a:rPr lang="ru-RU" b="1" dirty="0" smtClean="0"/>
              <a:t>«</a:t>
            </a:r>
            <a:r>
              <a:rPr lang="ru-RU" b="1" dirty="0"/>
              <a:t>Сокращенное изложение всей латыни»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Новая королевская </a:t>
            </a:r>
            <a:r>
              <a:rPr lang="ru-RU" b="1" dirty="0"/>
              <a:t>грамматика французского языка»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b="1" dirty="0" smtClean="0"/>
              <a:t>«</a:t>
            </a:r>
            <a:r>
              <a:rPr lang="ru-RU" b="1" dirty="0"/>
              <a:t>Итальянская грамматика»</a:t>
            </a:r>
            <a:r>
              <a:rPr lang="ru-RU" dirty="0"/>
              <a:t> </a:t>
            </a:r>
            <a:r>
              <a:rPr lang="ru-RU" dirty="0" err="1"/>
              <a:t>Венерони</a:t>
            </a:r>
            <a:r>
              <a:rPr lang="ru-RU" dirty="0"/>
              <a:t>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  ХУДОЖЕСТВЕННАЯ ЛИТЕРАТУРА:</a:t>
            </a:r>
          </a:p>
          <a:p>
            <a:r>
              <a:rPr lang="ru-RU" dirty="0" smtClean="0"/>
              <a:t>греки </a:t>
            </a:r>
            <a:r>
              <a:rPr lang="ru-RU" dirty="0"/>
              <a:t>Анакреон и </a:t>
            </a:r>
            <a:r>
              <a:rPr lang="ru-RU" dirty="0" smtClean="0"/>
              <a:t>Сафо</a:t>
            </a:r>
          </a:p>
          <a:p>
            <a:r>
              <a:rPr lang="ru-RU" dirty="0" smtClean="0"/>
              <a:t>римляне </a:t>
            </a:r>
            <a:r>
              <a:rPr lang="ru-RU" dirty="0"/>
              <a:t>Вергилий, Сенека (трагедии), Овидий (полное собрание), Марциал (</a:t>
            </a:r>
            <a:r>
              <a:rPr lang="ru-RU" dirty="0" smtClean="0"/>
              <a:t>эпиграммы), «Избранные речи» Цицерона, «Письма» и «Панегирик» Плиния Младшего, а также «Мифологический Пантеон» </a:t>
            </a:r>
            <a:r>
              <a:rPr lang="ru-RU" dirty="0" err="1" smtClean="0"/>
              <a:t>Помея</a:t>
            </a:r>
            <a:r>
              <a:rPr lang="ru-RU" dirty="0" smtClean="0"/>
              <a:t>,</a:t>
            </a:r>
          </a:p>
          <a:p>
            <a:r>
              <a:rPr lang="ru-RU" dirty="0" smtClean="0"/>
              <a:t>голландец </a:t>
            </a:r>
            <a:r>
              <a:rPr lang="ru-RU" dirty="0"/>
              <a:t>Эразм («Разговоры», «Похвала глупости</a:t>
            </a:r>
            <a:r>
              <a:rPr lang="ru-RU" dirty="0" smtClean="0"/>
              <a:t>»)</a:t>
            </a:r>
          </a:p>
          <a:p>
            <a:r>
              <a:rPr lang="ru-RU" dirty="0" smtClean="0"/>
              <a:t> </a:t>
            </a:r>
            <a:r>
              <a:rPr lang="ru-RU" dirty="0"/>
              <a:t>француз </a:t>
            </a:r>
            <a:r>
              <a:rPr lang="ru-RU" dirty="0" err="1"/>
              <a:t>Фенелон</a:t>
            </a:r>
            <a:r>
              <a:rPr lang="ru-RU" dirty="0"/>
              <a:t> («Похождения </a:t>
            </a:r>
            <a:r>
              <a:rPr lang="ru-RU" dirty="0" err="1"/>
              <a:t>Телемака</a:t>
            </a:r>
            <a:r>
              <a:rPr lang="ru-RU" dirty="0" smtClean="0"/>
              <a:t>»)</a:t>
            </a:r>
          </a:p>
          <a:p>
            <a:r>
              <a:rPr lang="ru-RU" dirty="0" smtClean="0"/>
              <a:t> </a:t>
            </a:r>
            <a:r>
              <a:rPr lang="ru-RU" dirty="0"/>
              <a:t>англичанин Свифт («Путешествие Гулливера», по-немецки</a:t>
            </a:r>
            <a:r>
              <a:rPr lang="ru-RU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968560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6781800" cy="1600200"/>
          </a:xfrm>
        </p:spPr>
        <p:txBody>
          <a:bodyPr/>
          <a:lstStyle/>
          <a:p>
            <a:r>
              <a:rPr lang="ru-RU" b="1" dirty="0" smtClean="0"/>
              <a:t>Французский язык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204864"/>
            <a:ext cx="4536504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Французский </a:t>
            </a:r>
            <a:r>
              <a:rPr lang="ru-RU" sz="3200" dirty="0">
                <a:solidFill>
                  <a:schemeClr val="tx1"/>
                </a:solidFill>
              </a:rPr>
              <a:t>начал заменять латынь в качестве </a:t>
            </a:r>
            <a:r>
              <a:rPr lang="ru-RU" sz="3200" dirty="0" err="1">
                <a:solidFill>
                  <a:schemeClr val="tx1"/>
                </a:solidFill>
              </a:rPr>
              <a:t>лингва</a:t>
            </a:r>
            <a:r>
              <a:rPr lang="ru-RU" sz="3200" dirty="0">
                <a:solidFill>
                  <a:schemeClr val="tx1"/>
                </a:solidFill>
              </a:rPr>
              <a:t> франка, то есть языка международного общения.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12776"/>
            <a:ext cx="3945592" cy="439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7512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7488832" cy="1196752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latin typeface="Constantia" panose="02030602050306030303" pitchFamily="18" charset="0"/>
              </a:rPr>
              <a:t>Голландский язык</a:t>
            </a:r>
            <a:endParaRPr lang="ru-RU" sz="4800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432048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Голландский язык нужен был для общения во время странствования по Европе</a:t>
            </a:r>
            <a:endParaRPr lang="ru-RU" sz="3600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9" t="3473" r="4673" b="9448"/>
          <a:stretch/>
        </p:blipFill>
        <p:spPr>
          <a:xfrm>
            <a:off x="5076056" y="1052736"/>
            <a:ext cx="3701142" cy="5159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6132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8353"/>
            <a:ext cx="3898776" cy="1426170"/>
          </a:xfrm>
        </p:spPr>
        <p:txBody>
          <a:bodyPr>
            <a:normAutofit/>
          </a:bodyPr>
          <a:lstStyle/>
          <a:p>
            <a:r>
              <a:rPr lang="ru-RU" b="1" dirty="0" smtClean="0"/>
              <a:t>Английский </a:t>
            </a:r>
            <a:br>
              <a:rPr lang="ru-RU" b="1" dirty="0" smtClean="0"/>
            </a:br>
            <a:r>
              <a:rPr lang="ru-RU" b="1" dirty="0" smtClean="0"/>
              <a:t>язык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3106688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Для изучения научных трудов по химии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4664"/>
            <a:ext cx="4932040" cy="622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364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6480720" cy="1417638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Constantia" panose="02030602050306030303" pitchFamily="18" charset="0"/>
              </a:rPr>
              <a:t>Итальянский язык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988840"/>
            <a:ext cx="3960440" cy="324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latin typeface="Constantia" panose="02030602050306030303" pitchFamily="18" charset="0"/>
              </a:rPr>
              <a:t>Для разрабатывал </a:t>
            </a:r>
          </a:p>
          <a:p>
            <a:pPr marL="0" indent="0">
              <a:buNone/>
            </a:pPr>
            <a:r>
              <a:rPr lang="ru-RU" sz="3200" dirty="0" smtClean="0">
                <a:latin typeface="Constantia" panose="02030602050306030303" pitchFamily="18" charset="0"/>
              </a:rPr>
              <a:t>технологии</a:t>
            </a:r>
          </a:p>
          <a:p>
            <a:pPr marL="0" indent="0">
              <a:buNone/>
            </a:pPr>
            <a:r>
              <a:rPr lang="ru-RU" sz="3200" dirty="0" smtClean="0">
                <a:latin typeface="Constantia" panose="02030602050306030303" pitchFamily="18" charset="0"/>
              </a:rPr>
              <a:t>получения </a:t>
            </a:r>
            <a:r>
              <a:rPr lang="ru-RU" sz="3200" dirty="0">
                <a:latin typeface="Constantia" panose="02030602050306030303" pitchFamily="18" charset="0"/>
              </a:rPr>
              <a:t>цветного </a:t>
            </a:r>
            <a:endParaRPr lang="ru-RU" sz="3200" dirty="0" smtClean="0">
              <a:latin typeface="Constantia" panose="02030602050306030303" pitchFamily="18" charset="0"/>
            </a:endParaRPr>
          </a:p>
          <a:p>
            <a:pPr marL="0" indent="0">
              <a:buNone/>
            </a:pPr>
            <a:r>
              <a:rPr lang="ru-RU" sz="3200" dirty="0" smtClean="0">
                <a:latin typeface="Constantia" panose="02030602050306030303" pitchFamily="18" charset="0"/>
              </a:rPr>
              <a:t>стекла и бисера</a:t>
            </a:r>
            <a:endParaRPr lang="ru-RU" sz="3200" dirty="0">
              <a:latin typeface="Constantia" panose="0203060205030603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40768"/>
            <a:ext cx="3892855" cy="518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7916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4800"/>
            <a:ext cx="8352928" cy="1315968"/>
          </a:xfrm>
        </p:spPr>
        <p:txBody>
          <a:bodyPr>
            <a:normAutofit/>
          </a:bodyPr>
          <a:lstStyle/>
          <a:p>
            <a:r>
              <a:rPr lang="ru-RU" dirty="0" smtClean="0"/>
              <a:t>Польский, словенский языки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12776"/>
            <a:ext cx="5184576" cy="54452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solidFill>
                  <a:schemeClr val="tx1"/>
                </a:solidFill>
              </a:rPr>
              <a:t>Для написания произведения «Русская грамматика»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01" t="3061" r="5466" b="3406"/>
          <a:stretch/>
        </p:blipFill>
        <p:spPr>
          <a:xfrm>
            <a:off x="5292080" y="1341120"/>
            <a:ext cx="3672408" cy="5419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220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6781800" cy="936104"/>
          </a:xfrm>
        </p:spPr>
        <p:txBody>
          <a:bodyPr/>
          <a:lstStyle/>
          <a:p>
            <a:r>
              <a:rPr lang="ru-RU" dirty="0" smtClean="0"/>
              <a:t>Таблица № 2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912869"/>
              </p:ext>
            </p:extLst>
          </p:nvPr>
        </p:nvGraphicFramePr>
        <p:xfrm>
          <a:off x="1691680" y="980728"/>
          <a:ext cx="7056784" cy="55911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82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13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17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368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название языка</a:t>
                      </a:r>
                      <a:endParaRPr lang="ru-RU" sz="18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Цель изучения</a:t>
                      </a:r>
                      <a:endParaRPr lang="ru-RU" sz="18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847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Латинский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изучения занятиями науками, для переписки с учеными других стран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683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греческий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обучения, для занятий философией, грамматикой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4235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немецкий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занятий науками, для общения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4235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английский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занятий науками (химией)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683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5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французский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занятия наук, для общения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683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итальянский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разработки технологии производства бисера, цветного стекла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3683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словенский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занятия науками (для создания русской грамматики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3683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шведский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изучения происхождения русского народа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3683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финский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Для изучения происхождения русского народа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0616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4464496" cy="1728192"/>
          </a:xfrm>
        </p:spPr>
        <p:txBody>
          <a:bodyPr/>
          <a:lstStyle/>
          <a:p>
            <a:pPr algn="ctr"/>
            <a:r>
              <a:rPr lang="ru-RU" b="1" dirty="0" smtClean="0">
                <a:latin typeface="Constantia" panose="02030602050306030303" pitchFamily="18" charset="0"/>
              </a:rPr>
              <a:t>Выводы: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204864"/>
            <a:ext cx="8964488" cy="4653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Трудно усомниться в верности этого афоризма, особенно имея такой пример, как </a:t>
            </a:r>
            <a:r>
              <a:rPr lang="ru-RU" sz="2800" dirty="0" err="1" smtClean="0">
                <a:solidFill>
                  <a:schemeClr val="tx1"/>
                </a:solidFill>
                <a:latin typeface="Constantia" panose="02030602050306030303" pitchFamily="18" charset="0"/>
              </a:rPr>
              <a:t>М.В.Ломоносов</a:t>
            </a:r>
            <a:r>
              <a:rPr lang="ru-RU" sz="28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. Мы твёрдо можем сказать, Ломоносов не смог бы заниматься наукой так же продуктивно, как он это делал, только в России, зная только русский язык. В России наука не была так развита, как в Просвещённой Европе. 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Таким образом, наша гипотеза подтвердилась. </a:t>
            </a:r>
            <a:endParaRPr lang="ru-RU" sz="2800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16016" y="476672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«Сколько </a:t>
            </a:r>
            <a:r>
              <a:rPr lang="ru-RU" sz="2000" i="1" dirty="0"/>
              <a:t>языков ты знаешь </a:t>
            </a:r>
            <a:r>
              <a:rPr lang="ru-RU" sz="2000" i="1" dirty="0" smtClean="0"/>
              <a:t>–</a:t>
            </a:r>
          </a:p>
          <a:p>
            <a:r>
              <a:rPr lang="ru-RU" sz="2000" i="1" dirty="0" smtClean="0"/>
              <a:t> </a:t>
            </a:r>
            <a:r>
              <a:rPr lang="ru-RU" sz="2000" i="1" dirty="0"/>
              <a:t>столько раз ты </a:t>
            </a:r>
            <a:r>
              <a:rPr lang="ru-RU" sz="2000" i="1" dirty="0" smtClean="0"/>
              <a:t>человек.»</a:t>
            </a:r>
          </a:p>
          <a:p>
            <a:r>
              <a:rPr lang="ru-RU" sz="2000" i="1" dirty="0"/>
              <a:t> </a:t>
            </a:r>
            <a:r>
              <a:rPr lang="ru-RU" sz="2000" i="1" dirty="0" smtClean="0"/>
              <a:t>                         </a:t>
            </a:r>
            <a:r>
              <a:rPr lang="ru-RU" sz="2000" i="1" dirty="0"/>
              <a:t>А</a:t>
            </a:r>
            <a:r>
              <a:rPr lang="ru-RU" sz="2000" i="1" dirty="0" smtClean="0"/>
              <a:t>. П. Чехов</a:t>
            </a:r>
            <a:r>
              <a:rPr lang="ru-RU" sz="20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775701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652</TotalTime>
  <Words>530</Words>
  <Application>Microsoft Office PowerPoint</Application>
  <PresentationFormat>Экран (4:3)</PresentationFormat>
  <Paragraphs>94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Constantia</vt:lpstr>
      <vt:lpstr>Times New Roman</vt:lpstr>
      <vt:lpstr>Wingdings 3</vt:lpstr>
      <vt:lpstr>Легкий дым</vt:lpstr>
      <vt:lpstr>Презентация PowerPoint</vt:lpstr>
      <vt:lpstr>  </vt:lpstr>
      <vt:lpstr>Цель исследовательской работы:</vt:lpstr>
      <vt:lpstr>       Задачи: </vt:lpstr>
      <vt:lpstr>Проблемный вопрос:</vt:lpstr>
      <vt:lpstr> Гипотеза: </vt:lpstr>
      <vt:lpstr>Диаграмма № 1</vt:lpstr>
      <vt:lpstr>              Греческий и                  латинский язык  </vt:lpstr>
      <vt:lpstr>Немецкий язык</vt:lpstr>
      <vt:lpstr>«Страсть к познанию»</vt:lpstr>
      <vt:lpstr>Французский язык</vt:lpstr>
      <vt:lpstr>Голландский язык</vt:lpstr>
      <vt:lpstr>Английский  язык</vt:lpstr>
      <vt:lpstr>Итальянский язык</vt:lpstr>
      <vt:lpstr>Польский, словенский языки</vt:lpstr>
      <vt:lpstr>Таблица № 2</vt:lpstr>
      <vt:lpstr>Выводы: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изучения иностранных языков на широту научных взглядов</dc:title>
  <dc:creator>Q</dc:creator>
  <cp:lastModifiedBy>Пользователь Windows</cp:lastModifiedBy>
  <cp:revision>29</cp:revision>
  <dcterms:created xsi:type="dcterms:W3CDTF">2016-01-30T03:19:02Z</dcterms:created>
  <dcterms:modified xsi:type="dcterms:W3CDTF">2022-02-15T13:38:29Z</dcterms:modified>
</cp:coreProperties>
</file>