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1" r:id="rId7"/>
    <p:sldId id="287" r:id="rId8"/>
    <p:sldId id="288" r:id="rId9"/>
    <p:sldId id="262" r:id="rId10"/>
    <p:sldId id="264" r:id="rId11"/>
    <p:sldId id="265" r:id="rId12"/>
    <p:sldId id="280" r:id="rId13"/>
    <p:sldId id="279" r:id="rId14"/>
    <p:sldId id="269" r:id="rId15"/>
    <p:sldId id="271" r:id="rId16"/>
    <p:sldId id="270" r:id="rId17"/>
    <p:sldId id="275" r:id="rId18"/>
    <p:sldId id="282" r:id="rId19"/>
    <p:sldId id="283" r:id="rId20"/>
    <p:sldId id="284" r:id="rId21"/>
    <p:sldId id="276" r:id="rId22"/>
    <p:sldId id="274" r:id="rId23"/>
    <p:sldId id="281" r:id="rId24"/>
    <p:sldId id="286" r:id="rId25"/>
    <p:sldId id="278" r:id="rId26"/>
    <p:sldId id="268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6246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0794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4172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5344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3666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387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9565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9180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4345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8974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6173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8812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4887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7398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84229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2552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94513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3593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3417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61815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7157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253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A8DCC-EC63-4233-9151-6AFF5CAD2D27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260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A8DCC-EC63-4233-9151-6AFF5CAD2D2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9AC40-11D0-4EE9-9183-1D0C47B396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814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internet.ru/" TargetMode="External"/><Relationship Id="rId2" Type="http://schemas.openxmlformats.org/officeDocument/2006/relationships/hyperlink" Target="https://www.sunhome.ru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700808"/>
            <a:ext cx="734481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</a:t>
            </a:r>
            <a:r>
              <a:rPr lang="ru-RU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Дни </a:t>
            </a:r>
          </a:p>
          <a:p>
            <a:pPr algn="ctr"/>
            <a:r>
              <a:rPr lang="ru-RU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поздней осени </a:t>
            </a:r>
          </a:p>
          <a:p>
            <a:pPr algn="ctr"/>
            <a:r>
              <a:rPr lang="ru-RU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бранят обыкновенно…»</a:t>
            </a:r>
          </a:p>
          <a:p>
            <a:pPr algn="ctr"/>
            <a:endParaRPr lang="ru-RU" sz="2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 начальных классов </a:t>
            </a:r>
          </a:p>
          <a:p>
            <a:pPr algn="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МБОУ «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Волоконовская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СОШ №1 </a:t>
            </a:r>
          </a:p>
          <a:p>
            <a:pPr algn="r"/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Голякова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Светлана Ивановна</a:t>
            </a:r>
          </a:p>
          <a:p>
            <a:endParaRPr lang="ru-RU" sz="2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C:\Users\Интигам Вели Оглы\Desktop\Camera\20201108_1152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8640"/>
            <a:ext cx="4104456" cy="38884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Интигам Вели Оглы\Desktop\Camera\20201108_1204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61048"/>
            <a:ext cx="3528392" cy="28803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332656"/>
            <a:ext cx="43924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Open Sans"/>
              </a:rPr>
              <a:t>Осень уходит, последние дни...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latin typeface="Open Sans"/>
              </a:rPr>
              <a:t>Жаль, что уходят так быстро они.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latin typeface="Open Sans"/>
              </a:rPr>
              <a:t>Нет на деревьях уж той красоты...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latin typeface="Open Sans"/>
              </a:rPr>
              <a:t>Не цветут на лугу, луговые цветы.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latin typeface="Open Sans"/>
              </a:rPr>
              <a:t>Недавно природа удивляла здесь нас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latin typeface="Open Sans"/>
              </a:rPr>
              <a:t>И радовало красотой человеческий глаз!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latin typeface="Open Sans"/>
              </a:rPr>
              <a:t>Золотом убранства, блеска серебра...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latin typeface="Open Sans"/>
              </a:rPr>
              <a:t>Да! Манила в гости с утра и допоздна</a:t>
            </a:r>
            <a:r>
              <a:rPr lang="ru-RU" b="1" dirty="0" smtClean="0">
                <a:latin typeface="Open Sans"/>
              </a:rPr>
              <a:t>!</a:t>
            </a:r>
            <a:r>
              <a:rPr lang="ru-RU" b="1" dirty="0">
                <a:solidFill>
                  <a:srgbClr val="444444"/>
                </a:solidFill>
                <a:latin typeface="Open Sans"/>
              </a:rPr>
              <a:t> </a:t>
            </a:r>
            <a:r>
              <a:rPr lang="ru-RU" sz="1400" b="1" dirty="0">
                <a:solidFill>
                  <a:srgbClr val="444444"/>
                </a:solidFill>
                <a:latin typeface="Open Sans"/>
              </a:rPr>
              <a:t>Автор: </a:t>
            </a:r>
            <a:r>
              <a:rPr lang="en-US" sz="1400" b="1" dirty="0" err="1">
                <a:solidFill>
                  <a:srgbClr val="444444"/>
                </a:solidFill>
                <a:latin typeface="Open Sans"/>
              </a:rPr>
              <a:t>AleksandrN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нтигам Вели Оглы\Desktop\Camera\20201108_120752(0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4" y="3212976"/>
            <a:ext cx="3469250" cy="33843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148064" y="764704"/>
            <a:ext cx="3672408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ЕЩЁ ГРИБАМИ ПАХНЕТ ЛЕС</a:t>
            </a:r>
            <a:endParaRPr lang="ru-RU" sz="1600" b="1" dirty="0" smtClean="0">
              <a:solidFill>
                <a:srgbClr val="000000"/>
              </a:solidFill>
            </a:endParaRPr>
          </a:p>
          <a:p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Ещё грибами пахнет лес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И лист не снялся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У осины.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И с разрумяненной рябины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Ещё зной лета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Не исчез.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Ещё не всё пересказал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Ручей,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Живущий под корнями.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Но дождь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Уже спешит за нами,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Как будто леса</a:t>
            </a:r>
            <a:br>
              <a:rPr lang="ru-RU" b="1" dirty="0" smtClean="0">
                <a:solidFill>
                  <a:srgbClr val="000000"/>
                </a:solidFill>
                <a:latin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Не видал!</a:t>
            </a:r>
          </a:p>
          <a:p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                           Галина Новицкая</a:t>
            </a:r>
            <a:endParaRPr lang="ru-RU" sz="1600" b="1" dirty="0">
              <a:solidFill>
                <a:srgbClr val="0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0648"/>
            <a:ext cx="3456384" cy="35283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513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098" name="Picture 2" descr="C:\Users\Интигам Вели Оглы\Desktop\Camera\20201108_1209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3960440" cy="39604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535560"/>
            <a:ext cx="3078163" cy="33155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" name="Picture 2" descr="C:\Users\Интигам Вели Оглы\Desktop\Camera\20201108_1216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8640"/>
            <a:ext cx="4032448" cy="39604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275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027" name="Picture 3" descr="C:\Users\Интигам Вели Оглы\Desktop\Camera\20201108_1230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75" y="116632"/>
            <a:ext cx="5400600" cy="51845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652120" y="857232"/>
            <a:ext cx="327585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b="1" dirty="0">
                <a:latin typeface="Helvetica Neue"/>
              </a:rPr>
              <a:t>Гриб ленивый трутовик,</a:t>
            </a:r>
            <a:br>
              <a:rPr lang="ru-RU" sz="2000" b="1" dirty="0">
                <a:latin typeface="Helvetica Neue"/>
              </a:rPr>
            </a:br>
            <a:r>
              <a:rPr lang="ru-RU" sz="2000" b="1" dirty="0">
                <a:latin typeface="Helvetica Neue"/>
              </a:rPr>
              <a:t>Он работать не привык </a:t>
            </a:r>
            <a:br>
              <a:rPr lang="ru-RU" sz="2000" b="1" dirty="0">
                <a:latin typeface="Helvetica Neue"/>
              </a:rPr>
            </a:br>
            <a:r>
              <a:rPr lang="ru-RU" sz="2000" b="1" dirty="0">
                <a:latin typeface="Helvetica Neue"/>
              </a:rPr>
              <a:t>В неподвижной позе</a:t>
            </a:r>
            <a:br>
              <a:rPr lang="ru-RU" sz="2000" b="1" dirty="0">
                <a:latin typeface="Helvetica Neue"/>
              </a:rPr>
            </a:br>
            <a:r>
              <a:rPr lang="ru-RU" sz="2000" b="1" dirty="0">
                <a:latin typeface="Helvetica Neue"/>
              </a:rPr>
              <a:t>Дремлет на берёзе.</a:t>
            </a:r>
            <a:br>
              <a:rPr lang="ru-RU" sz="2000" b="1" dirty="0">
                <a:latin typeface="Helvetica Neue"/>
              </a:rPr>
            </a:br>
            <a:r>
              <a:rPr lang="ru-RU" sz="2000" b="1" dirty="0">
                <a:latin typeface="Helvetica Neue"/>
              </a:rPr>
              <a:t>Вот когда полюбит труд,</a:t>
            </a:r>
            <a:br>
              <a:rPr lang="ru-RU" sz="2000" b="1" dirty="0">
                <a:latin typeface="Helvetica Neue"/>
              </a:rPr>
            </a:br>
            <a:r>
              <a:rPr lang="ru-RU" sz="2000" b="1" dirty="0">
                <a:latin typeface="Helvetica Neue"/>
              </a:rPr>
              <a:t>Подостойней назовут.</a:t>
            </a:r>
            <a:br>
              <a:rPr lang="ru-RU" sz="2000" b="1" dirty="0">
                <a:latin typeface="Helvetica Neue"/>
              </a:rPr>
            </a:br>
            <a:r>
              <a:rPr lang="ru-RU" sz="2000" b="1" dirty="0">
                <a:latin typeface="Helvetica Neue"/>
              </a:rPr>
              <a:t>Повстречав его, грибник</a:t>
            </a:r>
            <a:br>
              <a:rPr lang="ru-RU" sz="2000" b="1" dirty="0">
                <a:latin typeface="Helvetica Neue"/>
              </a:rPr>
            </a:br>
            <a:r>
              <a:rPr lang="ru-RU" sz="2000" b="1" dirty="0">
                <a:latin typeface="Helvetica Neue"/>
              </a:rPr>
              <a:t>Гордо скажет: «</a:t>
            </a:r>
            <a:r>
              <a:rPr lang="ru-RU" sz="2000" b="1" dirty="0" err="1">
                <a:latin typeface="Helvetica Neue"/>
              </a:rPr>
              <a:t>ТРУДовик</a:t>
            </a:r>
            <a:r>
              <a:rPr lang="ru-RU" sz="2000" b="1" dirty="0" smtClean="0">
                <a:latin typeface="Helvetica Neue"/>
              </a:rPr>
              <a:t>!»</a:t>
            </a:r>
          </a:p>
          <a:p>
            <a:pPr fontAlgn="base"/>
            <a:endParaRPr lang="ru-RU" sz="2000" b="1" dirty="0">
              <a:latin typeface="Helvetica Neue"/>
            </a:endParaRPr>
          </a:p>
          <a:p>
            <a:pPr algn="r" fontAlgn="base"/>
            <a:r>
              <a:rPr lang="ru-RU" sz="2000" b="1" i="1" dirty="0">
                <a:latin typeface="Helvetica Neue"/>
              </a:rPr>
              <a:t>Шемякина </a:t>
            </a:r>
            <a:r>
              <a:rPr lang="ru-RU" sz="2000" b="1" i="1" dirty="0" smtClean="0">
                <a:latin typeface="Helvetica Neue"/>
              </a:rPr>
              <a:t>Надежда       </a:t>
            </a:r>
            <a:endParaRPr lang="ru-RU" sz="2000" b="1" i="0" dirty="0">
              <a:effectLst/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357759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652120" y="857232"/>
            <a:ext cx="32758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b="1" i="1" dirty="0" smtClean="0">
                <a:solidFill>
                  <a:srgbClr val="474747"/>
                </a:solidFill>
                <a:latin typeface="Helvetica Neue"/>
              </a:rPr>
              <a:t>     </a:t>
            </a:r>
            <a:endParaRPr lang="ru-RU" sz="2000" b="1" i="0" dirty="0">
              <a:solidFill>
                <a:srgbClr val="474747"/>
              </a:solidFill>
              <a:effectLst/>
              <a:latin typeface="Helvetica Neue"/>
            </a:endParaRPr>
          </a:p>
        </p:txBody>
      </p:sp>
      <p:pic>
        <p:nvPicPr>
          <p:cNvPr id="2051" name="Picture 3" descr="C:\Users\Интигам Вели Оглы\Desktop\Camera\20201108_1132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5143500" cy="632267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652120" y="332656"/>
            <a:ext cx="32403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>
                <a:latin typeface="Helvetica Neue"/>
              </a:rPr>
              <a:t>Пусть он к дереву прилип</a:t>
            </a:r>
            <a:br>
              <a:rPr lang="ru-RU" b="1" dirty="0">
                <a:latin typeface="Helvetica Neue"/>
              </a:rPr>
            </a:br>
            <a:r>
              <a:rPr lang="ru-RU" b="1" dirty="0">
                <a:latin typeface="Helvetica Neue"/>
              </a:rPr>
              <a:t>Всё равно считают, гриб</a:t>
            </a:r>
            <a:br>
              <a:rPr lang="ru-RU" b="1" dirty="0">
                <a:latin typeface="Helvetica Neue"/>
              </a:rPr>
            </a:br>
            <a:r>
              <a:rPr lang="ru-RU" b="1" dirty="0" smtClean="0">
                <a:latin typeface="Helvetica Neue"/>
              </a:rPr>
              <a:t>Видом, </a:t>
            </a:r>
            <a:r>
              <a:rPr lang="ru-RU" b="1" dirty="0">
                <a:latin typeface="Helvetica Neue"/>
              </a:rPr>
              <a:t>цветом, так различен</a:t>
            </a:r>
            <a:br>
              <a:rPr lang="ru-RU" b="1" dirty="0">
                <a:latin typeface="Helvetica Neue"/>
              </a:rPr>
            </a:br>
            <a:r>
              <a:rPr lang="ru-RU" b="1" dirty="0">
                <a:latin typeface="Helvetica Neue"/>
              </a:rPr>
              <a:t>Что в подсчёте неприличен.</a:t>
            </a:r>
            <a:br>
              <a:rPr lang="ru-RU" b="1" dirty="0">
                <a:latin typeface="Helvetica Neue"/>
              </a:rPr>
            </a:br>
            <a:r>
              <a:rPr lang="ru-RU" b="1" dirty="0">
                <a:latin typeface="Helvetica Neue"/>
              </a:rPr>
              <a:t>Где ж все виды сосчитать</a:t>
            </a:r>
            <a:br>
              <a:rPr lang="ru-RU" b="1" dirty="0">
                <a:latin typeface="Helvetica Neue"/>
              </a:rPr>
            </a:br>
            <a:r>
              <a:rPr lang="ru-RU" b="1" dirty="0">
                <a:latin typeface="Helvetica Neue"/>
              </a:rPr>
              <a:t>А, тем паче, передать?</a:t>
            </a:r>
            <a:br>
              <a:rPr lang="ru-RU" b="1" dirty="0">
                <a:latin typeface="Helvetica Neue"/>
              </a:rPr>
            </a:br>
            <a:r>
              <a:rPr lang="ru-RU" b="1" dirty="0">
                <a:latin typeface="Helvetica Neue"/>
              </a:rPr>
              <a:t>То, многообразие</a:t>
            </a:r>
            <a:br>
              <a:rPr lang="ru-RU" b="1" dirty="0">
                <a:latin typeface="Helvetica Neue"/>
              </a:rPr>
            </a:br>
            <a:r>
              <a:rPr lang="ru-RU" b="1" dirty="0">
                <a:latin typeface="Helvetica Neue"/>
              </a:rPr>
              <a:t>Просто, безобразие!</a:t>
            </a:r>
          </a:p>
          <a:p>
            <a:pPr fontAlgn="base"/>
            <a:r>
              <a:rPr lang="ru-RU" b="1" i="1" dirty="0" smtClean="0">
                <a:latin typeface="Helvetica Neue"/>
              </a:rPr>
              <a:t>        Трофимов </a:t>
            </a:r>
            <a:r>
              <a:rPr lang="ru-RU" b="1" i="1" dirty="0">
                <a:latin typeface="Helvetica Neue"/>
              </a:rPr>
              <a:t>Владимир</a:t>
            </a:r>
            <a:endParaRPr lang="ru-RU" b="1" i="0" dirty="0">
              <a:effectLst/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058818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8194" name="Picture 2" descr="C:\Users\Интигам Вели Оглы\Desktop\Camera\20201108_1214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543" y="260648"/>
            <a:ext cx="4968552" cy="61206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1" y="857232"/>
            <a:ext cx="385003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latin typeface="Times New Roman"/>
              </a:rPr>
              <a:t>Осенние </a:t>
            </a:r>
            <a:r>
              <a:rPr lang="ru-RU" b="1" dirty="0">
                <a:latin typeface="Times New Roman"/>
              </a:rPr>
              <a:t>листья по ветру кружат,</a:t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>Осенние листья в тревоге вопят:</a:t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>"Всё гибнет, всё гибнет! Ты черен и гол,</a:t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>О лес наш родимый, конец твой пришел!"</a:t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/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>Не слышит тревоги их царственный лес.</a:t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>Под темной лазурью суровых небес</a:t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>Его спеленали могучие сны,</a:t>
            </a:r>
            <a:br>
              <a:rPr lang="ru-RU" b="1" dirty="0">
                <a:latin typeface="Times New Roman"/>
              </a:rPr>
            </a:br>
            <a:r>
              <a:rPr lang="ru-RU" b="1" dirty="0">
                <a:latin typeface="Times New Roman"/>
              </a:rPr>
              <a:t>И зреет в нем сила для новой весны</a:t>
            </a:r>
            <a:r>
              <a:rPr lang="ru-RU" b="1" dirty="0" smtClean="0">
                <a:latin typeface="Times New Roman"/>
              </a:rPr>
              <a:t>.</a:t>
            </a:r>
            <a:r>
              <a:rPr lang="ru-RU" u="sng" dirty="0">
                <a:solidFill>
                  <a:srgbClr val="1F497D"/>
                </a:solidFill>
                <a:latin typeface="Times New Roman"/>
              </a:rPr>
              <a:t> </a:t>
            </a:r>
            <a:endParaRPr lang="ru-RU" u="sng" dirty="0" smtClean="0">
              <a:solidFill>
                <a:srgbClr val="1F497D"/>
              </a:solidFill>
              <a:latin typeface="Times New Roman"/>
            </a:endParaRPr>
          </a:p>
          <a:p>
            <a:pPr lvl="0"/>
            <a:r>
              <a:rPr lang="ru-RU" b="1" dirty="0">
                <a:solidFill>
                  <a:srgbClr val="1F497D"/>
                </a:solidFill>
                <a:latin typeface="Times New Roman"/>
              </a:rPr>
              <a:t> </a:t>
            </a:r>
            <a:r>
              <a:rPr lang="ru-RU" b="1" dirty="0" smtClean="0">
                <a:solidFill>
                  <a:srgbClr val="1F497D"/>
                </a:solidFill>
                <a:latin typeface="Times New Roman"/>
              </a:rPr>
              <a:t>                          Аполлон </a:t>
            </a:r>
            <a:r>
              <a:rPr lang="ru-RU" b="1" dirty="0">
                <a:solidFill>
                  <a:srgbClr val="1F497D"/>
                </a:solidFill>
                <a:latin typeface="Times New Roman"/>
              </a:rPr>
              <a:t>Майков</a:t>
            </a:r>
            <a:endParaRPr lang="ru-RU" sz="1600" b="1" dirty="0">
              <a:solidFill>
                <a:srgbClr val="000000"/>
              </a:solidFill>
            </a:endParaRP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64349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571604" y="474345"/>
            <a:ext cx="595272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latin typeface="Constantia" pitchFamily="18" charset="0"/>
              </a:rPr>
              <a:t>Нельзя нам на свете прожить без чудес, </a:t>
            </a:r>
            <a:br>
              <a:rPr lang="ru-RU" sz="2800" b="1" dirty="0">
                <a:latin typeface="Constantia" pitchFamily="18" charset="0"/>
              </a:rPr>
            </a:br>
            <a:r>
              <a:rPr lang="ru-RU" sz="2800" b="1" dirty="0">
                <a:latin typeface="Constantia" pitchFamily="18" charset="0"/>
              </a:rPr>
              <a:t>Они нас повсюду встречают. </a:t>
            </a:r>
            <a:br>
              <a:rPr lang="ru-RU" sz="2800" b="1" dirty="0">
                <a:latin typeface="Constantia" pitchFamily="18" charset="0"/>
              </a:rPr>
            </a:br>
            <a:r>
              <a:rPr lang="ru-RU" sz="2800" b="1" dirty="0">
                <a:latin typeface="Constantia" pitchFamily="18" charset="0"/>
              </a:rPr>
              <a:t>Волшебный, осенний и сказочный лес </a:t>
            </a:r>
            <a:br>
              <a:rPr lang="ru-RU" sz="2800" b="1" dirty="0">
                <a:latin typeface="Constantia" pitchFamily="18" charset="0"/>
              </a:rPr>
            </a:br>
            <a:r>
              <a:rPr lang="ru-RU" sz="2800" b="1" dirty="0">
                <a:latin typeface="Constantia" pitchFamily="18" charset="0"/>
              </a:rPr>
              <a:t>Нас в гости к себе приглашает.</a:t>
            </a:r>
            <a:br>
              <a:rPr lang="ru-RU" sz="2800" b="1" dirty="0">
                <a:latin typeface="Constantia" pitchFamily="18" charset="0"/>
              </a:rPr>
            </a:br>
            <a:r>
              <a:rPr lang="ru-RU" sz="2800" b="1" dirty="0">
                <a:latin typeface="Constantia" pitchFamily="18" charset="0"/>
              </a:rPr>
              <a:t>Закружится ветер под песню дождя, </a:t>
            </a:r>
            <a:br>
              <a:rPr lang="ru-RU" sz="2800" b="1" dirty="0">
                <a:latin typeface="Constantia" pitchFamily="18" charset="0"/>
              </a:rPr>
            </a:br>
            <a:r>
              <a:rPr lang="ru-RU" sz="2800" b="1" dirty="0">
                <a:latin typeface="Constantia" pitchFamily="18" charset="0"/>
              </a:rPr>
              <a:t>Листочки нам под ноги бросит. </a:t>
            </a:r>
          </a:p>
          <a:p>
            <a:pPr lvl="0"/>
            <a:r>
              <a:rPr lang="ru-RU" sz="2800" b="1" dirty="0">
                <a:latin typeface="Constantia" pitchFamily="18" charset="0"/>
              </a:rPr>
              <a:t>Такая красивая это пора: </a:t>
            </a:r>
            <a:br>
              <a:rPr lang="ru-RU" sz="2800" b="1" dirty="0">
                <a:latin typeface="Constantia" pitchFamily="18" charset="0"/>
              </a:rPr>
            </a:br>
            <a:r>
              <a:rPr lang="ru-RU" sz="2800" b="1" dirty="0">
                <a:latin typeface="Constantia" pitchFamily="18" charset="0"/>
              </a:rPr>
              <a:t>Пришла к нам опять Чудо-Осень.</a:t>
            </a:r>
            <a:br>
              <a:rPr lang="ru-RU" sz="2800" b="1" dirty="0">
                <a:latin typeface="Constantia" pitchFamily="18" charset="0"/>
              </a:rPr>
            </a:br>
            <a:r>
              <a:rPr lang="ru-RU" sz="2800" b="1" dirty="0">
                <a:latin typeface="Constantia" pitchFamily="18" charset="0"/>
              </a:rPr>
              <a:t>                       </a:t>
            </a:r>
            <a:r>
              <a:rPr lang="ru-RU" sz="2800" b="1" i="1" dirty="0">
                <a:latin typeface="Constantia" pitchFamily="18" charset="0"/>
              </a:rPr>
              <a:t>М. Сидорова</a:t>
            </a:r>
            <a:r>
              <a:rPr lang="ru-RU" sz="2800" b="1" dirty="0"/>
              <a:t/>
            </a:r>
            <a:br>
              <a:rPr lang="ru-RU" sz="2800" b="1" dirty="0"/>
            </a:b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900865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7170" name="Picture 2" descr="C:\Users\Интигам Вели Оглы\Desktop\Camera\20201108_1209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98934"/>
            <a:ext cx="3528392" cy="39214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914" y="998936"/>
            <a:ext cx="3208288" cy="32941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645024"/>
            <a:ext cx="3024337" cy="30243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188640"/>
            <a:ext cx="55263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-apple-system"/>
              </a:rPr>
              <a:t>Как осень удивительно прекрасна!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>
                <a:latin typeface="-apple-system"/>
              </a:rPr>
              <a:t>Причудами заворожит она любого —</a:t>
            </a:r>
            <a:br>
              <a:rPr lang="ru-RU" sz="2000" b="1" dirty="0">
                <a:latin typeface="-apple-system"/>
              </a:rPr>
            </a:b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27144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9218" name="Picture 2" descr="C:\Users\Интигам Вели Оглы\Desktop\Camera\20201108_1230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04518"/>
            <a:ext cx="3491880" cy="36450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Интигам Вели Оглы\Desktop\Camera\20201108_1152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4518"/>
            <a:ext cx="3399147" cy="36450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633519"/>
            <a:ext cx="2664296" cy="30877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24880"/>
            <a:ext cx="2736304" cy="30963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15816" y="2828836"/>
            <a:ext cx="324036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000000"/>
              </a:solidFill>
              <a:latin typeface="Times New Roman Cyr"/>
            </a:endParaRPr>
          </a:p>
          <a:p>
            <a:endParaRPr lang="ru-RU" dirty="0">
              <a:solidFill>
                <a:srgbClr val="000000"/>
              </a:solidFill>
              <a:latin typeface="Times New Roman Cyr"/>
            </a:endParaRPr>
          </a:p>
          <a:p>
            <a:endParaRPr lang="ru-RU" dirty="0" smtClean="0">
              <a:solidFill>
                <a:srgbClr val="000000"/>
              </a:solidFill>
              <a:latin typeface="Times New Roman Cyr"/>
            </a:endParaRPr>
          </a:p>
          <a:p>
            <a:endParaRPr lang="ru-RU" dirty="0">
              <a:solidFill>
                <a:srgbClr val="000000"/>
              </a:solidFill>
              <a:latin typeface="Times New Roman Cyr"/>
            </a:endParaRPr>
          </a:p>
          <a:p>
            <a:endParaRPr lang="ru-RU" dirty="0" smtClean="0">
              <a:solidFill>
                <a:srgbClr val="000000"/>
              </a:solidFill>
              <a:latin typeface="Times New Roman Cyr"/>
            </a:endParaRPr>
          </a:p>
          <a:p>
            <a:pPr algn="ctr"/>
            <a:r>
              <a:rPr lang="ru-RU" sz="2000" b="1" dirty="0" smtClean="0">
                <a:solidFill>
                  <a:srgbClr val="000000"/>
                </a:solidFill>
                <a:latin typeface="Times New Roman Cyr"/>
              </a:rPr>
              <a:t>А </a:t>
            </a:r>
            <a:r>
              <a:rPr lang="ru-RU" sz="2000" b="1" dirty="0">
                <a:solidFill>
                  <a:srgbClr val="000000"/>
                </a:solidFill>
                <a:latin typeface="Times New Roman Cyr"/>
              </a:rPr>
              <a:t>у осени свои причуды,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>
                <a:solidFill>
                  <a:srgbClr val="000000"/>
                </a:solidFill>
                <a:latin typeface="Times New Roman Cyr"/>
              </a:rPr>
              <a:t>А у осени характер свой,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>
                <a:solidFill>
                  <a:srgbClr val="000000"/>
                </a:solidFill>
                <a:latin typeface="Times New Roman Cyr"/>
              </a:rPr>
              <a:t>Не судите её, строго, люди,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>
                <a:solidFill>
                  <a:srgbClr val="000000"/>
                </a:solidFill>
                <a:latin typeface="Times New Roman Cyr"/>
              </a:rPr>
              <a:t>Назовите лучше... золотой!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309427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2052" name="Picture 4" descr="C:\Users\Интигам Вели Оглы\Desktop\Camera\20201108_1243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884" y="144016"/>
            <a:ext cx="5652120" cy="37170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Интигам Вели Оглы\Desktop\Camera\20201108_1321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964" y="3284984"/>
            <a:ext cx="4090281" cy="34887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Интигам Вели Оглы\Desktop\Camera\20201108_11284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37" y="3317516"/>
            <a:ext cx="4248472" cy="34887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1332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779912" y="-79653"/>
            <a:ext cx="472117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solidFill>
                <a:srgbClr val="A50021"/>
              </a:solidFill>
              <a:latin typeface="Constantia" pitchFamily="18" charset="0"/>
            </a:endParaRPr>
          </a:p>
          <a:p>
            <a:r>
              <a:rPr lang="ru-RU" sz="2400" b="1" dirty="0" smtClean="0">
                <a:solidFill>
                  <a:srgbClr val="A50021"/>
                </a:solidFill>
                <a:latin typeface="Constantia" pitchFamily="18" charset="0"/>
              </a:rPr>
              <a:t>                    </a:t>
            </a:r>
            <a:r>
              <a:rPr lang="ru-RU" sz="2400" b="1" dirty="0" smtClean="0">
                <a:latin typeface="Constantia" pitchFamily="18" charset="0"/>
              </a:rPr>
              <a:t>Осенью</a:t>
            </a:r>
            <a:r>
              <a:rPr lang="ru-RU" sz="2400" b="1" dirty="0">
                <a:latin typeface="Constantia" pitchFamily="18" charset="0"/>
              </a:rPr>
              <a:t/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Осень наступила, высохли цветы,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И глядят уныло голые кусты.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Вянет и желтеет травка на лугах,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Только зеленеет озимь на полях.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Туча небо кроет, солнце не блестит,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Ветер в поле воет, дождик моросит.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Зашумели воды быстрого ручья,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Птички улетели в теплые края.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                     </a:t>
            </a:r>
            <a:r>
              <a:rPr lang="ru-RU" sz="2400" b="1" i="1" dirty="0">
                <a:latin typeface="Constantia" pitchFamily="18" charset="0"/>
              </a:rPr>
              <a:t>А. Плещеев</a:t>
            </a:r>
            <a:br>
              <a:rPr lang="ru-RU" sz="2400" b="1" i="1" dirty="0">
                <a:latin typeface="Constantia" pitchFamily="18" charset="0"/>
              </a:rPr>
            </a:br>
            <a:endParaRPr lang="ru-RU" dirty="0"/>
          </a:p>
        </p:txBody>
      </p:sp>
      <p:pic>
        <p:nvPicPr>
          <p:cNvPr id="1026" name="Picture 2" descr="http://rasfokus.ru/images/photos/medium/f5f50d79c2f3ea5d3f0cdfa1050d0fd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79"/>
            <a:ext cx="3347864" cy="31717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21222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1166843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400" b="1" dirty="0">
                <a:latin typeface="Constantia" pitchFamily="18" charset="0"/>
              </a:rPr>
              <a:t>Ветрено, ветрено,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Вся земля проветрена,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Ветер листья с веток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Разогнал по свету: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Липовый, березовый,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Желтый лист и розовый,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Красный, разноцветный,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Старый лист газетный.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Солнечно, ветрено, 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Ветрено, ветрено!</a:t>
            </a:r>
            <a:br>
              <a:rPr lang="ru-RU" sz="2400" b="1" dirty="0">
                <a:latin typeface="Constantia" pitchFamily="18" charset="0"/>
              </a:rPr>
            </a:br>
            <a:r>
              <a:rPr lang="ru-RU" sz="2400" b="1" dirty="0">
                <a:latin typeface="Constantia" pitchFamily="18" charset="0"/>
              </a:rPr>
              <a:t>                  </a:t>
            </a:r>
            <a:r>
              <a:rPr lang="ru-RU" sz="2400" b="1" i="1" dirty="0">
                <a:latin typeface="Constantia" pitchFamily="18" charset="0"/>
              </a:rPr>
              <a:t>И. </a:t>
            </a:r>
            <a:r>
              <a:rPr lang="ru-RU" sz="2400" b="1" i="1" dirty="0" err="1">
                <a:latin typeface="Constantia" pitchFamily="18" charset="0"/>
              </a:rPr>
              <a:t>Токмакова</a:t>
            </a:r>
            <a:r>
              <a:rPr lang="ru-RU" sz="2400" b="1" dirty="0">
                <a:latin typeface="Constantia" pitchFamily="18" charset="0"/>
              </a:rPr>
              <a:t/>
            </a:r>
            <a:br>
              <a:rPr lang="ru-RU" sz="2400" b="1" dirty="0">
                <a:latin typeface="Constantia" pitchFamily="18" charset="0"/>
              </a:rPr>
            </a:br>
            <a:endParaRPr lang="ru-RU" sz="2400" b="1" dirty="0"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6529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4338" name="Picture 2" descr="C:\Users\Интигам Вели Оглы\Desktop\Camera\20201108_1321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66" y="87548"/>
            <a:ext cx="4464496" cy="39895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Интигам Вели Оглы\Desktop\Camera\20201108_1322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479" y="3717032"/>
            <a:ext cx="4283968" cy="30689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130534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/>
              <a:t> 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860032" y="188640"/>
            <a:ext cx="417646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i="1" dirty="0">
                <a:solidFill>
                  <a:prstClr val="black"/>
                </a:solidFill>
              </a:rPr>
              <a:t> </a:t>
            </a:r>
            <a:r>
              <a:rPr lang="ru-RU" i="1" dirty="0" smtClean="0">
                <a:solidFill>
                  <a:prstClr val="black"/>
                </a:solidFill>
              </a:rPr>
              <a:t>                   </a:t>
            </a:r>
            <a:r>
              <a:rPr lang="ru-RU" sz="2000" b="1" i="1" dirty="0">
                <a:solidFill>
                  <a:prstClr val="black"/>
                </a:solidFill>
              </a:rPr>
              <a:t>«Осень»</a:t>
            </a:r>
            <a:endParaRPr lang="ru-RU" sz="2000" b="1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Поспевает брусника,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Стали дни холоднее,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И от птичьего крика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В сердце стало грустнее.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 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Стаи птиц улетают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Прочь, за синее море.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Все деревья блистают</a:t>
            </a:r>
            <a:endParaRPr lang="ru-RU" sz="2000" dirty="0">
              <a:solidFill>
                <a:prstClr val="black"/>
              </a:solidFill>
            </a:endParaRPr>
          </a:p>
          <a:p>
            <a:pPr lvl="0" algn="just"/>
            <a:r>
              <a:rPr lang="ru-RU" sz="2000" b="1" i="1" dirty="0">
                <a:solidFill>
                  <a:prstClr val="black"/>
                </a:solidFill>
              </a:rPr>
              <a:t>В разноцветном уборе.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4460826"/>
            <a:ext cx="37444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i="1" dirty="0">
                <a:solidFill>
                  <a:prstClr val="black"/>
                </a:solidFill>
              </a:rPr>
              <a:t>Солнце реже смеется,</a:t>
            </a:r>
            <a:endParaRPr lang="ru-RU" sz="2000" dirty="0">
              <a:solidFill>
                <a:prstClr val="black"/>
              </a:solidFill>
            </a:endParaRPr>
          </a:p>
          <a:p>
            <a:pPr lvl="0"/>
            <a:r>
              <a:rPr lang="ru-RU" sz="2000" b="1" i="1" dirty="0">
                <a:solidFill>
                  <a:prstClr val="black"/>
                </a:solidFill>
              </a:rPr>
              <a:t>Нет в цветах благовонья.</a:t>
            </a:r>
            <a:endParaRPr lang="ru-RU" sz="2000" dirty="0">
              <a:solidFill>
                <a:prstClr val="black"/>
              </a:solidFill>
            </a:endParaRPr>
          </a:p>
          <a:p>
            <a:pPr lvl="0"/>
            <a:r>
              <a:rPr lang="ru-RU" sz="2000" b="1" i="1" dirty="0">
                <a:solidFill>
                  <a:prstClr val="black"/>
                </a:solidFill>
              </a:rPr>
              <a:t>Скоро Осень проснется</a:t>
            </a:r>
            <a:endParaRPr lang="ru-RU" sz="2000" dirty="0">
              <a:solidFill>
                <a:prstClr val="black"/>
              </a:solidFill>
            </a:endParaRPr>
          </a:p>
          <a:p>
            <a:pPr lvl="0"/>
            <a:r>
              <a:rPr lang="ru-RU" sz="2000" b="1" i="1" dirty="0">
                <a:solidFill>
                  <a:prstClr val="black"/>
                </a:solidFill>
              </a:rPr>
              <a:t>И заплачет спросонья</a:t>
            </a:r>
            <a:r>
              <a:rPr lang="ru-RU" sz="2000" b="1" i="1" dirty="0" smtClean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ru-RU" sz="2000" i="1" dirty="0" smtClean="0">
                <a:solidFill>
                  <a:prstClr val="black"/>
                </a:solidFill>
              </a:rPr>
              <a:t>                            </a:t>
            </a:r>
            <a:r>
              <a:rPr lang="ru-RU" sz="2000" b="1" i="1" dirty="0" err="1" smtClean="0">
                <a:solidFill>
                  <a:prstClr val="black"/>
                </a:solidFill>
              </a:rPr>
              <a:t>К.Д.Бальмонт</a:t>
            </a:r>
            <a:endParaRPr lang="ru-RU" sz="2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7748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7410" name="Picture 2" descr="C:\Users\Интигам Вели Оглы\Desktop\Camera\20201101_1433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5184576" cy="67413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80112" y="-32288"/>
            <a:ext cx="3312368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</a:rPr>
            </a:br>
            <a:r>
              <a:rPr lang="ru-RU" b="1" dirty="0">
                <a:solidFill>
                  <a:srgbClr val="000000"/>
                </a:solidFill>
                <a:latin typeface="Times New Roman"/>
              </a:rPr>
              <a:t>ОСЕНЬ В ЛЕСУ</a:t>
            </a:r>
            <a:endParaRPr lang="ru-RU" sz="1600" dirty="0">
              <a:solidFill>
                <a:srgbClr val="000000"/>
              </a:solidFill>
            </a:endParaRPr>
          </a:p>
          <a:p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Осень лесу каждый год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Платит золотом за вход.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Поглядите на осину -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Вся одета в золото,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А сама лепечет: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"Стыну..." -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И дрожит от холода.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А берёза рада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Жёлтому наряду: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"Ну и платье!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Что за прелесть!"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Быстро листья разлетелись,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Наступил мороз внезапно.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И берёзка шепчет: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"Зябну!..."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Прохудилась и у дуба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Позолоченная шуба.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Спохватился дуб, да поздно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И шумит он: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"Мёрзну! Мёрзну!"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Обмануло золото -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Не спасло от холода</a:t>
            </a:r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.</a:t>
            </a: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 </a:t>
            </a:r>
            <a:endParaRPr lang="ru-RU" sz="1600" b="1" dirty="0" smtClean="0">
              <a:solidFill>
                <a:srgbClr val="000000"/>
              </a:solidFill>
              <a:latin typeface="Times New Roman"/>
            </a:endParaRPr>
          </a:p>
          <a:p>
            <a:r>
              <a:rPr lang="ru-RU" sz="1600" b="1" dirty="0" smtClean="0">
                <a:solidFill>
                  <a:srgbClr val="000000"/>
                </a:solidFill>
                <a:latin typeface="Times New Roman"/>
              </a:rPr>
              <a:t>Авраам </a:t>
            </a: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Гонтарь,</a:t>
            </a:r>
            <a:br>
              <a:rPr lang="ru-RU" sz="1600" b="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1" dirty="0">
                <a:solidFill>
                  <a:srgbClr val="000000"/>
                </a:solidFill>
                <a:latin typeface="Times New Roman"/>
              </a:rPr>
              <a:t>перевод В. </a:t>
            </a:r>
            <a:r>
              <a:rPr lang="ru-RU" sz="1600" b="1" dirty="0" err="1">
                <a:solidFill>
                  <a:srgbClr val="000000"/>
                </a:solidFill>
                <a:latin typeface="Times New Roman"/>
              </a:rPr>
              <a:t>Берестова</a:t>
            </a:r>
            <a:endParaRPr lang="ru-RU" sz="1600" b="1" dirty="0">
              <a:solidFill>
                <a:srgbClr val="000000"/>
              </a:solidFill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798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580112" y="-32288"/>
            <a:ext cx="33123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 descr="C:\Users\Интигам Вели Оглы\Desktop\Camera\20201101_1448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74134"/>
            <a:ext cx="4032448" cy="48245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99992" y="332656"/>
            <a:ext cx="43924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222222"/>
              </a:solidFill>
              <a:latin typeface="Trebuchet MS"/>
            </a:endParaRPr>
          </a:p>
          <a:p>
            <a:r>
              <a:rPr lang="ru-RU" dirty="0">
                <a:solidFill>
                  <a:srgbClr val="222222"/>
                </a:solidFill>
                <a:latin typeface="Trebuchet MS"/>
              </a:rPr>
              <a:t/>
            </a:r>
            <a:br>
              <a:rPr lang="ru-RU" dirty="0">
                <a:solidFill>
                  <a:srgbClr val="222222"/>
                </a:solidFill>
                <a:latin typeface="Trebuchet MS"/>
              </a:rPr>
            </a:br>
            <a:endParaRPr lang="ru-RU" b="0" i="0" dirty="0">
              <a:solidFill>
                <a:srgbClr val="222222"/>
              </a:solidFill>
              <a:effectLst/>
              <a:latin typeface="Trebuchet M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88024" y="980729"/>
            <a:ext cx="371306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222222"/>
                </a:solidFill>
                <a:latin typeface="Trebuchet MS"/>
              </a:rPr>
              <a:t>Берёза сбросила листву...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 smtClean="0">
                <a:solidFill>
                  <a:srgbClr val="222222"/>
                </a:solidFill>
                <a:latin typeface="Trebuchet MS"/>
              </a:rPr>
              <a:t>Берёза </a:t>
            </a:r>
            <a:r>
              <a:rPr lang="ru-RU" b="1" dirty="0">
                <a:solidFill>
                  <a:srgbClr val="222222"/>
                </a:solidFill>
                <a:latin typeface="Trebuchet MS"/>
              </a:rPr>
              <a:t>сбросила листву,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22222"/>
                </a:solidFill>
                <a:latin typeface="Trebuchet MS"/>
              </a:rPr>
              <a:t>Ствол обнажился - бел и строен,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22222"/>
                </a:solidFill>
                <a:latin typeface="Trebuchet MS"/>
              </a:rPr>
              <a:t>Наряд упавший на траву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22222"/>
                </a:solidFill>
                <a:latin typeface="Trebuchet MS"/>
              </a:rPr>
              <a:t>Её наверно не устроил.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22222"/>
                </a:solidFill>
                <a:latin typeface="Trebuchet MS"/>
              </a:rPr>
              <a:t>Для встречи вьюг и холодов,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22222"/>
                </a:solidFill>
                <a:latin typeface="Trebuchet MS"/>
              </a:rPr>
              <a:t>Костюм другой уже раскроен,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22222"/>
                </a:solidFill>
                <a:latin typeface="Trebuchet MS"/>
              </a:rPr>
              <a:t>Из ткани выпавших снегов,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22222"/>
                </a:solidFill>
                <a:latin typeface="Trebuchet MS"/>
              </a:rPr>
              <a:t>Чтоб дед Мороз не беспокоил</a:t>
            </a:r>
            <a:r>
              <a:rPr lang="ru-RU" b="1" dirty="0" smtClean="0">
                <a:solidFill>
                  <a:srgbClr val="222222"/>
                </a:solidFill>
                <a:latin typeface="Trebuchet MS"/>
              </a:rPr>
              <a:t>.</a:t>
            </a:r>
            <a:r>
              <a:rPr lang="ru-RU" b="1" i="1" dirty="0">
                <a:solidFill>
                  <a:srgbClr val="222222"/>
                </a:solidFill>
                <a:latin typeface="Trebuchet MS"/>
              </a:rPr>
              <a:t> </a:t>
            </a:r>
            <a:r>
              <a:rPr lang="ru-RU" b="1" i="1" dirty="0" smtClean="0">
                <a:solidFill>
                  <a:srgbClr val="222222"/>
                </a:solidFill>
                <a:latin typeface="Trebuchet MS"/>
              </a:rPr>
              <a:t>               </a:t>
            </a:r>
          </a:p>
          <a:p>
            <a:r>
              <a:rPr lang="ru-RU" b="1" i="1" dirty="0">
                <a:solidFill>
                  <a:srgbClr val="222222"/>
                </a:solidFill>
                <a:latin typeface="Trebuchet MS"/>
              </a:rPr>
              <a:t> </a:t>
            </a:r>
            <a:r>
              <a:rPr lang="ru-RU" b="1" i="1" dirty="0" smtClean="0">
                <a:solidFill>
                  <a:srgbClr val="222222"/>
                </a:solidFill>
                <a:latin typeface="Trebuchet MS"/>
              </a:rPr>
              <a:t>                    Валерий </a:t>
            </a:r>
            <a:r>
              <a:rPr lang="ru-RU" b="1" i="1" dirty="0" err="1">
                <a:solidFill>
                  <a:srgbClr val="222222"/>
                </a:solidFill>
                <a:latin typeface="Trebuchet MS"/>
              </a:rPr>
              <a:t>Недюдин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8003666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580112" y="-32288"/>
            <a:ext cx="33123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C:\Users\Интигам Вели Оглы\Desktop\Camera\20201101_1430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260648"/>
            <a:ext cx="5143500" cy="64087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1644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580112" y="-32288"/>
            <a:ext cx="33123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 descr="C:\Users\Интигам Вели Оглы\Desktop\Camera\20201101_1504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188640"/>
            <a:ext cx="5143500" cy="64087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533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8434" name="Picture 2" descr="C:\Users\Интигам Вели Оглы\Desktop\Camera\20201101_1446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5040560" cy="489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796136" y="620688"/>
            <a:ext cx="334786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212529"/>
                </a:solidFill>
                <a:latin typeface="-apple-system"/>
              </a:rPr>
              <a:t>Унылая пора! Очей очарованье!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Приятна мне твоя прощальная краса —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Люблю я пышное природы увяданье,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В багрец и в золото одетые леса,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В их сенях ветра шум и свежее дыханье,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И мглой волнистою покрыты небеса,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И редкий солнца луч, и первые морозы,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И отдаленные седой зимы угрозы.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>
                <a:solidFill>
                  <a:srgbClr val="212529"/>
                </a:solidFill>
                <a:latin typeface="-apple-system"/>
              </a:rPr>
              <a:t>Александр Пушкин</a:t>
            </a:r>
            <a:r>
              <a:rPr lang="ru-RU" dirty="0">
                <a:solidFill>
                  <a:srgbClr val="212529"/>
                </a:solidFill>
                <a:latin typeface="-apple-system"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51610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 descr="C:\Users\Интигам Вели Оглы\Desktop\Camera\20201108_1246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937" y="980728"/>
            <a:ext cx="5143500" cy="489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012160" y="1052735"/>
            <a:ext cx="28083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222222"/>
                </a:solidFill>
                <a:latin typeface="Arial"/>
              </a:rPr>
              <a:t>Тепло последние денёчки.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>
                <a:solidFill>
                  <a:srgbClr val="222222"/>
                </a:solidFill>
                <a:latin typeface="Arial"/>
              </a:rPr>
              <a:t>Шуршит опавшая листва.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>
                <a:solidFill>
                  <a:srgbClr val="222222"/>
                </a:solidFill>
                <a:latin typeface="Arial"/>
              </a:rPr>
              <a:t>Поставит осень скоро точку,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>
                <a:solidFill>
                  <a:srgbClr val="222222"/>
                </a:solidFill>
                <a:latin typeface="Arial"/>
              </a:rPr>
              <a:t>И к нам нагрянут холода.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9016011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нтигам Вели Оглы\Desktop\Camera\20201111_0947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16632"/>
            <a:ext cx="8856984" cy="66247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4830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41679" y="868430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-603448"/>
            <a:ext cx="7182544" cy="875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182563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endParaRPr lang="ru-RU" sz="22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marL="228600" lvl="0" indent="-182563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endParaRPr lang="ru-RU" sz="2200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19672" y="868430"/>
            <a:ext cx="5432343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Дни поздней осени бранят обыкновенно,</a:t>
            </a:r>
            <a:br>
              <a:rPr lang="ru-RU" sz="2400" b="1" dirty="0" smtClean="0"/>
            </a:br>
            <a:r>
              <a:rPr lang="ru-RU" sz="2400" b="1" dirty="0" smtClean="0"/>
              <a:t>Но мне она мила, читатель дорогой,</a:t>
            </a:r>
            <a:br>
              <a:rPr lang="ru-RU" sz="2400" b="1" dirty="0" smtClean="0"/>
            </a:br>
            <a:r>
              <a:rPr lang="ru-RU" sz="2400" b="1" dirty="0" smtClean="0"/>
              <a:t>Красою тихою, блистающей смиренно.</a:t>
            </a:r>
            <a:br>
              <a:rPr lang="ru-RU" sz="2400" b="1" dirty="0" smtClean="0"/>
            </a:br>
            <a:r>
              <a:rPr lang="ru-RU" sz="2400" b="1" dirty="0" smtClean="0"/>
              <a:t>Так нелюбимое дитя в семье родной</a:t>
            </a:r>
            <a:br>
              <a:rPr lang="ru-RU" sz="2400" b="1" dirty="0" smtClean="0"/>
            </a:br>
            <a:r>
              <a:rPr lang="ru-RU" sz="2400" b="1" dirty="0" smtClean="0"/>
              <a:t>К себе меня влечет. Сказать вам откровенно,</a:t>
            </a:r>
            <a:br>
              <a:rPr lang="ru-RU" sz="2400" b="1" dirty="0" smtClean="0"/>
            </a:br>
            <a:r>
              <a:rPr lang="ru-RU" sz="2400" b="1" dirty="0" smtClean="0"/>
              <a:t>Из годовых времен я рад лишь ей одной,</a:t>
            </a:r>
            <a:br>
              <a:rPr lang="ru-RU" sz="2400" b="1" dirty="0" smtClean="0"/>
            </a:br>
            <a:r>
              <a:rPr lang="ru-RU" sz="2400" b="1" dirty="0" smtClean="0"/>
              <a:t>В ней много доброго; любовник не тщеславный,</a:t>
            </a:r>
            <a:br>
              <a:rPr lang="ru-RU" sz="2400" b="1" dirty="0" smtClean="0"/>
            </a:br>
            <a:r>
              <a:rPr lang="ru-RU" sz="2400" b="1" dirty="0" smtClean="0"/>
              <a:t>Я нечто в ней нашел мечтою своенравной.</a:t>
            </a:r>
          </a:p>
          <a:p>
            <a:pPr lvl="0"/>
            <a:r>
              <a:rPr lang="ru-RU" b="1" dirty="0" smtClean="0">
                <a:solidFill>
                  <a:srgbClr val="212529"/>
                </a:solidFill>
                <a:latin typeface="-apple-system"/>
              </a:rPr>
              <a:t>                                               Александр </a:t>
            </a:r>
            <a:r>
              <a:rPr lang="ru-RU" b="1" dirty="0">
                <a:solidFill>
                  <a:srgbClr val="212529"/>
                </a:solidFill>
                <a:latin typeface="-apple-system"/>
              </a:rPr>
              <a:t>Пушкин</a:t>
            </a:r>
            <a:r>
              <a:rPr lang="ru-RU" dirty="0">
                <a:solidFill>
                  <a:srgbClr val="212529"/>
                </a:solidFill>
                <a:latin typeface="-apple-system"/>
              </a:rPr>
              <a:t> </a:t>
            </a:r>
            <a:endParaRPr lang="ru-RU" dirty="0">
              <a:solidFill>
                <a:prstClr val="black"/>
              </a:solidFill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63803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41679" y="868430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17047" y="44624"/>
            <a:ext cx="8136904" cy="5598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037" lv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</a:pPr>
            <a:endParaRPr lang="ru-RU" sz="2200" dirty="0">
              <a:solidFill>
                <a:srgbClr val="000000"/>
              </a:solidFill>
              <a:latin typeface="verdana" pitchFamily="34" charset="0"/>
            </a:endParaRPr>
          </a:p>
          <a:p>
            <a:pPr marL="46037" lvl="0" algn="ctr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</a:pPr>
            <a:r>
              <a:rPr lang="ru-RU" sz="2200" b="1" dirty="0" smtClean="0">
                <a:solidFill>
                  <a:srgbClr val="000000"/>
                </a:solidFill>
                <a:latin typeface="verdana" pitchFamily="34" charset="0"/>
              </a:rPr>
              <a:t>Аннотация к ресурсу</a:t>
            </a:r>
          </a:p>
          <a:p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    Осень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– время дождей, серого неба, грусти. Так может многие считают, но в это прекрасное время можно много чего увидеть, наблюдать; как падают листья, как появилась роса, как поспели плоды на деревьях и птицы уже перелетают в теплые края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Земля как будто раздевается перед первым зимним сном, умывается осенними дождями и накрывается покрывалом из опавших листьев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endParaRPr lang="ru-RU" sz="2400" dirty="0">
              <a:latin typeface="Times New Roman"/>
              <a:ea typeface="Times New Roman"/>
            </a:endParaRPr>
          </a:p>
          <a:p>
            <a:pPr marL="46037" lv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</a:pPr>
            <a:r>
              <a:rPr lang="ru-RU" sz="2200" dirty="0" smtClean="0">
                <a:solidFill>
                  <a:srgbClr val="000000"/>
                </a:solidFill>
                <a:latin typeface="verdana" pitchFamily="34" charset="0"/>
              </a:rPr>
              <a:t>    </a:t>
            </a:r>
            <a:r>
              <a:rPr lang="ru-RU" sz="2200" dirty="0" smtClean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Данная 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п</a:t>
            </a:r>
            <a:r>
              <a:rPr lang="ru-RU" sz="2200" dirty="0" smtClean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резентация познакомит 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с произведениями поэтов </a:t>
            </a:r>
            <a:r>
              <a:rPr lang="ru-RU" sz="2200" dirty="0" smtClean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об осени.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 Ресурс состоит </a:t>
            </a:r>
            <a:r>
              <a:rPr lang="ru-RU" sz="220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из </a:t>
            </a:r>
            <a:r>
              <a:rPr lang="ru-RU" sz="2200" smtClean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24 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слайдов с литературными произведениями и фотографиями осени 2020г. Презентация выполнена в программе </a:t>
            </a:r>
            <a:r>
              <a:rPr lang="ru-RU" sz="2200" dirty="0" err="1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Microsoft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Office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 </a:t>
            </a:r>
            <a:r>
              <a:rPr lang="ru-RU" sz="2200" dirty="0" smtClean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PowerPoint-2010.</a:t>
            </a:r>
            <a:r>
              <a:rPr lang="ru-RU" sz="2200" dirty="0">
                <a:solidFill>
                  <a:srgbClr val="404040"/>
                </a:solidFill>
                <a:latin typeface="Times New Roman Cyr" pitchFamily="18" charset="0"/>
                <a:cs typeface="Times New Roman Cyr" pitchFamily="18" charset="0"/>
              </a:rPr>
              <a:t/>
            </a:r>
            <a:br>
              <a:rPr lang="ru-RU" sz="2200" dirty="0">
                <a:solidFill>
                  <a:srgbClr val="404040"/>
                </a:solidFill>
                <a:latin typeface="Times New Roman Cyr" pitchFamily="18" charset="0"/>
                <a:cs typeface="Times New Roman Cyr" pitchFamily="18" charset="0"/>
              </a:rPr>
            </a:br>
            <a:r>
              <a:rPr lang="ru-RU" sz="2200" dirty="0" smtClean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Материал </a:t>
            </a:r>
            <a:r>
              <a:rPr lang="ru-RU" sz="2200" dirty="0">
                <a:solidFill>
                  <a:srgbClr val="000000"/>
                </a:solidFill>
                <a:latin typeface="Times New Roman Cyr" pitchFamily="18" charset="0"/>
                <a:cs typeface="Times New Roman Cyr" pitchFamily="18" charset="0"/>
              </a:rPr>
              <a:t>будет полезен учителям начальных классов, родителям младших школьников и дошкольников, воспитателям ДОУ. </a:t>
            </a:r>
            <a:endParaRPr lang="ru-RU" sz="2200" dirty="0">
              <a:solidFill>
                <a:srgbClr val="404040"/>
              </a:solidFill>
              <a:latin typeface="Times New Roman Cyr" pitchFamily="18" charset="0"/>
              <a:cs typeface="Times New Roman Cyr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1848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6696744" cy="94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81328" lvl="5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defRPr/>
            </a:pP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 Cyr" pitchFamily="18" charset="0"/>
                <a:cs typeface="Times New Roman Cyr" pitchFamily="18" charset="0"/>
              </a:rPr>
              <a:t>Используемые </a:t>
            </a:r>
            <a:r>
              <a:rPr lang="ru-RU" sz="3600" b="1" kern="0" dirty="0" smtClean="0">
                <a:latin typeface="Times New Roman Cyr" pitchFamily="18" charset="0"/>
                <a:cs typeface="Times New Roman Cyr" pitchFamily="18" charset="0"/>
              </a:rPr>
              <a:t>ресурсы</a:t>
            </a:r>
            <a:endParaRPr lang="ru-RU" sz="3600" b="1" kern="0" dirty="0">
              <a:latin typeface="Times New Roman Cyr" pitchFamily="18" charset="0"/>
              <a:cs typeface="Times New Roman Cyr" pitchFamily="18" charset="0"/>
            </a:endParaRPr>
          </a:p>
          <a:p>
            <a:pPr marL="1481328" marR="0" lvl="5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tabLst/>
              <a:defRPr/>
            </a:pPr>
            <a:endParaRPr kumimoji="0" lang="ru-RU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1196753"/>
            <a:ext cx="5742384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600" kern="0" dirty="0">
                <a:solidFill>
                  <a:prstClr val="black"/>
                </a:solidFill>
                <a:latin typeface="Constantia"/>
              </a:rPr>
              <a:t/>
            </a:r>
            <a:br>
              <a:rPr lang="ru-RU" sz="2600" kern="0" dirty="0">
                <a:solidFill>
                  <a:prstClr val="black"/>
                </a:solidFill>
                <a:latin typeface="Constantia"/>
              </a:rPr>
            </a:br>
            <a:r>
              <a:rPr lang="ru-RU" sz="2600" kern="0" dirty="0">
                <a:solidFill>
                  <a:prstClr val="black"/>
                </a:solidFill>
                <a:latin typeface="Constantia"/>
              </a:rPr>
              <a:t>Авторские </a:t>
            </a:r>
            <a:r>
              <a:rPr lang="ru-RU" sz="2600" kern="0" dirty="0" smtClean="0">
                <a:solidFill>
                  <a:prstClr val="black"/>
                </a:solidFill>
                <a:latin typeface="Constantia"/>
              </a:rPr>
              <a:t>фотографии</a:t>
            </a:r>
          </a:p>
          <a:p>
            <a:pPr lvl="0">
              <a:defRPr/>
            </a:pPr>
            <a:r>
              <a:rPr lang="en-US" sz="2600" kern="0" dirty="0">
                <a:solidFill>
                  <a:prstClr val="black"/>
                </a:solidFill>
                <a:latin typeface="Constantia"/>
              </a:rPr>
              <a:t>http://rasfokus.ru/</a:t>
            </a:r>
            <a:r>
              <a:rPr lang="ru-RU" sz="2600" kern="0" dirty="0">
                <a:solidFill>
                  <a:prstClr val="black"/>
                </a:solidFill>
                <a:latin typeface="Constantia"/>
              </a:rPr>
              <a:t/>
            </a:r>
            <a:br>
              <a:rPr lang="ru-RU" sz="2600" kern="0" dirty="0">
                <a:solidFill>
                  <a:prstClr val="black"/>
                </a:solidFill>
                <a:latin typeface="Constantia"/>
              </a:rPr>
            </a:br>
            <a:r>
              <a:rPr lang="en-US" sz="2600" kern="0" dirty="0">
                <a:latin typeface="Constantia"/>
                <a:hlinkClick r:id="rId2"/>
              </a:rPr>
              <a:t>https://www.sunhome.ru</a:t>
            </a:r>
            <a:r>
              <a:rPr lang="en-US" sz="2600" kern="0" dirty="0" smtClean="0">
                <a:latin typeface="Constantia"/>
                <a:hlinkClick r:id="rId2"/>
              </a:rPr>
              <a:t>/</a:t>
            </a:r>
            <a:endParaRPr lang="ru-RU" sz="2600" kern="0" dirty="0" smtClean="0">
              <a:latin typeface="Constantia"/>
            </a:endParaRPr>
          </a:p>
          <a:p>
            <a:pPr lvl="0">
              <a:defRPr/>
            </a:pPr>
            <a:r>
              <a:rPr lang="en-US" sz="2600" kern="0" dirty="0">
                <a:solidFill>
                  <a:prstClr val="black"/>
                </a:solidFill>
                <a:latin typeface="Constantia"/>
                <a:hlinkClick r:id="rId3"/>
              </a:rPr>
              <a:t>https://www.liveinternet.ru</a:t>
            </a:r>
            <a:r>
              <a:rPr lang="en-US" sz="2600" kern="0" dirty="0" smtClean="0">
                <a:solidFill>
                  <a:prstClr val="black"/>
                </a:solidFill>
                <a:latin typeface="Constantia"/>
                <a:hlinkClick r:id="rId3"/>
              </a:rPr>
              <a:t>/</a:t>
            </a:r>
            <a:endParaRPr lang="ru-RU" sz="2600" kern="0" dirty="0" smtClean="0">
              <a:solidFill>
                <a:prstClr val="black"/>
              </a:solidFill>
              <a:latin typeface="Constantia"/>
            </a:endParaRPr>
          </a:p>
          <a:p>
            <a:pPr lvl="0">
              <a:defRPr/>
            </a:pPr>
            <a:r>
              <a:rPr lang="ru-RU" sz="2600" kern="0" dirty="0">
                <a:solidFill>
                  <a:prstClr val="black"/>
                </a:solidFill>
                <a:latin typeface="Constantia"/>
              </a:rPr>
              <a:t/>
            </a:r>
            <a:br>
              <a:rPr lang="ru-RU" sz="2600" kern="0" dirty="0">
                <a:solidFill>
                  <a:prstClr val="black"/>
                </a:solidFill>
                <a:latin typeface="Constantia"/>
              </a:rPr>
            </a:br>
            <a:endParaRPr lang="ru-RU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3495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207</Words>
  <Application>Microsoft Office PowerPoint</Application>
  <PresentationFormat>Экран (4:3)</PresentationFormat>
  <Paragraphs>73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24</vt:i4>
      </vt:variant>
    </vt:vector>
  </HeadingPairs>
  <TitlesOfParts>
    <vt:vector size="27" baseType="lpstr">
      <vt:lpstr>Тема Office</vt:lpstr>
      <vt:lpstr>1_Тема Office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Домашний</dc:creator>
  <cp:lastModifiedBy>Интигам Вели Оглы</cp:lastModifiedBy>
  <cp:revision>37</cp:revision>
  <dcterms:created xsi:type="dcterms:W3CDTF">2014-10-04T12:33:22Z</dcterms:created>
  <dcterms:modified xsi:type="dcterms:W3CDTF">2021-03-31T17:46:19Z</dcterms:modified>
</cp:coreProperties>
</file>