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767" r:id="rId1"/>
  </p:sldMasterIdLst>
  <p:notesMasterIdLst>
    <p:notesMasterId r:id="rId2"/>
  </p:notesMasterIdLst>
  <p:sldIdLst>
    <p:sldId id="34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3" r:id="rId58"/>
    <p:sldId id="311" r:id="rId59"/>
    <p:sldId id="312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</p:sldIdLst>
  <p:sldSz cx="12192000" cy="6858000"/>
  <p:notesSz cx="6858000" cy="9144000"/>
  <p:custDataLst>
    <p:tags r:id="rId8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slide" Target="slides/slide77.xml" /><Relationship Id="rId8" Type="http://schemas.openxmlformats.org/officeDocument/2006/relationships/slide" Target="slides/slide6.xml" /><Relationship Id="rId80" Type="http://schemas.openxmlformats.org/officeDocument/2006/relationships/slide" Target="slides/slide78.xml" /><Relationship Id="rId81" Type="http://schemas.openxmlformats.org/officeDocument/2006/relationships/slide" Target="slides/slide79.xml" /><Relationship Id="rId82" Type="http://schemas.openxmlformats.org/officeDocument/2006/relationships/slide" Target="slides/slide80.xml" /><Relationship Id="rId83" Type="http://schemas.openxmlformats.org/officeDocument/2006/relationships/slide" Target="slides/slide81.xml" /><Relationship Id="rId84" Type="http://schemas.openxmlformats.org/officeDocument/2006/relationships/slide" Target="slides/slide82.xml" /><Relationship Id="rId85" Type="http://schemas.openxmlformats.org/officeDocument/2006/relationships/slide" Target="slides/slide83.xml" /><Relationship Id="rId86" Type="http://schemas.openxmlformats.org/officeDocument/2006/relationships/slide" Target="slides/slide84.xml" /><Relationship Id="rId87" Type="http://schemas.openxmlformats.org/officeDocument/2006/relationships/slide" Target="slides/slide85.xml" /><Relationship Id="rId88" Type="http://schemas.openxmlformats.org/officeDocument/2006/relationships/slide" Target="slides/slide86.xml" /><Relationship Id="rId89" Type="http://schemas.openxmlformats.org/officeDocument/2006/relationships/tags" Target="tags/tag1.xml" /><Relationship Id="rId9" Type="http://schemas.openxmlformats.org/officeDocument/2006/relationships/slide" Target="slides/slide7.xml" /><Relationship Id="rId90" Type="http://schemas.openxmlformats.org/officeDocument/2006/relationships/presProps" Target="presProps.xml" /><Relationship Id="rId91" Type="http://schemas.openxmlformats.org/officeDocument/2006/relationships/viewProps" Target="viewProps.xml" /><Relationship Id="rId92" Type="http://schemas.openxmlformats.org/officeDocument/2006/relationships/theme" Target="theme/theme1.xml" /><Relationship Id="rId93" Type="http://schemas.openxmlformats.org/officeDocument/2006/relationships/tableStyles" Target="tableStyles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0A3DC-3CF5-46A5-9D82-78EA2A23CC31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B774B-CE25-42F2-91A9-EF5306262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491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8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B774B-CE25-42F2-91A9-EF53062627B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591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EB774B-CE25-42F2-91A9-EF53062627BA}" type="slidenum">
              <a:rPr lang="ru-RU" smtClean="0"/>
              <a:t>78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22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B774B-CE25-42F2-91A9-EF53062627BA}" type="slidenum">
              <a:rPr lang="ru-RU" smtClean="0"/>
              <a:t>84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80585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4AEB3-864E-406C-8A27-5F8C473C27C4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5A00-9D5F-4442-8DD5-32170EEF18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176679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4AEB3-864E-406C-8A27-5F8C473C27C4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7625A00-9D5F-4442-8DD5-32170EEF18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43111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4AEB3-864E-406C-8A27-5F8C473C27C4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5A00-9D5F-4442-8DD5-32170EEF18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66326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rect l="0" t="0" r="r" b="b"/>
              <a:pathLst>
                <a:path w="140" h="503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rect l="0" t="0" r="r" b="b"/>
              <a:pathLst>
                <a:path w="41" h="221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rect l="0" t="0" r="r" b="b"/>
              <a:pathLst>
                <a:path w="90" h="206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rect l="0" t="0" r="r" b="b"/>
              <a:pathLst>
                <a:path w="25" h="52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rect l="0" t="0" r="r" b="b"/>
              <a:pathLst>
                <a:path w="28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rect l="0" t="0" r="r" b="b"/>
              <a:pathLst>
                <a:path w="44" h="11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4AEB3-864E-406C-8A27-5F8C473C27C4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7625A00-9D5F-4442-8DD5-32170EEF18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391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1" r:id="rId2"/>
    <p:sldLayoutId id="2147483774" r:id="rId3"/>
  </p:sldLayoutIdLst>
  <p:transition/>
  <p:timing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slide" Target="slide33.xml" TargetMode="Internal" /><Relationship Id="rId11" Type="http://schemas.openxmlformats.org/officeDocument/2006/relationships/slide" Target="slide47.xml" TargetMode="Internal" /><Relationship Id="rId12" Type="http://schemas.openxmlformats.org/officeDocument/2006/relationships/slide" Target="slide75.xml" TargetMode="Internal" /><Relationship Id="rId13" Type="http://schemas.openxmlformats.org/officeDocument/2006/relationships/slide" Target="slide61.xml" TargetMode="Internal" /><Relationship Id="rId14" Type="http://schemas.openxmlformats.org/officeDocument/2006/relationships/slide" Target="slide7.xml" TargetMode="Internal" /><Relationship Id="rId15" Type="http://schemas.openxmlformats.org/officeDocument/2006/relationships/slide" Target="slide21.xml" TargetMode="Internal" /><Relationship Id="rId16" Type="http://schemas.openxmlformats.org/officeDocument/2006/relationships/slide" Target="slide35.xml" TargetMode="Internal" /><Relationship Id="rId17" Type="http://schemas.openxmlformats.org/officeDocument/2006/relationships/slide" Target="slide49.xml" TargetMode="Internal" /><Relationship Id="rId18" Type="http://schemas.openxmlformats.org/officeDocument/2006/relationships/slide" Target="slide77.xml" TargetMode="Internal" /><Relationship Id="rId19" Type="http://schemas.openxmlformats.org/officeDocument/2006/relationships/slide" Target="slide63.xml" TargetMode="Internal" /><Relationship Id="rId2" Type="http://schemas.openxmlformats.org/officeDocument/2006/relationships/slide" Target="slide3.xml" TargetMode="Internal" /><Relationship Id="rId20" Type="http://schemas.openxmlformats.org/officeDocument/2006/relationships/slide" Target="slide9.xml" TargetMode="Internal" /><Relationship Id="rId21" Type="http://schemas.openxmlformats.org/officeDocument/2006/relationships/slide" Target="slide23.xml" TargetMode="Internal" /><Relationship Id="rId22" Type="http://schemas.openxmlformats.org/officeDocument/2006/relationships/slide" Target="slide37.xml" TargetMode="Internal" /><Relationship Id="rId23" Type="http://schemas.openxmlformats.org/officeDocument/2006/relationships/slide" Target="slide51.xml" TargetMode="Internal" /><Relationship Id="rId24" Type="http://schemas.openxmlformats.org/officeDocument/2006/relationships/slide" Target="slide79.xml" TargetMode="Internal" /><Relationship Id="rId25" Type="http://schemas.openxmlformats.org/officeDocument/2006/relationships/slide" Target="slide65.xml" TargetMode="Internal" /><Relationship Id="rId26" Type="http://schemas.openxmlformats.org/officeDocument/2006/relationships/slide" Target="slide11.xml" TargetMode="Internal" /><Relationship Id="rId27" Type="http://schemas.openxmlformats.org/officeDocument/2006/relationships/slide" Target="slide25.xml" TargetMode="Internal" /><Relationship Id="rId28" Type="http://schemas.openxmlformats.org/officeDocument/2006/relationships/slide" Target="slide39.xml" TargetMode="Internal" /><Relationship Id="rId29" Type="http://schemas.openxmlformats.org/officeDocument/2006/relationships/slide" Target="slide53.xml" TargetMode="Internal" /><Relationship Id="rId3" Type="http://schemas.openxmlformats.org/officeDocument/2006/relationships/slide" Target="slide17.xml" TargetMode="Internal" /><Relationship Id="rId30" Type="http://schemas.openxmlformats.org/officeDocument/2006/relationships/slide" Target="slide81.xml" TargetMode="Internal" /><Relationship Id="rId31" Type="http://schemas.openxmlformats.org/officeDocument/2006/relationships/slide" Target="slide67.xml" TargetMode="Internal" /><Relationship Id="rId32" Type="http://schemas.openxmlformats.org/officeDocument/2006/relationships/slide" Target="slide13.xml" TargetMode="Internal" /><Relationship Id="rId33" Type="http://schemas.openxmlformats.org/officeDocument/2006/relationships/slide" Target="slide27.xml" TargetMode="Internal" /><Relationship Id="rId34" Type="http://schemas.openxmlformats.org/officeDocument/2006/relationships/slide" Target="slide41.xml" TargetMode="Internal" /><Relationship Id="rId35" Type="http://schemas.openxmlformats.org/officeDocument/2006/relationships/slide" Target="slide55.xml" TargetMode="Internal" /><Relationship Id="rId36" Type="http://schemas.openxmlformats.org/officeDocument/2006/relationships/slide" Target="slide83.xml" TargetMode="Internal" /><Relationship Id="rId37" Type="http://schemas.openxmlformats.org/officeDocument/2006/relationships/slide" Target="slide69.xml" TargetMode="Internal" /><Relationship Id="rId38" Type="http://schemas.openxmlformats.org/officeDocument/2006/relationships/slide" Target="slide15.xml" TargetMode="Internal" /><Relationship Id="rId39" Type="http://schemas.openxmlformats.org/officeDocument/2006/relationships/slide" Target="slide29.xml" TargetMode="Internal" /><Relationship Id="rId4" Type="http://schemas.openxmlformats.org/officeDocument/2006/relationships/slide" Target="slide31.xml" TargetMode="Internal" /><Relationship Id="rId40" Type="http://schemas.openxmlformats.org/officeDocument/2006/relationships/slide" Target="slide43.xml" TargetMode="Internal" /><Relationship Id="rId41" Type="http://schemas.openxmlformats.org/officeDocument/2006/relationships/slide" Target="slide57.xml" TargetMode="Internal" /><Relationship Id="rId42" Type="http://schemas.openxmlformats.org/officeDocument/2006/relationships/slide" Target="slide85.xml" TargetMode="Internal" /><Relationship Id="rId43" Type="http://schemas.openxmlformats.org/officeDocument/2006/relationships/slide" Target="slide71.xml" TargetMode="Internal" /><Relationship Id="rId5" Type="http://schemas.openxmlformats.org/officeDocument/2006/relationships/slide" Target="slide45.xml" TargetMode="Internal" /><Relationship Id="rId6" Type="http://schemas.openxmlformats.org/officeDocument/2006/relationships/slide" Target="slide73.xml" TargetMode="Internal" /><Relationship Id="rId7" Type="http://schemas.openxmlformats.org/officeDocument/2006/relationships/slide" Target="slide59.xml" TargetMode="Internal" /><Relationship Id="rId8" Type="http://schemas.openxmlformats.org/officeDocument/2006/relationships/slide" Target="slide5.xml" TargetMode="Internal" /><Relationship Id="rId9" Type="http://schemas.openxmlformats.org/officeDocument/2006/relationships/slide" Target="slide19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.xml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slide" Target="slide2.xml" TargetMode="Internal" /><Relationship Id="rId4" Type="http://schemas.openxmlformats.org/officeDocument/2006/relationships/image" Target="../media/image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0.xml" TargetMode="In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2.xml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4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6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6.xml" TargetMode="Interna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8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7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0.xml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8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2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9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4.xml" TargetMode="Interna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0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6.xml" TargetMode="In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1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8.xml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2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0.xml" TargetMode="Interna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3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2.xml" TargetMode="Interna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4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4.xml" TargetMode="Interna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5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6.xml" TargetMode="Interna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6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8.xml" TargetMode="Interna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7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0.xml" TargetMode="Interna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8.jpe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2.xml" TargetMode="Interna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9.jpe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4.xml" TargetMode="Interna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0.jpe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6.xml" TargetMode="Interna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1.jpe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8.xml" TargetMode="Interna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2.jpe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0.xml" TargetMode="Interna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3.jpe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2.xml" TargetMode="Interna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4.jpe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4.xml" TargetMode="Interna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5.pn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6.xml" TargetMode="Interna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6.jpe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8.xml" TargetMode="Interna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7.jpeg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0.xml" TargetMode="Interna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8.jpeg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2.xml" TargetMode="Interna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9.jpeg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4.xml" TargetMode="Interna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0.jpeg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6.xml" TargetMode="Interna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1.jpeg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8.xml" TargetMode="Interna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2.jpeg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0.xml" TargetMode="Interna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3.jpeg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2.xml" TargetMode="Interna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4.xml" TargetMode="Interna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4.jpeg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6.xml" TargetMode="Interna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5.jpeg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8.xml" TargetMode="Interna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slide" Target="slide2.xml" TargetMode="Internal" /><Relationship Id="rId4" Type="http://schemas.openxmlformats.org/officeDocument/2006/relationships/image" Target="../media/image36.jpeg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0.xml" TargetMode="Interna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7.jpeg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2.xml" TargetMode="Interna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8.jpeg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4.xml" TargetMode="Internal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slide" Target="slide2.xml" TargetMode="Internal" /><Relationship Id="rId4" Type="http://schemas.openxmlformats.org/officeDocument/2006/relationships/image" Target="../media/image39.jpeg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6.xml" TargetMode="Internal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40.png" /><Relationship Id="rId4" Type="http://schemas.openxmlformats.org/officeDocument/2006/relationships/image" Target="../media/image41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7200"/>
              <a:t>Своя игра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534" y="2052918"/>
            <a:ext cx="11996382" cy="4702724"/>
          </a:xfrm>
        </p:spPr>
        <p:txBody>
          <a:bodyPr>
            <a:normAutofit/>
          </a:bodyPr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4300"/>
              <a:t>Русь при первых Рюриковичах</a:t>
            </a:r>
            <a:endParaRPr lang="ru-RU" sz="4000"/>
          </a:p>
          <a:p>
            <a:pPr marL="0" indent="0" algn="ctr">
              <a:buNone/>
            </a:pPr>
            <a:r>
              <a:rPr lang="ru-RU"/>
              <a:t>                                                             Выполнил:</a:t>
            </a:r>
          </a:p>
          <a:p>
            <a:pPr marL="0" indent="0" algn="ctr">
              <a:buNone/>
            </a:pPr>
            <a:r>
              <a:rPr lang="ru-RU"/>
              <a:t>                                                                   Березин А.С.</a:t>
            </a:r>
          </a:p>
          <a:p>
            <a:pPr marL="0" indent="0" algn="ctr">
              <a:buNone/>
            </a:pPr>
            <a:r>
              <a:rPr lang="ru-RU"/>
              <a:t>                                                                          Учитель истории </a:t>
            </a:r>
          </a:p>
          <a:p>
            <a:pPr marL="0" indent="0" algn="ctr">
              <a:buNone/>
            </a:pPr>
            <a:r>
              <a:rPr lang="ru-RU"/>
              <a:t>                                                                                 МБОУ «Лицей №188»</a:t>
            </a:r>
          </a:p>
          <a:p>
            <a:pPr marL="0" indent="0" algn="ctr">
              <a:buNone/>
            </a:pPr>
            <a:r>
              <a:rPr lang="ru-RU"/>
              <a:t>                                                           г. Казань </a:t>
            </a:r>
          </a:p>
        </p:txBody>
      </p:sp>
    </p:spTree>
    <p:extLst>
      <p:ext uri="{BB962C8B-B14F-4D97-AF65-F5344CB8AC3E}">
        <p14:creationId xmlns:p14="http://schemas.microsoft.com/office/powerpoint/2010/main" val="181246155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70567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400" baseline="0"/>
                        <a:t>Рюрик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800" baseline="0"/>
                        <a:t>Олег</a:t>
                      </a:r>
                      <a:endParaRPr lang="ru-RU" sz="20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800"/>
                        <a:t>Игорь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800" baseline="0"/>
                        <a:t>Ольга</a:t>
                      </a:r>
                      <a:endParaRPr lang="ru-RU" sz="28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400" baseline="0"/>
                        <a:t>Святослав </a:t>
                      </a:r>
                      <a:r>
                        <a:rPr lang="ru-RU" sz="2800" baseline="0"/>
                        <a:t>  </a:t>
                      </a:r>
                      <a:endParaRPr lang="ru-RU" sz="28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400"/>
                        <a:t>Владимир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5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6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7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8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9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0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1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2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3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4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5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6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7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8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9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0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1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2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3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4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5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6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7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8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9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0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1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2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3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4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5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6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7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8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9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0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1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2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3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17254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4000"/>
              <a:t>Назовите годы правления Рюрика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057536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862 – 879 гг.</a:t>
            </a: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A634F044-B927-4A5C-B89A-A52C3887CD3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458869" y="2125663"/>
            <a:ext cx="3778250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6141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Назовите год призвания варягов на Русь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667377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862 год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1348A0C0-FB09-41B5-B0BB-34AD3C4A4C1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493150"/>
            <a:ext cx="4313238" cy="30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055577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Какую династию на долгие столетия основал Рюрик?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796145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200"/>
              <a:t>Рюриковичи </a:t>
            </a:r>
          </a:p>
          <a:p>
            <a:pPr marL="0" indent="0" algn="ctr">
              <a:buNone/>
            </a:pPr>
            <a:endParaRPr lang="ru-RU" sz="3200"/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4C1DECD0-8017-47A8-98A3-440CA17473A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836694" y="2125663"/>
            <a:ext cx="3022600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89933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Какой город стал резиденцией Рюрика при прибытии?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022817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4000"/>
              <a:t>Ладога</a:t>
            </a: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78AC7955-AF14-4972-9F17-41E64A4BE40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836694" y="2125663"/>
            <a:ext cx="3022600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92130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38484" y="1451211"/>
            <a:ext cx="9134215" cy="4458269"/>
          </a:xfrm>
        </p:spPr>
        <p:txBody>
          <a:bodyPr>
            <a:noAutofit/>
          </a:bodyPr>
          <a:lstStyle/>
          <a:p>
            <a:endParaRPr lang="ru-RU" sz="3600"/>
          </a:p>
          <a:p>
            <a:endParaRPr lang="ru-RU" sz="3600"/>
          </a:p>
          <a:p>
            <a:endParaRPr lang="ru-RU" sz="3600"/>
          </a:p>
          <a:p>
            <a:pPr algn="ctr"/>
            <a:r>
              <a:rPr lang="ru-RU" sz="3600"/>
              <a:t>Назовите братьев Рюрика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187400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38233" y="2017039"/>
            <a:ext cx="4258101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4000"/>
          </a:p>
          <a:p>
            <a:pPr marL="0" indent="0">
              <a:buNone/>
            </a:pPr>
            <a:endParaRPr lang="ru-RU" sz="4000"/>
          </a:p>
          <a:p>
            <a:pPr marL="0" indent="0" algn="ctr">
              <a:buNone/>
            </a:pPr>
            <a:r>
              <a:rPr lang="ru-RU" sz="4000" err="1"/>
              <a:t>Синеус и Трувор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A6F8D497-12D6-4D0A-91EE-C7B8D2CE8F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540200"/>
            <a:ext cx="4313238" cy="294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0628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Назовите племена, которые призвали варягов на княжение?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058336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5663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 err="1"/>
              <a:t>Ильменцы </a:t>
            </a:r>
          </a:p>
          <a:p>
            <a:pPr algn="ctr"/>
            <a:r>
              <a:rPr lang="ru-RU" sz="3600" err="1"/>
              <a:t>Словене </a:t>
            </a:r>
          </a:p>
          <a:p>
            <a:pPr algn="ctr"/>
            <a:r>
              <a:rPr lang="ru-RU" sz="3600"/>
              <a:t>Ижорцы 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90632021-5D83-4008-9441-DD0017A65A5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650626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Какую функцию должен был выполнять варяжский князь?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917186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01756" y="2126222"/>
            <a:ext cx="4367283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/>
          </a:p>
          <a:p>
            <a:pPr marL="0" indent="0" algn="ctr">
              <a:buNone/>
            </a:pPr>
            <a:endParaRPr lang="ru-RU" sz="3600"/>
          </a:p>
          <a:p>
            <a:pPr marL="0" indent="0" algn="ctr">
              <a:buNone/>
            </a:pPr>
            <a:r>
              <a:rPr lang="ru-RU" sz="3600"/>
              <a:t>…владел нами и судил по праву.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D2917EBE-45E8-42AD-9E00-54E036286BB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493150"/>
            <a:ext cx="4313238" cy="30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59495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353535"/>
              </a:buClr>
              <a:buSzTx/>
              <a:buFont typeface="Wingdings 3" charset="2"/>
              <a:buChar char=""/>
              <a:defRPr/>
            </a:pPr>
            <a:r>
              <a:rPr kumimoji="0" lang="ru-RU" sz="4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Назовите годы правления Олега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363355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879 – 912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43C0CF1-DB39-47FA-9F78-06BD3921107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458869" y="2125663"/>
            <a:ext cx="3778250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50581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Назовите год объединения Новгорода и Киева?</a:t>
            </a:r>
            <a:endParaRPr lang="ru-RU" sz="360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969813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882 год</a:t>
            </a:r>
            <a:endParaRPr lang="ru-RU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indent="0" algn="ctr">
              <a:buNone/>
            </a:pPr>
            <a:endParaRPr lang="ru-RU" sz="360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56E358D5-6F60-434E-9FF2-DB74A01A8D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EE0CBF0-6A18-45FF-995C-90F6FD6E0CD2}"/>
              </a:ext>
            </a:extLst>
          </p:cNvPr>
          <p:cNvSpPr/>
          <p:nvPr/>
        </p:nvSpPr>
        <p:spPr>
          <a:xfrm>
            <a:off x="9871969" y="5060272"/>
            <a:ext cx="1322773" cy="337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857480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Кто княжил в Киеве до 882 года?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752414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>
            <a:normAutofit/>
          </a:bodyPr>
          <a:lstStyle/>
          <a:p>
            <a:endParaRPr lang="ru-RU" sz="3600"/>
          </a:p>
          <a:p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Аскольд и Дир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8491A4C7-2358-4A76-AC34-34A46DAAB7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17240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 Назовите годы походов Олега на  Царьград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824665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907 и 911 гг.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7F3372B9-2BE7-45FD-BCE3-2D8B687D97F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50337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4000"/>
              <a:t>Что сделал Олег во время первого похода на Царьград?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994891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2099452" y="1540189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algn="ctr"/>
            <a:r>
              <a:rPr lang="ru-RU" sz="4000"/>
              <a:t>Щит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5EDA4FB-9BFC-45B9-A33E-4F885B4264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1819" y="1393794"/>
            <a:ext cx="5609181" cy="40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009707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4000">
                <a:solidFill>
                  <a:prstClr val="black">
                    <a:lumMod val="75000"/>
                    <a:lumOff val="25000"/>
                  </a:prstClr>
                </a:solidFill>
              </a:rPr>
              <a:t>Почему Олег получил прозвище Вещий?</a:t>
            </a:r>
          </a:p>
          <a:p>
            <a:endParaRPr lang="ru-RU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224273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45040" y="1970843"/>
            <a:ext cx="3764133" cy="3692978"/>
          </a:xfrm>
        </p:spPr>
        <p:txBody>
          <a:bodyPr>
            <a:normAutofit/>
          </a:bodyPr>
          <a:lstStyle/>
          <a:p>
            <a:endParaRPr lang="ru-RU"/>
          </a:p>
          <a:p>
            <a:pPr lvl="0">
              <a:buClr>
                <a:srgbClr val="353535"/>
              </a:buClr>
            </a:pPr>
            <a:endParaRPr lang="ru-RU" sz="430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0" algn="ctr">
              <a:buClr>
                <a:srgbClr val="353535"/>
              </a:buClr>
            </a:pPr>
            <a:r>
              <a:rPr lang="ru-RU" sz="4300">
                <a:solidFill>
                  <a:prstClr val="black">
                    <a:lumMod val="75000"/>
                    <a:lumOff val="25000"/>
                  </a:prstClr>
                </a:solidFill>
              </a:rPr>
              <a:t>Предвидел события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2E3263D-E8C8-4ABC-9B0C-A95615C0E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42" y="1418141"/>
            <a:ext cx="3197293" cy="479838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7030DC4-621C-4B29-AED1-00C2471CD17C}"/>
              </a:ext>
            </a:extLst>
          </p:cNvPr>
          <p:cNvSpPr/>
          <p:nvPr/>
        </p:nvSpPr>
        <p:spPr>
          <a:xfrm>
            <a:off x="7395099" y="1970843"/>
            <a:ext cx="2583402" cy="1775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723233"/>
      </p:ext>
    </p:extLst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Каким образом погиб Олег?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648811"/>
      </p:ext>
    </p:extLst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1"/>
          <p:cNvSpPr>
            <a:spLocks noGrp="1"/>
          </p:cNvSpPr>
          <p:nvPr>
            <p:ph sz="half" idx="1"/>
          </p:nvPr>
        </p:nvSpPr>
        <p:spPr>
          <a:xfrm>
            <a:off x="2274154" y="2038066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algn="ctr"/>
            <a:r>
              <a:rPr lang="ru-RU" sz="4000">
                <a:solidFill>
                  <a:prstClr val="black">
                    <a:lumMod val="75000"/>
                    <a:lumOff val="25000"/>
                  </a:prstClr>
                </a:solidFill>
              </a:rPr>
              <a:t>От укуса змеи</a:t>
            </a:r>
            <a:endParaRPr lang="ru-RU" sz="400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0290FDF-6E83-4E57-84D0-C81192E11D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977" y="2095857"/>
            <a:ext cx="5493059" cy="36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1646"/>
      </p:ext>
    </p:extLst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353535"/>
              </a:buClr>
              <a:buSzTx/>
              <a:buFont typeface="Wingdings 3" charset="2"/>
              <a:buChar char=""/>
              <a:defRPr/>
            </a:pPr>
            <a:r>
              <a:rPr kumimoji="0" lang="ru-RU" sz="4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Назовите годы правления Игоря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93078"/>
      </p:ext>
    </p:extLst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912 – 945 гг. 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37FC5F09-BE47-4336-8BF1-370E22A1666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335884" y="2125663"/>
            <a:ext cx="4024219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31315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Кто был женой Игоря?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278292"/>
      </p:ext>
    </p:extLst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Ольга 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F033EDF9-E929-446D-BE6C-0F96D73ED64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492012" y="2125663"/>
            <a:ext cx="3711964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559245"/>
      </p:ext>
    </p:extLst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При помощи какого оружия, греки уничтожили флот Игоря?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511810"/>
      </p:ext>
    </p:extLst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 algn="ctr">
              <a:buNone/>
            </a:pPr>
            <a:r>
              <a:rPr lang="ru-RU" sz="3600" b="1"/>
              <a:t>Греческий огонь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962866" y="2838734"/>
            <a:ext cx="1173707" cy="1637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0A09F5FB-1AA0-4A42-BABD-5B7EDC2A86F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9430"/>
            <a:ext cx="4313238" cy="3230716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4D77F1D-9E7C-4A24-A514-C7B4F3ADE35C}"/>
              </a:ext>
            </a:extLst>
          </p:cNvPr>
          <p:cNvSpPr/>
          <p:nvPr/>
        </p:nvSpPr>
        <p:spPr>
          <a:xfrm>
            <a:off x="7563775" y="2574524"/>
            <a:ext cx="985421" cy="159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007826"/>
      </p:ext>
    </p:extLst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kumimoji="0" lang="ru-RU" sz="3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Назовите годы походов Игоря на  Царьград</a:t>
            </a:r>
            <a:endParaRPr lang="ru-RU" sz="360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320216"/>
      </p:ext>
    </p:extLst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11541" y="2038066"/>
            <a:ext cx="4002658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4000"/>
              <a:t>941, 944 гг.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483924-A5EB-4D96-9D84-DEC15691061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  <a:p>
            <a:pPr marL="0" indent="0" algn="ctr">
              <a:buNone/>
            </a:pPr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2E0DA02-CC43-46AB-B8A9-07F83ED88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636" y="2228801"/>
            <a:ext cx="4782958" cy="35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809421"/>
      </p:ext>
    </p:extLst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Какое племя убило князя Игоря?</a:t>
            </a:r>
            <a:endParaRPr lang="ru-RU" sz="360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96028"/>
      </p:ext>
    </p:extLst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66131" y="2126222"/>
            <a:ext cx="4313864" cy="3777622"/>
          </a:xfrm>
        </p:spPr>
        <p:txBody>
          <a:bodyPr>
            <a:normAutofit/>
          </a:bodyPr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Древляне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376DBD03-A05D-4A9D-8A39-ABFACD9CA8A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48609"/>
      </p:ext>
    </p:extLst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Почему Игорь получил прозвище Старый?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894035"/>
      </p:ext>
    </p:extLst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 algn="ctr">
              <a:buNone/>
            </a:pPr>
            <a:r>
              <a:rPr lang="ru-RU" sz="3600"/>
              <a:t>Стал князем в зрелости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245436B5-AF71-4F35-98BB-9B3050B848F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918117"/>
      </p:ext>
    </p:extLst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Каким образом погиб Игорь?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105395"/>
      </p:ext>
    </p:extLst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97289" y="2006222"/>
            <a:ext cx="4244454" cy="3990882"/>
          </a:xfrm>
        </p:spPr>
        <p:txBody>
          <a:bodyPr>
            <a:normAutofit/>
          </a:bodyPr>
          <a:lstStyle/>
          <a:p>
            <a:endParaRPr lang="ru-RU" sz="2800"/>
          </a:p>
          <a:p>
            <a:pPr marL="0" indent="0">
              <a:buNone/>
            </a:pPr>
            <a:endParaRPr lang="ru-RU" sz="2800"/>
          </a:p>
          <a:p>
            <a:pPr algn="ctr"/>
            <a:r>
              <a:rPr lang="ru-RU" sz="4000"/>
              <a:t>Разорвали пополам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06AE278E-1C55-4D17-8331-E7C110A4A2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449061"/>
            <a:ext cx="4313238" cy="313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11293"/>
      </p:ext>
    </p:extLst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353535"/>
              </a:buClr>
              <a:buSzTx/>
              <a:buFont typeface="Wingdings 3" charset="2"/>
              <a:buChar char=""/>
              <a:defRPr/>
            </a:pPr>
            <a:r>
              <a:rPr kumimoji="0" lang="ru-RU" sz="4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Назовите годы правления княгини Ольги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475234"/>
      </p:ext>
    </p:extLst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 algn="ctr">
              <a:buNone/>
            </a:pPr>
            <a:r>
              <a:rPr lang="ru-RU" sz="3600"/>
              <a:t>945 – 964 гг. </a:t>
            </a:r>
          </a:p>
          <a:p>
            <a:pPr marL="0" indent="0" algn="ctr">
              <a:buNone/>
            </a:pPr>
            <a:r>
              <a:rPr lang="ru-RU" sz="3600"/>
              <a:t>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7FA3D4A7-77A5-4BEC-829F-D50F921206E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931150" y="2125663"/>
            <a:ext cx="2833687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13026"/>
      </p:ext>
    </p:extLst>
  </p:cSld>
  <p:clrMapOvr>
    <a:masterClrMapping/>
  </p:clrMapOvr>
  <p:transition/>
  <p:timing/>
</p:sld>
</file>

<file path=ppt/slides/slide4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Какому племени отомстила княгиня Ольга за смерть Игоря?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138699"/>
      </p:ext>
    </p:extLst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Древлян 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9B05729-C6A0-4537-BFAB-3503CF1E2C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2871" y="2396159"/>
            <a:ext cx="4310246" cy="32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136453"/>
      </p:ext>
    </p:extLst>
  </p:cSld>
  <p:clrMapOvr>
    <a:masterClrMapping/>
  </p:clrMapOvr>
  <p:transition/>
  <p:timing/>
</p:sld>
</file>

<file path=ppt/slides/slide4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Какую реформу провела княгиня Ольга?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297386"/>
      </p:ext>
    </p:extLst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>
            <a:normAutofit/>
          </a:bodyPr>
          <a:lstStyle/>
          <a:p>
            <a:endParaRPr lang="ru-RU"/>
          </a:p>
          <a:p>
            <a:pPr marL="0" indent="0" algn="ctr">
              <a:buNone/>
            </a:pPr>
            <a:endParaRPr lang="ru-RU" sz="3200"/>
          </a:p>
          <a:p>
            <a:pPr algn="ctr"/>
            <a:r>
              <a:rPr lang="ru-RU" sz="3200"/>
              <a:t>Уроки </a:t>
            </a:r>
          </a:p>
          <a:p>
            <a:pPr algn="ctr"/>
            <a:r>
              <a:rPr lang="ru-RU" sz="3200"/>
              <a:t>Погосты  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347994" y="2770496"/>
            <a:ext cx="1037952" cy="2183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96C5167A-1951-4DA6-93E8-7DADA1BBE27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429369"/>
            <a:ext cx="4313238" cy="317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118879"/>
      </p:ext>
    </p:extLst>
  </p:cSld>
  <p:clrMapOvr>
    <a:masterClrMapping/>
  </p:clrMapOvr>
  <p:transition/>
  <p:timing/>
</p:sld>
</file>

<file path=ppt/slides/slide5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Когда произошло крещение княгини Ольги?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577679"/>
      </p:ext>
    </p:extLst>
  </p:cSld>
  <p:clrMapOvr>
    <a:masterClrMapping/>
  </p:clrMapOvr>
  <p:transition/>
  <p:timing/>
</p:sld>
</file>

<file path=ppt/slides/slide5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957 год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AD037BB6-6F66-4B27-A2DA-8E4AA5C3AE8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548287"/>
            <a:ext cx="4313238" cy="29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926918"/>
      </p:ext>
    </p:extLst>
  </p:cSld>
  <p:clrMapOvr>
    <a:masterClrMapping/>
  </p:clrMapOvr>
  <p:transition/>
  <p:timing/>
</p:sld>
</file>

<file path=ppt/slides/slide5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Кто стал крестным отцом княгини Ольги?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638819"/>
      </p:ext>
    </p:extLst>
  </p:cSld>
  <p:clrMapOvr>
    <a:masterClrMapping/>
  </p:clrMapOvr>
  <p:transition/>
  <p:timing/>
</p:sld>
</file>

<file path=ppt/slides/slide5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32764" y="2126221"/>
            <a:ext cx="4366887" cy="3777623"/>
          </a:xfrm>
        </p:spPr>
        <p:txBody>
          <a:bodyPr/>
          <a:lstStyle/>
          <a:p>
            <a:endParaRPr lang="ru-RU"/>
          </a:p>
          <a:p>
            <a:endParaRPr lang="ru-RU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ъект 2"/>
          <p:cNvSpPr txBox="1"/>
          <p:nvPr/>
        </p:nvSpPr>
        <p:spPr>
          <a:xfrm>
            <a:off x="2538484" y="2126222"/>
            <a:ext cx="4313864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  <a:p>
            <a:pPr marL="0" indent="0">
              <a:buFont typeface="Wingdings 3" charset="2"/>
              <a:buNone/>
            </a:pPr>
            <a:endParaRPr lang="ru-RU"/>
          </a:p>
          <a:p>
            <a:pPr algn="ctr"/>
            <a:r>
              <a:rPr lang="ru-RU" sz="3600"/>
              <a:t>Константин Багрянородный 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F71AA30D-0623-4B0D-BA6F-3ABF321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042718" y="1539875"/>
            <a:ext cx="2468508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978243"/>
      </p:ext>
    </p:extLst>
  </p:cSld>
  <p:clrMapOvr>
    <a:masterClrMapping/>
  </p:clrMapOvr>
  <p:transition/>
  <p:timing/>
</p:sld>
</file>

<file path=ppt/slides/slide5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Кто был вождем древлян при убийстве Игоря?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275176"/>
      </p:ext>
    </p:extLst>
  </p:cSld>
  <p:clrMapOvr>
    <a:masterClrMapping/>
  </p:clrMapOvr>
  <p:transition/>
  <p:timing/>
</p:sld>
</file>

<file path=ppt/slides/slide5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2"/>
          <p:cNvSpPr txBox="1"/>
          <p:nvPr/>
        </p:nvSpPr>
        <p:spPr>
          <a:xfrm>
            <a:off x="2538484" y="2126222"/>
            <a:ext cx="3933338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3600"/>
          </a:p>
          <a:p>
            <a:pPr marL="0" indent="0">
              <a:buNone/>
            </a:pPr>
            <a:endParaRPr lang="ru-RU" sz="3600"/>
          </a:p>
          <a:p>
            <a:pPr marL="0" indent="0" algn="ctr">
              <a:buNone/>
            </a:pPr>
            <a:r>
              <a:rPr lang="ru-RU" sz="3600"/>
              <a:t>Мал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B20823-3216-4B07-9D9F-C88FE7DFD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9351" y="2126222"/>
            <a:ext cx="5043398" cy="377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5588"/>
      </p:ext>
    </p:extLst>
  </p:cSld>
  <p:clrMapOvr>
    <a:masterClrMapping/>
  </p:clrMapOvr>
  <p:transition/>
  <p:timing/>
</p:sld>
</file>

<file path=ppt/slides/slide5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/>
          </a:p>
          <a:p>
            <a:endParaRPr lang="ru-RU"/>
          </a:p>
          <a:p>
            <a:pPr algn="ctr"/>
            <a:r>
              <a:rPr lang="ru-RU" sz="3600"/>
              <a:t>Историк Карамзин написал в своем сочинении: «Предание нарекло Ольгу Хитрою, церковь Святою, история…?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221475"/>
      </p:ext>
    </p:extLst>
  </p:cSld>
  <p:clrMapOvr>
    <a:masterClrMapping/>
  </p:clrMapOvr>
  <p:transition/>
  <p:timing/>
</p:sld>
</file>

<file path=ppt/slides/slide5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2712042" y="1886199"/>
            <a:ext cx="4313864" cy="377762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3200"/>
          </a:p>
          <a:p>
            <a:pPr marL="0" indent="0">
              <a:buNone/>
            </a:pPr>
            <a:endParaRPr lang="ru-RU" sz="3200"/>
          </a:p>
          <a:p>
            <a:pPr marL="0" indent="0" algn="ctr">
              <a:buNone/>
            </a:pPr>
            <a:r>
              <a:rPr lang="ru-RU" sz="3200"/>
              <a:t>Мудрою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081FD0-98C4-441E-9E6F-F646A6DB6C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370" y="2142258"/>
            <a:ext cx="5714630" cy="3265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18785"/>
      </p:ext>
    </p:extLst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kumimoji="0" lang="ru-RU" sz="4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Назовите годы правления Владимира</a:t>
            </a:r>
            <a:endParaRPr lang="ru-RU" sz="360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368957"/>
      </p:ext>
    </p:extLst>
  </p:cSld>
  <p:clrMapOvr>
    <a:masterClrMapping/>
  </p:clrMapOvr>
  <p:transition/>
  <p:timing/>
</p:sld>
</file>

<file path=ppt/slides/slide6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980 – 1015 гг.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8E0B5DC1-9B1D-44BB-8A78-FC795B5F698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801690"/>
            <a:ext cx="4313238" cy="242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734737"/>
      </p:ext>
    </p:extLst>
  </p:cSld>
  <p:clrMapOvr>
    <a:masterClrMapping/>
  </p:clrMapOvr>
  <p:transition/>
  <p:timing/>
</p:sld>
</file>

<file path=ppt/slides/slide6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Сколько сыновей было у Владимира?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397298"/>
      </p:ext>
    </p:extLst>
  </p:cSld>
  <p:clrMapOvr>
    <a:masterClrMapping/>
  </p:clrMapOvr>
  <p:transition/>
  <p:timing/>
</p:sld>
</file>

<file path=ppt/slides/slide6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12…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54C70751-B5E5-47F1-B85A-813A05B6895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405371"/>
            <a:ext cx="4313238" cy="321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968226"/>
      </p:ext>
    </p:extLst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Какую религию принял Владимир?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258696"/>
      </p:ext>
    </p:extLst>
  </p:cSld>
  <p:clrMapOvr>
    <a:masterClrMapping/>
  </p:clrMapOvr>
  <p:transition/>
  <p:timing/>
</p:sld>
</file>

<file path=ppt/slides/slide6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5976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Христианство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8618F743-B100-4EA4-8131-DE37290A7D1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537913"/>
            <a:ext cx="4313238" cy="295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254773"/>
      </p:ext>
    </p:extLst>
  </p:cSld>
  <p:clrMapOvr>
    <a:masterClrMapping/>
  </p:clrMapOvr>
  <p:transition/>
  <p:timing/>
</p:sld>
</file>

<file path=ppt/slides/slide6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Когда произошло Крещение Руси?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664343"/>
      </p:ext>
    </p:extLst>
  </p:cSld>
  <p:clrMapOvr>
    <a:masterClrMapping/>
  </p:clrMapOvr>
  <p:transition/>
  <p:timing/>
</p:sld>
</file>

<file path=ppt/slides/slide6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 sz="3200"/>
          </a:p>
          <a:p>
            <a:pPr lvl="0" algn="ctr">
              <a:buClr>
                <a:srgbClr val="353535"/>
              </a:buClr>
            </a:pPr>
            <a:r>
              <a:rPr lang="ru-RU" sz="4000">
                <a:solidFill>
                  <a:prstClr val="black">
                    <a:lumMod val="75000"/>
                    <a:lumOff val="25000"/>
                  </a:prstClr>
                </a:solidFill>
              </a:rPr>
              <a:t>988 год </a:t>
            </a:r>
          </a:p>
          <a:p>
            <a:pPr marL="0" indent="0">
              <a:buNone/>
            </a:pPr>
            <a:endParaRPr lang="ru-RU" sz="320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FA6935B9-4B58-427F-8DF9-87BE5D797E5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460225"/>
            <a:ext cx="4313238" cy="310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27338"/>
      </p:ext>
    </p:extLst>
  </p:cSld>
  <p:clrMapOvr>
    <a:masterClrMapping/>
  </p:clrMapOvr>
  <p:transition/>
  <p:timing/>
</p:sld>
</file>

<file path=ppt/slides/slide6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Византийские зодчие возвели каменный храм – церковь…?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653005"/>
      </p:ext>
    </p:extLst>
  </p:cSld>
  <p:clrMapOvr>
    <a:masterClrMapping/>
  </p:clrMapOvr>
  <p:transition/>
  <p:timing/>
</p:sld>
</file>

<file path=ppt/slides/slide6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200"/>
          </a:p>
          <a:p>
            <a:pPr marL="0" indent="0" algn="ctr">
              <a:buNone/>
            </a:pPr>
            <a:endParaRPr lang="ru-RU" sz="3200"/>
          </a:p>
          <a:p>
            <a:pPr marL="0" indent="0" algn="ctr">
              <a:buNone/>
            </a:pPr>
            <a:r>
              <a:rPr lang="ru-RU" sz="3200"/>
              <a:t>Десятинная церковь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25607D5B-68CB-46C4-B342-709D6567CA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03942"/>
      </p:ext>
    </p:extLst>
  </p:cSld>
  <p:clrMapOvr>
    <a:masterClrMapping/>
  </p:clrMapOvr>
  <p:transition/>
  <p:timing/>
</p:sld>
</file>

<file path=ppt/slides/slide6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Назовите дядю князя Владимира?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4104"/>
      </p:ext>
    </p:extLst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ъект 2"/>
          <p:cNvSpPr>
            <a:spLocks noGrp="1"/>
          </p:cNvSpPr>
          <p:nvPr>
            <p:ph sz="half" idx="1"/>
          </p:nvPr>
        </p:nvSpPr>
        <p:spPr>
          <a:xfrm>
            <a:off x="2684747" y="1886199"/>
            <a:ext cx="3680542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200"/>
          </a:p>
          <a:p>
            <a:pPr lvl="0" algn="ctr">
              <a:buClr>
                <a:srgbClr val="353535"/>
              </a:buClr>
            </a:pPr>
            <a:endParaRPr lang="ru-RU" sz="360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Добрыня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F084E98-6255-4785-84BC-1651E3428B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9957" y="1837458"/>
            <a:ext cx="3100977" cy="3875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74243"/>
      </p:ext>
    </p:extLst>
  </p:cSld>
  <p:clrMapOvr>
    <a:masterClrMapping/>
  </p:clrMapOvr>
  <p:transition/>
  <p:timing/>
</p:sld>
</file>

<file path=ppt/slides/slide7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lvl="0" algn="ctr">
              <a:buClr>
                <a:srgbClr val="353535"/>
              </a:buClr>
            </a:pPr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Почему князь Владимир решил нарушить лестничное право и отдать Киев младшему из сыновей Борису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594774"/>
      </p:ext>
    </p:extLst>
  </p:cSld>
  <p:clrMapOvr>
    <a:masterClrMapping/>
  </p:clrMapOvr>
  <p:transition/>
  <p:timing/>
</p:sld>
</file>

<file path=ppt/slides/slide7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425438" y="968991"/>
            <a:ext cx="9379875" cy="492684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/>
          </a:p>
          <a:p>
            <a:pPr lvl="0">
              <a:buClr>
                <a:srgbClr val="353535"/>
              </a:buClr>
            </a:pPr>
            <a:r>
              <a:rPr lang="ru-RU" sz="3000">
                <a:solidFill>
                  <a:prstClr val="black">
                    <a:lumMod val="75000"/>
                    <a:lumOff val="25000"/>
                  </a:prstClr>
                </a:solidFill>
              </a:rPr>
              <a:t>1. был рожден в христианском браке;</a:t>
            </a:r>
          </a:p>
          <a:p>
            <a:pPr lvl="0">
              <a:buClr>
                <a:srgbClr val="353535"/>
              </a:buClr>
            </a:pPr>
            <a:endParaRPr lang="ru-RU" sz="300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0">
              <a:buClr>
                <a:srgbClr val="353535"/>
              </a:buClr>
            </a:pPr>
            <a:r>
              <a:rPr lang="ru-RU" sz="3000">
                <a:solidFill>
                  <a:prstClr val="black">
                    <a:lumMod val="75000"/>
                    <a:lumOff val="25000"/>
                  </a:prstClr>
                </a:solidFill>
              </a:rPr>
              <a:t>2. считался любимым сыном;</a:t>
            </a:r>
          </a:p>
          <a:p>
            <a:pPr lvl="0">
              <a:buClr>
                <a:srgbClr val="353535"/>
              </a:buClr>
            </a:pPr>
            <a:endParaRPr lang="ru-RU" sz="300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0">
              <a:buClr>
                <a:srgbClr val="353535"/>
              </a:buClr>
            </a:pPr>
            <a:r>
              <a:rPr lang="ru-RU" sz="3000">
                <a:solidFill>
                  <a:prstClr val="black">
                    <a:lumMod val="75000"/>
                    <a:lumOff val="25000"/>
                  </a:prstClr>
                </a:solidFill>
              </a:rPr>
              <a:t>3. византийские связи.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604538"/>
      </p:ext>
    </p:extLst>
  </p:cSld>
  <p:clrMapOvr>
    <a:masterClrMapping/>
  </p:clrMapOvr>
  <p:transition/>
  <p:timing/>
</p:sld>
</file>

<file path=ppt/slides/slide7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kumimoji="0" lang="ru-RU" sz="4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Назовите годы правления Святослава</a:t>
            </a:r>
            <a:endParaRPr lang="ru-RU" sz="360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15152"/>
      </p:ext>
    </p:extLst>
  </p:cSld>
  <p:clrMapOvr>
    <a:masterClrMapping/>
  </p:clrMapOvr>
  <p:transition/>
  <p:timing/>
</p:sld>
</file>

<file path=ppt/slides/slide7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marL="0" indent="0" algn="ctr">
              <a:buNone/>
            </a:pPr>
            <a:r>
              <a:rPr lang="ru-RU" sz="3600"/>
              <a:t>964 – 972 гг.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708612C3-A792-4AF7-A80E-8C32025033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905137" y="2125663"/>
            <a:ext cx="2885713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6696"/>
      </p:ext>
    </p:extLst>
  </p:cSld>
  <p:clrMapOvr>
    <a:masterClrMapping/>
  </p:clrMapOvr>
  <p:transition/>
  <p:timing/>
</p:sld>
</file>

<file path=ppt/slides/slide7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Какой каганат разгромил Святослав в 965 году?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173414"/>
      </p:ext>
    </p:extLst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Хазарский каганат 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979DA2D-0F68-4BBB-A13A-5B349FE5206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903003"/>
            <a:ext cx="4313238" cy="222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92291"/>
      </p:ext>
    </p:extLst>
  </p:cSld>
  <p:clrMapOvr>
    <a:masterClrMapping/>
  </p:clrMapOvr>
  <p:transition/>
  <p:timing/>
</p:sld>
</file>

<file path=ppt/slides/slide7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Против какого царства воевал Святослав в союзе с византией?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010700"/>
      </p:ext>
    </p:extLst>
  </p:cSld>
  <p:clrMapOvr>
    <a:masterClrMapping/>
  </p:clrMapOvr>
  <p:transition/>
  <p:timing/>
</p:sld>
</file>

<file path=ppt/slides/slide7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Болгарское царство </a:t>
            </a:r>
          </a:p>
          <a:p>
            <a:endParaRPr lang="ru-RU"/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E28A57D1-8554-4F40-91EE-1DB03E1C324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191375" y="2859456"/>
            <a:ext cx="4313238" cy="231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96864"/>
      </p:ext>
    </p:extLst>
  </p:cSld>
  <p:clrMapOvr>
    <a:masterClrMapping/>
  </p:clrMapOvr>
  <p:transition/>
  <p:timing/>
</p:sld>
</file>

<file path=ppt/slides/slide7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algn="ctr"/>
            <a:r>
              <a:rPr lang="ru-RU" sz="3600"/>
              <a:t>В какой крепости византийцы осадили войска Святослава?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36182"/>
      </p:ext>
    </p:extLst>
  </p:cSld>
  <p:clrMapOvr>
    <a:masterClrMapping/>
  </p:clrMapOvr>
  <p:transition/>
  <p:timing/>
</p:sld>
</file>

<file path=ppt/slides/slide8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2143372" y="1540188"/>
            <a:ext cx="4313864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000"/>
          </a:p>
          <a:p>
            <a:pPr marL="0" indent="0" algn="ctr">
              <a:buNone/>
            </a:pPr>
            <a:endParaRPr lang="ru-RU" sz="4000"/>
          </a:p>
          <a:p>
            <a:pPr marL="0" indent="0" algn="ctr">
              <a:buNone/>
            </a:pPr>
            <a:r>
              <a:rPr lang="ru-RU" sz="4000" err="1"/>
              <a:t>Доростол 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8B55253-3166-4926-873A-ABD8957D4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448" y="1031474"/>
            <a:ext cx="5330498" cy="479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814584"/>
      </p:ext>
    </p:extLst>
  </p:cSld>
  <p:clrMapOvr>
    <a:masterClrMapping/>
  </p:clrMapOvr>
  <p:transition/>
  <p:timing/>
</p:sld>
</file>

<file path=ppt/slides/slide8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Перед походом Святослав сообщал противнику какую фразу?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30664"/>
      </p:ext>
    </p:extLst>
  </p:cSld>
  <p:clrMapOvr>
    <a:masterClrMapping/>
  </p:clrMapOvr>
  <p:transition/>
  <p:timing/>
</p:sld>
</file>

<file path=ppt/slides/slide8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3200"/>
          </a:p>
          <a:p>
            <a:pPr marL="0" indent="0" algn="ctr">
              <a:buNone/>
            </a:pPr>
            <a:endParaRPr lang="ru-RU" sz="3200"/>
          </a:p>
          <a:p>
            <a:pPr marL="0" indent="0" algn="ctr">
              <a:buNone/>
            </a:pPr>
            <a:r>
              <a:rPr lang="ru-RU" sz="3200"/>
              <a:t>«Иду на вы!»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CCF93D-DAF1-467B-B0FF-E13F2F24C7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1041" y="2519865"/>
            <a:ext cx="5342384" cy="300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624184"/>
      </p:ext>
    </p:extLst>
  </p:cSld>
  <p:clrMapOvr>
    <a:masterClrMapping/>
  </p:clrMapOvr>
  <p:transition/>
  <p:timing/>
</p:sld>
</file>

<file path=ppt/slides/slide8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Где и от кого погиб князь Святослав?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892281"/>
      </p:ext>
    </p:extLst>
  </p:cSld>
  <p:clrMapOvr>
    <a:masterClrMapping/>
  </p:clrMapOvr>
  <p:transition/>
  <p:timing/>
</p:sld>
</file>

<file path=ppt/slides/slide8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1934119" y="2127043"/>
            <a:ext cx="4313864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000"/>
          </a:p>
          <a:p>
            <a:pPr algn="ctr"/>
            <a:r>
              <a:rPr lang="ru-RU" sz="4000"/>
              <a:t>Днепровские пороги от рук печенегов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B0A1CE3-1799-486C-9E97-21E36C78C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9676" y="2527018"/>
            <a:ext cx="5560381" cy="297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233454"/>
      </p:ext>
    </p:extLst>
  </p:cSld>
  <p:clrMapOvr>
    <a:masterClrMapping/>
  </p:clrMapOvr>
  <p:transition/>
  <p:timing/>
</p:sld>
</file>

<file path=ppt/slides/slide8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Как звали степного хана который убил Святослава?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009770"/>
      </p:ext>
    </p:extLst>
  </p:cSld>
  <p:clrMapOvr>
    <a:masterClrMapping/>
  </p:clrMapOvr>
  <p:transition/>
  <p:timing/>
</p:sld>
</file>

<file path=ppt/slides/slide8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1782136" y="2125896"/>
            <a:ext cx="4313864" cy="3777622"/>
          </a:xfrm>
        </p:spPr>
        <p:txBody>
          <a:bodyPr>
            <a:normAutofit/>
          </a:bodyPr>
          <a:lstStyle/>
          <a:p>
            <a:pPr algn="ctr"/>
            <a:endParaRPr lang="ru-RU" sz="4000"/>
          </a:p>
          <a:p>
            <a:pPr algn="ctr"/>
            <a:endParaRPr lang="ru-RU" sz="4000"/>
          </a:p>
          <a:p>
            <a:pPr algn="ctr"/>
            <a:r>
              <a:rPr lang="ru-RU" sz="4000"/>
              <a:t>Куря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7AA9A6-DAAD-4503-9C62-5351C6F43D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1821" y="1085848"/>
            <a:ext cx="4310246" cy="37737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C689548-C5D1-491D-9237-9A03D2751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8005" y="2639087"/>
            <a:ext cx="4873506" cy="274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731940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Wisp</Template>
  <Company/>
  <PresentationFormat>Широкоэкранный</PresentationFormat>
  <Paragraphs>97</Paragraphs>
  <Slides>86</Slides>
  <Notes>3</Notes>
  <TotalTime>1511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86</vt:i4>
      </vt:variant>
    </vt:vector>
  </HeadingPairs>
  <TitlesOfParts>
    <vt:vector baseType="lpstr" size="92">
      <vt:lpstr>Arial</vt:lpstr>
      <vt:lpstr>Century Gothic</vt:lpstr>
      <vt:lpstr>Wingdings 3</vt:lpstr>
      <vt:lpstr>Calibri Light</vt:lpstr>
      <vt:lpstr>Calibri</vt:lpstr>
      <vt:lpstr>Легкий дым</vt:lpstr>
      <vt:lpstr>Своя игра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Учитель</dc:creator>
  <cp:lastModifiedBy>325</cp:lastModifiedBy>
  <cp:revision>121</cp:revision>
  <dcterms:created xsi:type="dcterms:W3CDTF">2017-10-23T13:13:56Z</dcterms:created>
  <dcterms:modified xsi:type="dcterms:W3CDTF">2026-03-25T08:57:05Z</dcterms:modified>
</cp:coreProperties>
</file>