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7" r:id="rId2"/>
    <p:sldId id="263" r:id="rId3"/>
    <p:sldId id="258" r:id="rId4"/>
    <p:sldId id="264" r:id="rId5"/>
    <p:sldId id="260" r:id="rId6"/>
    <p:sldId id="262" r:id="rId7"/>
    <p:sldId id="256" r:id="rId8"/>
  </p:sldIdLst>
  <p:sldSz cx="12192000" cy="6858000"/>
  <p:notesSz cx="7104063" cy="1023461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8D41"/>
    <a:srgbClr val="B2B2B2"/>
    <a:srgbClr val="202020"/>
    <a:srgbClr val="323232"/>
    <a:srgbClr val="CC3300"/>
    <a:srgbClr val="CC0000"/>
    <a:srgbClr val="FF3300"/>
    <a:srgbClr val="990000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227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756" y="90"/>
      </p:cViewPr>
      <p:guideLst>
        <p:guide orient="horz" pos="2159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0" cy="72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en-US" smtClean="0"/>
              <a:t>12/12/2024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en-US" smtClean="0"/>
              <a:t>12/12/2024</a:t>
            </a:fld>
            <a:endParaRPr lang="en-US"/>
          </a:p>
        </p:txBody>
      </p:sp>
      <p:sp>
        <p:nvSpPr>
          <p:cNvPr id="4" name="Slide Image Placehoder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 Placeholder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322962"/>
            <a:ext cx="9144000" cy="2187001"/>
          </a:xfrm>
        </p:spPr>
        <p:txBody>
          <a:bodyPr anchor="b">
            <a:normAutofit/>
          </a:bodyPr>
          <a:lstStyle>
            <a:lvl1pPr algn="ctr">
              <a:lnSpc>
                <a:spcPct val="130000"/>
              </a:lnSpc>
              <a:defRPr sz="6000">
                <a:effectLst/>
                <a:latin typeface="Calibri Light" panose="020F03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Date Placeholder 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12/12/2024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 Light" panose="020F0302020204030204" pitchFamily="34" charset="0"/>
                <a:ea typeface="+mj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 anchor="ctr" anchorCtr="0">
            <a:normAutofit/>
          </a:bodyPr>
          <a:lstStyle>
            <a:lvl1pPr>
              <a:defRPr sz="4400" b="1">
                <a:effectLst/>
                <a:latin typeface="Calibri Light" panose="020F03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7700" y="1825625"/>
            <a:ext cx="10515600" cy="4351338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/>
              <a:t>Second level 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12/12/2024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3750945"/>
            <a:ext cx="9843135" cy="811530"/>
          </a:xfrm>
        </p:spPr>
        <p:txBody>
          <a:bodyPr anchor="b">
            <a:noAutofit/>
          </a:bodyPr>
          <a:lstStyle>
            <a:lvl1pPr>
              <a:defRPr sz="6000">
                <a:effectLst/>
              </a:defRPr>
            </a:lvl1pPr>
          </a:lstStyle>
          <a:p>
            <a:r>
              <a:rPr lang="en-US" dirty="0" smtClean="0">
                <a:sym typeface="+mn-ea"/>
              </a:rPr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610028"/>
            <a:ext cx="7321550" cy="647555"/>
          </a:xfr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12/12/2024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>
            <a:normAutofit/>
          </a:bodyPr>
          <a:lstStyle>
            <a:lvl1pPr>
              <a:defRPr sz="4400" b="0" i="0">
                <a:effectLst/>
              </a:defRPr>
            </a:lvl1pPr>
          </a:lstStyle>
          <a:p>
            <a:r>
              <a:rPr lang="en-US" dirty="0" smtClean="0">
                <a:sym typeface="+mn-ea"/>
              </a:rPr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7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lnSpc>
                <a:spcPct val="150000"/>
              </a:lnSpc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2pPr>
            <a:lvl3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3pPr>
            <a:lvl4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4pPr>
            <a:lvl5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1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kumimoji="0" lang="en-US" sz="2800" b="0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>
              <a:lnSpc>
                <a:spcPct val="150000"/>
              </a:lnSpc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>
                <a:sym typeface="+mn-ea"/>
              </a:rPr>
              <a:t>Second level</a:t>
            </a:r>
            <a:endParaRPr lang="en-US" dirty="0"/>
          </a:p>
          <a:p>
            <a:pPr lvl="2"/>
            <a:r>
              <a:rPr lang="en-US" dirty="0">
                <a:sym typeface="+mn-ea"/>
              </a:rPr>
              <a:t>Third level</a:t>
            </a:r>
            <a:endParaRPr lang="en-US" dirty="0"/>
          </a:p>
          <a:p>
            <a:pPr lvl="3"/>
            <a:r>
              <a:rPr lang="en-US" dirty="0">
                <a:sym typeface="+mn-ea"/>
              </a:rPr>
              <a:t>Fourth level</a:t>
            </a:r>
            <a:endParaRPr lang="en-US" dirty="0"/>
          </a:p>
          <a:p>
            <a:pPr lvl="4"/>
            <a:r>
              <a:rPr lang="en-US" dirty="0">
                <a:sym typeface="+mn-ea"/>
              </a:rPr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12/12/2024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 sz="4400"/>
            </a:lvl1pPr>
          </a:lstStyle>
          <a:p>
            <a:r>
              <a:rPr lang="en-US" dirty="0" smtClean="0">
                <a:sym typeface="+mn-ea"/>
              </a:rPr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en-US" dirty="0">
                <a:sym typeface="+mn-ea"/>
              </a:rPr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12/12/2024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>
            <a:normAutofit/>
          </a:bodyPr>
          <a:lstStyle>
            <a:lvl1pPr algn="ctr">
              <a:defRPr sz="4400" b="0">
                <a:effectLst/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12/12/2024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12/12/2024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747" y="127000"/>
            <a:ext cx="4165200" cy="1600200"/>
          </a:xfrm>
        </p:spPr>
        <p:txBody>
          <a:bodyPr anchor="ctr" anchorCtr="0">
            <a:normAutofit/>
          </a:bodyPr>
          <a:lstStyle>
            <a:lvl1pPr>
              <a:defRPr sz="3200" b="0">
                <a:effectLst/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4000" y="766354"/>
            <a:ext cx="5817375" cy="509444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1827" y="2057400"/>
            <a:ext cx="4165200" cy="381158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en-US" smtClean="0"/>
              <a:t>12/12/2024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24484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879958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12/12/2024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12/12/2024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en-US" dirty="0">
                <a:sym typeface="+mn-ea"/>
              </a:rPr>
              <a:t>Click to edit Master text styles</a:t>
            </a:r>
            <a:endParaRPr lang="en-US" dirty="0"/>
          </a:p>
          <a:p>
            <a:pPr lvl="1"/>
            <a:r>
              <a:rPr lang="en-US" dirty="0">
                <a:sym typeface="+mn-ea"/>
              </a:rPr>
              <a:t>Second level</a:t>
            </a:r>
            <a:endParaRPr lang="en-US" dirty="0"/>
          </a:p>
          <a:p>
            <a:pPr lvl="2"/>
            <a:r>
              <a:rPr lang="en-US" dirty="0">
                <a:sym typeface="+mn-ea"/>
              </a:rPr>
              <a:t>Third level</a:t>
            </a:r>
            <a:endParaRPr lang="en-US" dirty="0"/>
          </a:p>
          <a:p>
            <a:pPr lvl="3"/>
            <a:r>
              <a:rPr lang="en-US" dirty="0">
                <a:sym typeface="+mn-ea"/>
              </a:rPr>
              <a:t>Fourth level</a:t>
            </a:r>
            <a:endParaRPr lang="en-US" dirty="0"/>
          </a:p>
          <a:p>
            <a:pPr lvl="4"/>
            <a:r>
              <a:rPr lang="en-US" dirty="0">
                <a:sym typeface="+mn-ea"/>
              </a:rPr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12/12/2024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  <a:endParaRPr lang="en-US" dirty="0"/>
          </a:p>
          <a:p>
            <a:pPr lvl="3"/>
            <a:r>
              <a:rPr lang="en-US" dirty="0" smtClean="0"/>
              <a:t>Fourth level</a:t>
            </a:r>
            <a:endParaRPr lang="en-US" dirty="0"/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en-US" smtClean="0"/>
              <a:t>12/12/2024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Calibri Light" panose="020F0302020204030204" pitchFamily="34" charset="0"/>
          <a:ea typeface="+mj-ea"/>
          <a:cs typeface="+mj-cs"/>
        </a:defRPr>
      </a:lvl1pPr>
    </p:titleStyle>
    <p:bodyStyle>
      <a:lvl1pPr marL="0" marR="0" indent="0" algn="l" defTabSz="914400" rtl="0" eaLnBrk="1" fontAlgn="auto" latinLnBrk="0" hangingPunct="1">
        <a:lnSpc>
          <a:spcPct val="90000"/>
        </a:lnSpc>
        <a:spcBef>
          <a:spcPts val="1000"/>
        </a:spcBef>
        <a:spcAft>
          <a:spcPts val="0"/>
        </a:spcAft>
        <a:buClrTx/>
        <a:buSzTx/>
        <a:buFont typeface="Arial" panose="020B0604020202020204" pitchFamily="34" charset="0"/>
        <a:buNone/>
        <a:defRPr sz="2800" b="0" kern="120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 baseline="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altLang="en-US" sz="311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Arial Black" panose="020B0A04020102020204" charset="0"/>
                <a:cs typeface="Arial Black" panose="020B0A04020102020204" charset="0"/>
              </a:rPr>
              <a:t>Какую дорогу можно назвать «умной»?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647700" y="1825625"/>
            <a:ext cx="10515600" cy="4464050"/>
          </a:xfrm>
        </p:spPr>
        <p:txBody>
          <a:bodyPr>
            <a:noAutofit/>
          </a:bodyPr>
          <a:lstStyle/>
          <a:p>
            <a:r>
              <a:rPr lang="ru-RU" altLang="en-US" sz="180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rial Black" panose="020B0A04020102020204" charset="0"/>
                <a:cs typeface="Arial Black" panose="020B0A04020102020204" charset="0"/>
              </a:rPr>
              <a:t>Какую дорогу можно назвать «умной»?</a:t>
            </a:r>
          </a:p>
          <a:p>
            <a:r>
              <a:rPr lang="ru-RU" altLang="en-US" sz="180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rial Black" panose="020B0A04020102020204" charset="0"/>
                <a:cs typeface="Arial Black" panose="020B0A04020102020204" charset="0"/>
              </a:rPr>
              <a:t>Ключевая составляющая «умной» дороги — интеллектуальные решения, которые связывают и управляют всем оборудованием в рамках единой системы. Но в вопросах определения «умной» дороги, а также уровней ее IQ пока еще нет четкого определения.</a:t>
            </a:r>
          </a:p>
          <a:p>
            <a:r>
              <a:rPr lang="ru-RU" altLang="en-US" sz="180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rial Black" panose="020B0A04020102020204" charset="0"/>
                <a:cs typeface="Arial Black" panose="020B0A04020102020204" charset="0"/>
              </a:rPr>
              <a:t>Если порассуждать и попробовать классифицировать это понятие по степени интеллекта, то есть проникновению технологий, то, начальный уровень «умной» дороги должен обязательно включать автоматизированное управление дорожным движением, и в том числе выявление инцидентов, информирование водителей с помощью информационных табло и мониторинг транспортных потоков. К необходимому на этом уровне также стоит отнести систему фотовидеофиксации нарушений ПДД и весогабаритный контроль. Это базовый уровень, то есть подобный функционал представляет собой жизненно важный «минимум» «умной» дороги, который обязательно нужно реализовать на большом количестве магистралей уже в ближайшем будущем.</a:t>
            </a:r>
          </a:p>
          <a:p>
            <a:endParaRPr lang="ru-RU" altLang="en-US" sz="180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Arial Black" panose="020B0A04020102020204" charset="0"/>
              <a:cs typeface="Arial Black" panose="020B0A0402010202020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edge/>
      </p:transition>
    </mc:Choice>
    <mc:Fallback xmlns="">
      <p:transition spd="slow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мещающее содержимое 4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77500" lnSpcReduction="10000"/>
          </a:bodyPr>
          <a:lstStyle/>
          <a:p>
            <a:r>
              <a:rPr lang="ru-RU" altLang="en-US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А вот о продвинутом уровне развития можно будет вести речь, если на дороге начнут применяться те самые технологии V2X, которые позволяют автомобилю коммуницировать с окружающей инфраструктурой и другими транспортными средствами и служат основой для развития беспилотного транспорта в будущем. Тогда автомобили будут лучше ориентироваться в транспортном потоке и повысится безопасность дорожного движения.</a:t>
            </a:r>
            <a:endParaRPr lang="ru-RU" altLang="en-US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Arial Black" panose="020B0A04020102020204" charset="0"/>
              <a:cs typeface="Arial Black" panose="020B0A04020102020204" charset="0"/>
            </a:endParaRPr>
          </a:p>
          <a:p>
            <a:r>
              <a:rPr lang="ru-RU" altLang="en-US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К примеру, автомобиль будет сам передавать информацию о внезапном торможении идущей впереди машины и таким образом все двигающиеся позади смогут вовремя притормозить и вовремя перестроиться. Или о том, что за поворотом на дороге яма, которую лучше объехать. Причем обмен данными будет двухсторонним: например, светофоры станут передавать автомобилям информацию о фазах включения разрешающего сигнала, а интеллектуальные системы автомобиля рассчитают нужную скорость, чтобы двигаться постоянно в режиме «зеленой волны» и не тормозить.</a:t>
            </a:r>
            <a:endParaRPr lang="ru-RU" altLang="en-US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Arial Black" panose="020B0A04020102020204" charset="0"/>
              <a:cs typeface="Arial Black" panose="020B0A04020102020204" charset="0"/>
            </a:endParaRPr>
          </a:p>
          <a:p>
            <a:endParaRPr lang="ru-RU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edge/>
      </p:transition>
    </mc:Choice>
    <mc:Fallback xmlns="">
      <p:transition spd="slow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altLang="en-US" sz="3555">
                <a:solidFill>
                  <a:schemeClr val="bg1"/>
                </a:solidFill>
                <a:latin typeface="Arial Black" panose="020B0A04020102020204" charset="0"/>
                <a:cs typeface="Arial Black" panose="020B0A04020102020204" charset="0"/>
              </a:rPr>
              <a:t>Каким будет будущее «умных» дорог в России?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647700" y="1825625"/>
            <a:ext cx="10515600" cy="4525645"/>
          </a:xfrm>
        </p:spPr>
        <p:txBody>
          <a:bodyPr>
            <a:noAutofit/>
          </a:bodyPr>
          <a:lstStyle/>
          <a:p>
            <a:r>
              <a:rPr lang="ru-RU" altLang="en-US" sz="200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rial Black" panose="020B0A04020102020204" charset="0"/>
                <a:cs typeface="Arial Black" panose="020B0A04020102020204" charset="0"/>
              </a:rPr>
              <a:t>В перспективе «умные» дороги будут интегрированы с интеллектуальными системами беспилотных автомобилей и фактически начнут передавать им команды и помогать контролировать движение таких машин. А до прихода эры беспилотников «умные» дороги смогут обмениваться данными с обычными автомобилями, которые будут оснащены устройствами V2X и способны «разговаривать» как с дорогой, так и с другими машинами.</a:t>
            </a:r>
          </a:p>
          <a:p>
            <a:r>
              <a:rPr lang="ru-RU" altLang="en-US" sz="200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rial Black" panose="020B0A04020102020204" charset="0"/>
                <a:cs typeface="Arial Black" panose="020B0A04020102020204" charset="0"/>
              </a:rPr>
              <a:t>Это будущее может быть не таким и отдаленным: на ЦКАД уже в 2021 году проехал грузовой беспилотник. В 2022 году успешно тестировались обычные подключенные к «умной» дороге автомобили с отечественным устройством V2X концерна «Телематика». В частности, были успешно отработаны 15 различных сценариев: аварии, появление людей на трассе, заторы, дорожные работы, ухудшение видимости, скользкая дорога и другие.</a:t>
            </a:r>
          </a:p>
          <a:p>
            <a:endParaRPr lang="ru-RU" altLang="en-US" sz="200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Arial Black" panose="020B0A04020102020204" charset="0"/>
              <a:cs typeface="Arial Black" panose="020B0A0402010202020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edge/>
      </p:transition>
    </mc:Choice>
    <mc:Fallback xmlns="">
      <p:transition spd="slow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мещающее содержимое 3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ru-RU" altLang="en-US" sz="222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Да, беспилотные автомобили, хоть и кажутся пока чем-то далеким, но уже существуют и даже ездят по дорогам. А, например, на трассе М-11 «Нева», которая соединяет Москву и Санкт-Петербург, уже планируется создание инфраструктуры, которая позволит перемещаться беспилотному транспорту — это станет первым этапом госпроекта «Беспилотные логистические коридоры». Уже в 2024 году на этой трассе начнут работу беспилотные грузовики, которые будут перевозить грузы между логистическими терминалами. Всего же в соответствии с проектом предполагается, что к 2030 году в России около 20 тыс. км дорог будут включены в единую сеть беспилотных логистических коридоров: помимо М-11 «Нева», это — транспортный маршрут Европа-Западный Китай, автодороги М-1 «Беларусь», М-4 «Дон», ЦКАД и М-12. Ожидается, что такие беспилотные коридоры на «умных» дорогах позволят на 15% снизить себестоимость перевозки, а средняя скорость движения машин при этом вырастет на 25% с 60 до 75 км/ч.</a:t>
            </a:r>
            <a:endParaRPr lang="ru-RU" altLang="en-US" sz="222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edge/>
      </p:transition>
    </mc:Choice>
    <mc:Fallback xmlns="">
      <p:transition spd="slow">
        <p:wedg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edge/>
      </p:transition>
    </mc:Choice>
    <mc:Fallback xmlns="">
      <p:transition spd="slow">
        <p:wedg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rial Black" panose="020B0A04020102020204" charset="0"/>
                <a:cs typeface="Arial Black" panose="020B0A04020102020204" charset="0"/>
              </a:rPr>
              <a:t>Спасибо за просмотр</a:t>
            </a: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altLang="en-US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rial Black" panose="020B0A04020102020204" charset="0"/>
                <a:cs typeface="Arial Black" panose="020B0A04020102020204" charset="0"/>
              </a:rPr>
              <a:t>Умная дорога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altLang="en-US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rial Black" panose="020B0A04020102020204" charset="0"/>
                <a:cs typeface="Arial Black" panose="020B0A04020102020204" charset="0"/>
              </a:rPr>
              <a:t>Комфорт и безопасность: как умные дороги меняют жизнь людей</a:t>
            </a:r>
            <a:endParaRPr lang="ru-RU" altLang="en-US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微软雅黑"/>
        <a:ea typeface=""/>
        <a:cs typeface=""/>
        <a:font script="Jpan" typeface="游ゴシック Light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微软雅黑"/>
        <a:ea typeface=""/>
        <a:cs typeface=""/>
        <a:font script="Jpan" typeface="游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617</Words>
  <Application>Microsoft Office PowerPoint</Application>
  <PresentationFormat>Широкоэкранный</PresentationFormat>
  <Paragraphs>13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微软雅黑</vt:lpstr>
      <vt:lpstr>Arial</vt:lpstr>
      <vt:lpstr>Arial Black</vt:lpstr>
      <vt:lpstr>Calibri</vt:lpstr>
      <vt:lpstr>Calibri Light</vt:lpstr>
      <vt:lpstr>Office Theme</vt:lpstr>
      <vt:lpstr>Какую дорогу можно назвать «умной»?</vt:lpstr>
      <vt:lpstr>Презентация PowerPoint</vt:lpstr>
      <vt:lpstr>Каким будет будущее «умных» дорог в России?</vt:lpstr>
      <vt:lpstr>Презентация PowerPoint</vt:lpstr>
      <vt:lpstr>Презентация PowerPoint</vt:lpstr>
      <vt:lpstr>Спасибо за просмотр</vt:lpstr>
      <vt:lpstr>Умная дорога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Власова Наталья Рашитовна</cp:lastModifiedBy>
  <cp:revision>5</cp:revision>
  <dcterms:created xsi:type="dcterms:W3CDTF">2024-02-26T16:00:00Z</dcterms:created>
  <dcterms:modified xsi:type="dcterms:W3CDTF">2024-12-12T09:59:59Z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1049-12.2.0.13431</vt:lpwstr>
  </property>
  <property fmtid="{D5CDD505-2E9C-101B-9397-08002B2CF9AE}" pid="3" name="ICV">
    <vt:lpwstr>A5FB95CD6A47478690B0C04EDAEFEF25_12</vt:lpwstr>
  </property>
</Properties>
</file>