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4"/>
  </p:notesMasterIdLst>
  <p:sldIdLst>
    <p:sldId id="256" r:id="rId2"/>
    <p:sldId id="278" r:id="rId3"/>
    <p:sldId id="257" r:id="rId4"/>
    <p:sldId id="258" r:id="rId5"/>
    <p:sldId id="261" r:id="rId6"/>
    <p:sldId id="262" r:id="rId7"/>
    <p:sldId id="263" r:id="rId8"/>
    <p:sldId id="264" r:id="rId9"/>
    <p:sldId id="265" r:id="rId10"/>
    <p:sldId id="267" r:id="rId11"/>
    <p:sldId id="266" r:id="rId12"/>
    <p:sldId id="280" r:id="rId13"/>
    <p:sldId id="269" r:id="rId14"/>
    <p:sldId id="268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81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C6646F-0A82-4534-9887-69FCCBA947AD}" type="datetimeFigureOut">
              <a:rPr lang="ru-RU" smtClean="0"/>
              <a:pPr/>
              <a:t>16.03.2021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2B47EE-CC0F-44F0-A7A1-A413D36DA00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0118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1BAD6A8C-0A82-4D0B-B95A-AAD6469B45B4}" type="datetime1">
              <a:rPr lang="ru-RU" smtClean="0"/>
              <a:pPr/>
              <a:t>16.03.2021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52269AE-7924-429A-BF5C-1897259E8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4085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3186E-420D-4897-87A5-019FFAF481F9}" type="datetime1">
              <a:rPr lang="ru-RU" smtClean="0"/>
              <a:pPr/>
              <a:t>16.03.2021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4970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11A1C-A5A9-420A-83F5-036802313051}" type="datetime1">
              <a:rPr lang="ru-RU" smtClean="0"/>
              <a:pPr/>
              <a:t>16.03.2021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4327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183E-67A3-4CF6-B2F0-C6669187DAF3}" type="datetime1">
              <a:rPr lang="ru-RU" smtClean="0"/>
              <a:pPr/>
              <a:t>16.03.2021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238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9777F-54EA-49AE-A6F8-F8A4E1830CC8}" type="datetime1">
              <a:rPr lang="ru-RU" smtClean="0"/>
              <a:pPr/>
              <a:t>16.03.2021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178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8DFCD-6B31-4574-928B-45D6809FCF1A}" type="datetime1">
              <a:rPr lang="ru-RU" smtClean="0"/>
              <a:pPr/>
              <a:t>16.03.2021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3087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45B81-A8E6-402E-BAAF-B82FAC84C071}" type="datetime1">
              <a:rPr lang="ru-RU" smtClean="0"/>
              <a:pPr/>
              <a:t>16.03.2021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135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D309-0430-4E4A-B203-754420BA87AA}" type="datetime1">
              <a:rPr lang="ru-RU" smtClean="0"/>
              <a:pPr/>
              <a:t>16.03.2021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4208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F73AA-D803-409C-BAF8-F1ADF9189944}" type="datetime1">
              <a:rPr lang="ru-RU" smtClean="0"/>
              <a:pPr/>
              <a:t>16.03.2021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040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87C38-16D4-4F5B-AB74-C7B02FBD46E9}" type="datetime1">
              <a:rPr lang="ru-RU" smtClean="0"/>
              <a:pPr/>
              <a:t>16.03.2021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9519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74B1C-61EE-4C90-A112-C531E4727510}" type="datetime1">
              <a:rPr lang="ru-RU" smtClean="0"/>
              <a:pPr/>
              <a:t>16.03.2021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39076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4FF7-ADDF-4D4E-9826-5711E135D8BD}" type="datetime1">
              <a:rPr lang="ru-RU" smtClean="0"/>
              <a:pPr/>
              <a:t>16.03.2021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27585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238E8-D3CF-4630-8C1F-AFC03BBF43E5}" type="datetime1">
              <a:rPr lang="ru-RU" smtClean="0"/>
              <a:pPr/>
              <a:t>16.03.2021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76403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B0720-7A4E-42DA-836A-61E6E287B67E}" type="datetime1">
              <a:rPr lang="ru-RU" smtClean="0"/>
              <a:pPr/>
              <a:t>16.03.2021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7392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E5F2E-1375-4FD4-ADC9-FD0C824BEF05}" type="datetime1">
              <a:rPr lang="ru-RU" smtClean="0"/>
              <a:pPr/>
              <a:t>16.03.2021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3016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80317-05E5-4151-9E73-DFF9CC0D5141}" type="datetime1">
              <a:rPr lang="ru-RU" smtClean="0"/>
              <a:pPr/>
              <a:t>16.03.2021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99376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B1CDF-9F76-4F41-ABF6-325894502629}" type="datetime1">
              <a:rPr lang="ru-RU" smtClean="0"/>
              <a:pPr/>
              <a:t>16.03.2021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9161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2DE8D9A-6534-4DBD-8FAC-DCB19E6FFA1E}" type="datetime1">
              <a:rPr lang="ru-RU" smtClean="0"/>
              <a:pPr/>
              <a:t>16.03.2021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52269AE-7924-429A-BF5C-1897259E8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0277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50800">
              <a:srgbClr val="E5E7E8"/>
            </a:gs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88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74461" y="1965276"/>
            <a:ext cx="8284190" cy="1692321"/>
          </a:xfrm>
        </p:spPr>
        <p:txBody>
          <a:bodyPr/>
          <a:lstStyle/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Нестандартные приёмы изучения номенклатуры при изучении географии материков.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r"/>
            <a:r>
              <a:rPr lang="ru-RU" dirty="0" smtClean="0"/>
              <a:t>Учитель географии </a:t>
            </a:r>
          </a:p>
          <a:p>
            <a:pPr algn="r"/>
            <a:r>
              <a:rPr lang="ru-RU" dirty="0" smtClean="0"/>
              <a:t>ГБОУ СОШ с. Черноречье</a:t>
            </a:r>
          </a:p>
          <a:p>
            <a:pPr algn="r"/>
            <a:r>
              <a:rPr lang="ru-RU" dirty="0" smtClean="0"/>
              <a:t>Зотова Екатерина Владимировна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26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791570" y="750627"/>
            <a:ext cx="10536072" cy="512471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/>
              <a:t>Сегодня одна из целей образования – это сформировать у учащихся ключевые компетентности. С точки зрения доктора </a:t>
            </a:r>
            <a:r>
              <a:rPr lang="ru-RU" sz="2800" b="1" dirty="0" err="1"/>
              <a:t>пед</a:t>
            </a:r>
            <a:r>
              <a:rPr lang="ru-RU" sz="2800" b="1" dirty="0"/>
              <a:t>. наук Германа </a:t>
            </a:r>
            <a:r>
              <a:rPr lang="ru-RU" sz="2800" b="1" dirty="0" err="1"/>
              <a:t>Селевко</a:t>
            </a:r>
            <a:r>
              <a:rPr lang="ru-RU" sz="2800" b="1" dirty="0"/>
              <a:t> «социуму нужны не всезнайки и болтуны, а выпускники, готовые к включению в дальнейшему жизнедеятельность, способные практически решать встающие перед нами жизненные и профессиональные </a:t>
            </a:r>
            <a:r>
              <a:rPr lang="ru-RU" sz="2800" b="1" dirty="0" smtClean="0"/>
              <a:t>проблемы</a:t>
            </a:r>
            <a:r>
              <a:rPr lang="ru-RU" sz="2800" b="1" dirty="0"/>
              <a:t>,</a:t>
            </a:r>
            <a:r>
              <a:rPr lang="ru-RU" sz="2800" b="1" dirty="0" smtClean="0"/>
              <a:t> </a:t>
            </a:r>
            <a:r>
              <a:rPr lang="ru-RU" sz="2800" b="1" dirty="0"/>
              <a:t>способствует умение работать с географическими картами атласа. </a:t>
            </a:r>
            <a:endParaRPr lang="ru-RU" sz="2800" b="1" dirty="0" smtClean="0"/>
          </a:p>
          <a:p>
            <a:pPr marL="457200" indent="-457200">
              <a:buFont typeface="+mj-lt"/>
              <a:buAutoNum type="arabicPeriod"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35832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7152" y="2958403"/>
            <a:ext cx="4982368" cy="3269679"/>
          </a:xfrm>
          <a:prstGeom prst="rect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softEdge rad="12700"/>
          </a:effec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982663"/>
            <a:ext cx="9601200" cy="1303337"/>
          </a:xfrm>
        </p:spPr>
        <p:txBody>
          <a:bodyPr>
            <a:normAutofit fontScale="90000"/>
          </a:bodyPr>
          <a:lstStyle/>
          <a:p>
            <a:r>
              <a:rPr lang="ru-RU" altLang="ru-RU" dirty="0" smtClean="0"/>
              <a:t/>
            </a:r>
            <a:br>
              <a:rPr lang="ru-RU" alt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791570" y="723331"/>
            <a:ext cx="9581155" cy="5363144"/>
          </a:xfrm>
        </p:spPr>
        <p:txBody>
          <a:bodyPr>
            <a:normAutofit/>
          </a:bodyPr>
          <a:lstStyle/>
          <a:p>
            <a:r>
              <a:rPr lang="ru-RU" altLang="ru-RU" dirty="0" smtClean="0"/>
              <a:t>География </a:t>
            </a:r>
            <a:r>
              <a:rPr lang="ru-RU" altLang="ru-RU" dirty="0"/>
              <a:t>— единственный школьный предмет, формирующий мировоззрение и географическую культуру </a:t>
            </a:r>
          </a:p>
          <a:p>
            <a:r>
              <a:rPr lang="ru-RU" altLang="ru-RU" dirty="0" smtClean="0"/>
              <a:t>География </a:t>
            </a:r>
            <a:r>
              <a:rPr lang="ru-RU" altLang="ru-RU" dirty="0"/>
              <a:t>- единственный предмет, знакомящий учащихся  с территориальным (региональным) подходом как особым методом научного познания</a:t>
            </a:r>
          </a:p>
          <a:p>
            <a:r>
              <a:rPr lang="ru-RU" altLang="ru-RU" dirty="0" smtClean="0"/>
              <a:t>Широкое </a:t>
            </a:r>
            <a:r>
              <a:rPr lang="ru-RU" altLang="ru-RU" dirty="0"/>
              <a:t>использование краеведческого принципа </a:t>
            </a:r>
          </a:p>
          <a:p>
            <a:r>
              <a:rPr lang="ru-RU" altLang="ru-RU" dirty="0" smtClean="0"/>
              <a:t>Экологическая </a:t>
            </a:r>
            <a:r>
              <a:rPr lang="ru-RU" altLang="ru-RU" dirty="0"/>
              <a:t>и практическая направленность географического </a:t>
            </a:r>
            <a:r>
              <a:rPr lang="ru-RU" altLang="ru-RU" dirty="0" smtClean="0"/>
              <a:t>содержания</a:t>
            </a:r>
            <a:endParaRPr lang="ru-RU" altLang="ru-RU" dirty="0"/>
          </a:p>
          <a:p>
            <a:r>
              <a:rPr lang="ru-RU" altLang="ru-RU" dirty="0" smtClean="0"/>
              <a:t>Карта </a:t>
            </a:r>
            <a:r>
              <a:rPr lang="ru-RU" altLang="ru-RU" dirty="0"/>
              <a:t>– главное средство обучения</a:t>
            </a:r>
            <a:r>
              <a:rPr lang="ru-RU" altLang="ru-RU" sz="2800" dirty="0"/>
              <a:t>  </a:t>
            </a:r>
            <a:endParaRPr lang="ru-RU" altLang="ru-RU" sz="2800" u="sng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8066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55093"/>
            <a:ext cx="9601196" cy="1901839"/>
          </a:xfrm>
        </p:spPr>
        <p:txBody>
          <a:bodyPr>
            <a:noAutofit/>
          </a:bodyPr>
          <a:lstStyle/>
          <a:p>
            <a:pPr algn="l"/>
            <a:r>
              <a:rPr lang="ru-RU" sz="2400" dirty="0"/>
              <a:t>«География и географическая карта связаны между собой неразрывно. Едва ли будет преувеличением, если мы скажем, что без карты нет, и не может быть географии». (А.А. </a:t>
            </a:r>
            <a:r>
              <a:rPr lang="ru-RU" sz="2400" dirty="0" err="1"/>
              <a:t>Половинкин</a:t>
            </a:r>
            <a:r>
              <a:rPr lang="ru-RU" sz="2400" dirty="0"/>
              <a:t>)</a:t>
            </a:r>
            <a:br>
              <a:rPr lang="ru-RU" sz="2400" dirty="0"/>
            </a:br>
            <a:r>
              <a:rPr lang="ru-RU" sz="2400" dirty="0"/>
              <a:t>«Карта язык географии. Без карты нет географии». (Н.Н. </a:t>
            </a:r>
            <a:r>
              <a:rPr lang="ru-RU" sz="2400" dirty="0" err="1"/>
              <a:t>Баранский</a:t>
            </a:r>
            <a:r>
              <a:rPr lang="ru-RU" sz="2400" dirty="0"/>
              <a:t>)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i="1" dirty="0" smtClean="0"/>
              <a:t>Требования при работе с картой</a:t>
            </a:r>
          </a:p>
          <a:p>
            <a:r>
              <a:rPr lang="ru-RU" dirty="0" smtClean="0"/>
              <a:t>«</a:t>
            </a:r>
            <a:r>
              <a:rPr lang="ru-RU" dirty="0"/>
              <a:t>Понимать карту». Понимание карты – это усвоение основных свойств карты.</a:t>
            </a:r>
          </a:p>
          <a:p>
            <a:r>
              <a:rPr lang="ru-RU" dirty="0"/>
              <a:t>«Читать карту». Чтение карты – умение распознавать географическую действительность по изображению на карте.</a:t>
            </a:r>
          </a:p>
          <a:p>
            <a:r>
              <a:rPr lang="ru-RU" dirty="0"/>
              <a:t>«Знать карту». Знание карты предполагает воспроизведение по памяти расположенных на карте географических объектов.</a:t>
            </a: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41210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3128" y="2544080"/>
            <a:ext cx="5636527" cy="3704319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078174" y="777922"/>
            <a:ext cx="8939284" cy="519107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4000" i="1" dirty="0"/>
              <a:t>Знание</a:t>
            </a:r>
            <a:r>
              <a:rPr lang="ru-RU" sz="4000" dirty="0"/>
              <a:t> географической карты в полной мере, а также </a:t>
            </a:r>
            <a:r>
              <a:rPr lang="ru-RU" sz="4000" i="1" dirty="0"/>
              <a:t>чтение</a:t>
            </a:r>
            <a:r>
              <a:rPr lang="ru-RU" sz="4000" dirty="0"/>
              <a:t> и </a:t>
            </a:r>
            <a:r>
              <a:rPr lang="ru-RU" sz="4000" i="1" dirty="0"/>
              <a:t>понимание </a:t>
            </a:r>
            <a:r>
              <a:rPr lang="ru-RU" sz="4000" dirty="0"/>
              <a:t>географической карты зависят от усвоения школьниками набора географических названий – </a:t>
            </a:r>
            <a:r>
              <a:rPr lang="ru-RU" sz="4000" b="1" dirty="0"/>
              <a:t>географической номенклатуры.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828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Приёмы </a:t>
            </a:r>
            <a:r>
              <a:rPr lang="ru-RU" dirty="0"/>
              <a:t>изучения географической </a:t>
            </a:r>
            <a:r>
              <a:rPr lang="ru-RU" dirty="0" smtClean="0"/>
              <a:t>номенклатуры.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Теоретические </a:t>
            </a:r>
            <a:r>
              <a:rPr lang="ru-RU" b="1" dirty="0" smtClean="0"/>
              <a:t>приёмы </a:t>
            </a:r>
            <a:r>
              <a:rPr lang="ru-RU" dirty="0" smtClean="0"/>
              <a:t>нацелены </a:t>
            </a:r>
            <a:r>
              <a:rPr lang="ru-RU" dirty="0"/>
              <a:t>на запоминание определенной номенклатуры, путем ее сравнения и систематизации. </a:t>
            </a:r>
            <a:endParaRPr lang="ru-RU" dirty="0" smtClean="0"/>
          </a:p>
          <a:p>
            <a:r>
              <a:rPr lang="ru-RU" b="1" dirty="0" smtClean="0"/>
              <a:t>Игровые приёмы </a:t>
            </a:r>
            <a:r>
              <a:rPr lang="ru-RU" dirty="0" smtClean="0"/>
              <a:t>способствуют </a:t>
            </a:r>
            <a:r>
              <a:rPr lang="ru-RU" dirty="0"/>
              <a:t>улучшению запоминания материала, повышению концентрации внимания ученика и возрастанию его работоспособности. </a:t>
            </a:r>
            <a:endParaRPr lang="ru-RU" dirty="0" smtClean="0"/>
          </a:p>
          <a:p>
            <a:r>
              <a:rPr lang="ru-RU" b="1" dirty="0" smtClean="0"/>
              <a:t>Эмоциональные приёмы </a:t>
            </a:r>
            <a:r>
              <a:rPr lang="ru-RU" dirty="0" smtClean="0"/>
              <a:t>предполагают </a:t>
            </a:r>
            <a:r>
              <a:rPr lang="ru-RU" dirty="0"/>
              <a:t>использование сказок, легенд, </a:t>
            </a:r>
            <a:r>
              <a:rPr lang="ru-RU" dirty="0" smtClean="0"/>
              <a:t>стихотворений </a:t>
            </a:r>
            <a:r>
              <a:rPr lang="ru-RU" dirty="0"/>
              <a:t>исторических </a:t>
            </a:r>
            <a:r>
              <a:rPr lang="ru-RU" dirty="0" smtClean="0"/>
              <a:t>событий и топонимов </a:t>
            </a:r>
            <a:r>
              <a:rPr lang="ru-RU" dirty="0"/>
              <a:t>на уроках географии.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772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Теоретические приёмы:</a:t>
            </a:r>
            <a:br>
              <a:rPr lang="ru-RU" b="1" dirty="0" smtClean="0"/>
            </a:br>
            <a:r>
              <a:rPr lang="ru-RU" dirty="0"/>
              <a:t>«Узнай объект по описанию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Часть </a:t>
            </a:r>
            <a:r>
              <a:rPr lang="ru-RU" dirty="0"/>
              <a:t>света, расположенная только в северном полушарии и пересекаемая нулевым меридианом. (Европа) </a:t>
            </a:r>
          </a:p>
          <a:p>
            <a:r>
              <a:rPr lang="ru-RU" dirty="0"/>
              <a:t>Самый большой материк. (Евразия) </a:t>
            </a:r>
          </a:p>
          <a:p>
            <a:r>
              <a:rPr lang="ru-RU" dirty="0"/>
              <a:t>Материк, пересекаемый и экватором и нулевым меридианом (Африка) </a:t>
            </a:r>
          </a:p>
          <a:p>
            <a:r>
              <a:rPr lang="ru-RU" dirty="0"/>
              <a:t>Самый большой по площади океан. (Тихий) </a:t>
            </a:r>
          </a:p>
          <a:p>
            <a:r>
              <a:rPr lang="ru-RU" dirty="0"/>
              <a:t>Самый холодный материк.(Антарктида) </a:t>
            </a:r>
          </a:p>
          <a:p>
            <a:r>
              <a:rPr lang="ru-RU" dirty="0" smtClean="0"/>
              <a:t>Единственный </a:t>
            </a:r>
            <a:r>
              <a:rPr lang="ru-RU" dirty="0"/>
              <a:t>материк не имеющий действующих </a:t>
            </a:r>
            <a:r>
              <a:rPr lang="ru-RU" dirty="0" smtClean="0"/>
              <a:t>вулканов (Австралия)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70921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4294967295"/>
          </p:nvPr>
        </p:nvSpPr>
        <p:spPr>
          <a:xfrm>
            <a:off x="1288473" y="1130445"/>
            <a:ext cx="9601200" cy="4993264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Гора, имеющая статус наивысшей точки Африки (в. Килиманджаро)</a:t>
            </a:r>
          </a:p>
          <a:p>
            <a:r>
              <a:rPr lang="ru-RU" dirty="0" smtClean="0"/>
              <a:t>Гора, имеющая статус наивысшей точки Южной Америки (г. </a:t>
            </a:r>
            <a:r>
              <a:rPr lang="ru-RU" dirty="0" err="1" smtClean="0"/>
              <a:t>Аконкагуа</a:t>
            </a:r>
            <a:r>
              <a:rPr lang="ru-RU" dirty="0" smtClean="0"/>
              <a:t>)</a:t>
            </a:r>
          </a:p>
          <a:p>
            <a:r>
              <a:rPr lang="ru-RU" dirty="0" smtClean="0"/>
              <a:t>Самая высочайшая горная система мира (Гималаи)</a:t>
            </a:r>
          </a:p>
          <a:p>
            <a:r>
              <a:rPr lang="ru-RU" dirty="0" smtClean="0"/>
              <a:t>Горы, разделяющие Европейскую часть России от Азиатской части ( Уральские горы)</a:t>
            </a:r>
          </a:p>
          <a:p>
            <a:r>
              <a:rPr lang="ru-RU" dirty="0" smtClean="0"/>
              <a:t>Самое крупное озеро в мире (Каспийское море) </a:t>
            </a:r>
          </a:p>
          <a:p>
            <a:r>
              <a:rPr lang="ru-RU" dirty="0" smtClean="0"/>
              <a:t>Самое высокогорное озеро мира (Титикака)</a:t>
            </a:r>
            <a:endParaRPr lang="en-US" dirty="0" smtClean="0"/>
          </a:p>
          <a:p>
            <a:r>
              <a:rPr lang="ru-RU" dirty="0" smtClean="0"/>
              <a:t>Море, не имеющее берегов (Саргассово)</a:t>
            </a:r>
          </a:p>
          <a:p>
            <a:r>
              <a:rPr lang="ru-RU" dirty="0" smtClean="0"/>
              <a:t>Самая вытянутая страна в мире (Чили)</a:t>
            </a:r>
          </a:p>
          <a:p>
            <a:r>
              <a:rPr lang="ru-RU" dirty="0" smtClean="0"/>
              <a:t>Самый большой в мире полуостров (Аравийский)</a:t>
            </a:r>
          </a:p>
          <a:p>
            <a:r>
              <a:rPr lang="ru-RU" dirty="0" smtClean="0"/>
              <a:t>И т.д.</a:t>
            </a:r>
          </a:p>
          <a:p>
            <a:endParaRPr lang="en-US" dirty="0" smtClean="0"/>
          </a:p>
          <a:p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82930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736980"/>
            <a:ext cx="9601196" cy="832514"/>
          </a:xfrm>
        </p:spPr>
        <p:txBody>
          <a:bodyPr>
            <a:normAutofit/>
          </a:bodyPr>
          <a:lstStyle/>
          <a:p>
            <a:r>
              <a:rPr lang="ru-RU" dirty="0" smtClean="0"/>
              <a:t>«Путешествие по карте»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1978925"/>
            <a:ext cx="9601196" cy="3896943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Задание. На чемпионат мира по футболу, который проходил в Бразилии, прибыли сборные команды из Южной Кореи, ФРГ, Нигерии, Австралии (можно брать любые страны). Каким путем они добирались к месту соревнований, если предположить, что они плыли на кораблях? Указать географические объекты (заливы, проливы, моря, острова, полуострова и т. д</a:t>
            </a:r>
            <a:r>
              <a:rPr lang="ru-RU" dirty="0" smtClean="0"/>
              <a:t>.)</a:t>
            </a:r>
          </a:p>
          <a:p>
            <a:r>
              <a:rPr lang="ru-RU" dirty="0"/>
              <a:t>Задание. По физической карте Северной Америки с запада на восток по 40° с. ш., называя все крупные формы рельефа, реки и озера</a:t>
            </a:r>
            <a:r>
              <a:rPr lang="ru-RU" dirty="0" smtClean="0"/>
              <a:t>.</a:t>
            </a:r>
          </a:p>
          <a:p>
            <a:r>
              <a:rPr lang="ru-RU" dirty="0"/>
              <a:t>О</a:t>
            </a:r>
            <a:r>
              <a:rPr lang="ru-RU" dirty="0" smtClean="0"/>
              <a:t>дин </a:t>
            </a:r>
            <a:r>
              <a:rPr lang="ru-RU" dirty="0"/>
              <a:t>ученик (в роли учителя) называет географические объекты, другой (в роли ученика) показывает.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04871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92" y="88833"/>
            <a:ext cx="12067308" cy="675008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6373090" y="4890654"/>
            <a:ext cx="942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Аденский залив</a:t>
            </a:r>
            <a:endParaRPr lang="ru-RU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4959927" y="2770910"/>
            <a:ext cx="817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Суэцкий канал</a:t>
            </a:r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1343891" y="1953490"/>
            <a:ext cx="12607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Гибралтарский пролив</a:t>
            </a:r>
            <a:endParaRPr lang="ru-RU" sz="16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4226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295402" y="655094"/>
            <a:ext cx="9601196" cy="1119116"/>
          </a:xfrm>
        </p:spPr>
        <p:txBody>
          <a:bodyPr/>
          <a:lstStyle/>
          <a:p>
            <a:r>
              <a:rPr lang="ru-RU" dirty="0" smtClean="0"/>
              <a:t>«Географическая цепочка»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295401" y="2006221"/>
            <a:ext cx="9601196" cy="386964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Выбрать лишнее:</a:t>
            </a:r>
          </a:p>
          <a:p>
            <a:r>
              <a:rPr lang="ru-RU" dirty="0" smtClean="0"/>
              <a:t>Атлас,</a:t>
            </a:r>
            <a:r>
              <a:rPr lang="ru-RU" i="1" dirty="0" smtClean="0"/>
              <a:t> </a:t>
            </a:r>
            <a:r>
              <a:rPr lang="ru-RU" i="1" dirty="0"/>
              <a:t>Гималаи</a:t>
            </a:r>
            <a:r>
              <a:rPr lang="ru-RU" dirty="0"/>
              <a:t>, </a:t>
            </a:r>
            <a:r>
              <a:rPr lang="ru-RU" dirty="0" smtClean="0"/>
              <a:t>Капские, Драконовы горы. </a:t>
            </a:r>
            <a:r>
              <a:rPr lang="ru-RU" dirty="0"/>
              <a:t>(Гималаи</a:t>
            </a:r>
            <a:br>
              <a:rPr lang="ru-RU" dirty="0"/>
            </a:br>
            <a:r>
              <a:rPr lang="ru-RU" dirty="0"/>
              <a:t>расположены </a:t>
            </a:r>
            <a:r>
              <a:rPr lang="ru-RU" dirty="0" smtClean="0"/>
              <a:t>не в Африке (</a:t>
            </a:r>
            <a:r>
              <a:rPr lang="ru-RU" i="1" dirty="0" smtClean="0"/>
              <a:t>Евразия</a:t>
            </a:r>
            <a:r>
              <a:rPr lang="ru-RU" dirty="0" smtClean="0"/>
              <a:t>)). </a:t>
            </a:r>
          </a:p>
          <a:p>
            <a:r>
              <a:rPr lang="ru-RU" dirty="0" smtClean="0"/>
              <a:t>Мак-Кинли, Эльбрус</a:t>
            </a:r>
            <a:r>
              <a:rPr lang="ru-RU" dirty="0"/>
              <a:t>, </a:t>
            </a:r>
            <a:r>
              <a:rPr lang="ru-RU" i="1" dirty="0"/>
              <a:t>Атлас,</a:t>
            </a:r>
            <a:r>
              <a:rPr lang="ru-RU" dirty="0"/>
              <a:t> Народная. (Атлас- горная</a:t>
            </a:r>
            <a:br>
              <a:rPr lang="ru-RU" dirty="0"/>
            </a:br>
            <a:r>
              <a:rPr lang="ru-RU" dirty="0"/>
              <a:t>система, остальные — вершины</a:t>
            </a:r>
            <a:r>
              <a:rPr lang="ru-RU" dirty="0" smtClean="0"/>
              <a:t>).</a:t>
            </a:r>
          </a:p>
          <a:p>
            <a:r>
              <a:rPr lang="ru-RU" dirty="0" smtClean="0"/>
              <a:t>Танганьика, Ньяса, Виктория (озеро), </a:t>
            </a:r>
            <a:r>
              <a:rPr lang="ru-RU" i="1" dirty="0" smtClean="0"/>
              <a:t>Титикака. </a:t>
            </a:r>
            <a:r>
              <a:rPr lang="ru-RU" dirty="0" smtClean="0"/>
              <a:t>(озеро Титикака расположено в Южной Америке, а остальные – в Африке)</a:t>
            </a:r>
          </a:p>
          <a:p>
            <a:r>
              <a:rPr lang="ru-RU" dirty="0" smtClean="0"/>
              <a:t>Верхнее, Мичиган, </a:t>
            </a:r>
            <a:r>
              <a:rPr lang="ru-RU" i="1" dirty="0" smtClean="0"/>
              <a:t>Виннипег</a:t>
            </a:r>
            <a:r>
              <a:rPr lang="ru-RU" dirty="0" smtClean="0"/>
              <a:t>, Эри (озеро Виннипег не принадлежит к числу Великих озёр Северной Америки)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2169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1295400" y="805219"/>
            <a:ext cx="4718304" cy="1009934"/>
          </a:xfrm>
        </p:spPr>
        <p:txBody>
          <a:bodyPr/>
          <a:lstStyle/>
          <a:p>
            <a:pPr algn="ctr"/>
            <a:r>
              <a:rPr lang="ru-RU" sz="4000" b="1" dirty="0"/>
              <a:t>«Немая карта» 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6180670" y="805219"/>
            <a:ext cx="4718304" cy="1009934"/>
          </a:xfrm>
        </p:spPr>
        <p:txBody>
          <a:bodyPr/>
          <a:lstStyle/>
          <a:p>
            <a:pPr algn="ctr"/>
            <a:r>
              <a:rPr lang="ru-RU" sz="4000" b="1" dirty="0" smtClean="0"/>
              <a:t>«Собери карту» </a:t>
            </a:r>
            <a:endParaRPr lang="ru-RU" sz="4000" b="1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7155125" y="2240263"/>
            <a:ext cx="2985161" cy="3868437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12</a:t>
            </a:fld>
            <a:endParaRPr lang="ru-RU"/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295400" y="2347414"/>
            <a:ext cx="5223855" cy="3432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9672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43891" y="1967345"/>
            <a:ext cx="95319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95402" y="832514"/>
            <a:ext cx="9601196" cy="723332"/>
          </a:xfrm>
        </p:spPr>
        <p:txBody>
          <a:bodyPr>
            <a:normAutofit fontScale="90000"/>
          </a:bodyPr>
          <a:lstStyle/>
          <a:p>
            <a:r>
              <a:rPr lang="ru-RU" dirty="0"/>
              <a:t>Игра: «Географическая мозаика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071091" y="1842753"/>
            <a:ext cx="3077178" cy="4265947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096000" y="1842753"/>
            <a:ext cx="3310170" cy="4271187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1003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Диктант по контурной карте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473805"/>
            <a:ext cx="9926781" cy="331893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11200" dirty="0"/>
              <a:t>Н</a:t>
            </a:r>
            <a:r>
              <a:rPr lang="ru-RU" sz="11200" smtClean="0"/>
              <a:t>анести </a:t>
            </a:r>
            <a:r>
              <a:rPr lang="ru-RU" sz="11200" dirty="0" smtClean="0"/>
              <a:t>на контурную карту следующие географические объекты:</a:t>
            </a:r>
          </a:p>
          <a:p>
            <a:r>
              <a:rPr lang="ru-RU" sz="11200" dirty="0" smtClean="0"/>
              <a:t>Мадагаскар, Суэцкий канал, Средиземное море, Красное море, Сомали-полуостров, Гибралтарский пролив, </a:t>
            </a:r>
            <a:r>
              <a:rPr lang="ru-RU" sz="11200" dirty="0"/>
              <a:t>Гвинейский </a:t>
            </a:r>
            <a:r>
              <a:rPr lang="ru-RU" sz="11200" dirty="0" smtClean="0"/>
              <a:t>залив</a:t>
            </a:r>
            <a:endParaRPr lang="ru-RU" sz="11200" dirty="0"/>
          </a:p>
          <a:p>
            <a:r>
              <a:rPr lang="ru-RU" sz="11200" dirty="0" smtClean="0"/>
              <a:t>Море</a:t>
            </a:r>
            <a:r>
              <a:rPr lang="ru-RU" sz="11200" dirty="0"/>
              <a:t>, омывающее северные берега </a:t>
            </a:r>
            <a:r>
              <a:rPr lang="ru-RU" sz="11200" dirty="0" smtClean="0"/>
              <a:t>Африки; перешеек</a:t>
            </a:r>
            <a:r>
              <a:rPr lang="ru-RU" sz="11200" dirty="0"/>
              <a:t>, соединяющий Африку с </a:t>
            </a:r>
            <a:r>
              <a:rPr lang="ru-RU" sz="11200" dirty="0" smtClean="0"/>
              <a:t>Евразией; самый </a:t>
            </a:r>
            <a:r>
              <a:rPr lang="ru-RU" sz="11200" dirty="0"/>
              <a:t>большой залив </a:t>
            </a:r>
            <a:r>
              <a:rPr lang="ru-RU" sz="11200" dirty="0" smtClean="0"/>
              <a:t>Африки; море</a:t>
            </a:r>
            <a:r>
              <a:rPr lang="ru-RU" sz="11200" dirty="0"/>
              <a:t>, омывающее северо-восточные берега </a:t>
            </a:r>
            <a:r>
              <a:rPr lang="ru-RU" sz="11200" dirty="0" smtClean="0"/>
              <a:t>Африки; самый </a:t>
            </a:r>
            <a:r>
              <a:rPr lang="ru-RU" sz="11200" dirty="0"/>
              <a:t>большой полуостров </a:t>
            </a:r>
            <a:r>
              <a:rPr lang="ru-RU" sz="11200" dirty="0" smtClean="0"/>
              <a:t>Африки; канал</a:t>
            </a:r>
            <a:r>
              <a:rPr lang="ru-RU" sz="11200" dirty="0"/>
              <a:t>, соединяющий Средиземное и Красное </a:t>
            </a:r>
            <a:r>
              <a:rPr lang="ru-RU" sz="11200" dirty="0" smtClean="0"/>
              <a:t>моря; самый </a:t>
            </a:r>
            <a:r>
              <a:rPr lang="ru-RU" sz="11200" dirty="0"/>
              <a:t>большой остров </a:t>
            </a:r>
            <a:r>
              <a:rPr lang="ru-RU" sz="11200" dirty="0" smtClean="0"/>
              <a:t>Африки; пролив</a:t>
            </a:r>
            <a:r>
              <a:rPr lang="ru-RU" sz="11200" dirty="0"/>
              <a:t>, отделяющий Африку от Европы.</a:t>
            </a:r>
          </a:p>
          <a:p>
            <a:endParaRPr lang="ru-RU" sz="2800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04326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</a:t>
            </a:r>
            <a:r>
              <a:rPr lang="ru-RU" dirty="0" smtClean="0"/>
              <a:t>иктант </a:t>
            </a:r>
            <a:r>
              <a:rPr lang="ru-RU" dirty="0"/>
              <a:t>«согласен – не согласен»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Учитель </a:t>
            </a:r>
            <a:r>
              <a:rPr lang="ru-RU" dirty="0"/>
              <a:t>зачитывает предложения, а ученики должны определить верно ли это утверждение или нет, согласны или не </a:t>
            </a:r>
            <a:r>
              <a:rPr lang="ru-RU" dirty="0" smtClean="0"/>
              <a:t>согласны.</a:t>
            </a:r>
          </a:p>
          <a:p>
            <a:r>
              <a:rPr lang="ru-RU" dirty="0" smtClean="0"/>
              <a:t>Каспийское море – самое большое озеро мира;</a:t>
            </a:r>
          </a:p>
          <a:p>
            <a:r>
              <a:rPr lang="ru-RU" dirty="0" smtClean="0"/>
              <a:t>В Австралии существует 5 действующих вулканов;</a:t>
            </a:r>
          </a:p>
          <a:p>
            <a:r>
              <a:rPr lang="ru-RU" dirty="0" smtClean="0"/>
              <a:t>Река Волга 2 раза пересекает экватор</a:t>
            </a:r>
          </a:p>
          <a:p>
            <a:r>
              <a:rPr lang="ru-RU" dirty="0" smtClean="0"/>
              <a:t>Гибралтарский пролив соединяет Черное море со Средиземным</a:t>
            </a:r>
          </a:p>
          <a:p>
            <a:r>
              <a:rPr lang="ru-RU" smtClean="0"/>
              <a:t>Гора </a:t>
            </a:r>
            <a:r>
              <a:rPr lang="ru-RU" smtClean="0"/>
              <a:t>Эльбрус</a:t>
            </a:r>
            <a:r>
              <a:rPr lang="ru-RU" smtClean="0"/>
              <a:t> </a:t>
            </a:r>
            <a:r>
              <a:rPr lang="ru-RU" dirty="0" smtClean="0"/>
              <a:t>– высочайшая вершина мира и др.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04226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9559" y="873458"/>
            <a:ext cx="5008728" cy="99628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2">
                    <a:lumMod val="10000"/>
                  </a:schemeClr>
                </a:solidFill>
              </a:rPr>
              <a:t>Игровые приёмы:</a:t>
            </a:r>
            <a:br>
              <a:rPr lang="ru-RU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dirty="0" smtClean="0"/>
              <a:t>Использование «Филворда»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54700" y="1378425"/>
            <a:ext cx="5594704" cy="4193804"/>
          </a:xfrm>
          <a:prstGeom prst="rect">
            <a:avLst/>
          </a:prstGeo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777923" y="2019868"/>
            <a:ext cx="4640746" cy="4228532"/>
          </a:xfrm>
        </p:spPr>
        <p:txBody>
          <a:bodyPr>
            <a:normAutofit fontScale="92500" lnSpcReduction="20000"/>
          </a:bodyPr>
          <a:lstStyle/>
          <a:p>
            <a:r>
              <a:rPr lang="ru-RU" sz="2800" dirty="0"/>
              <a:t>Разновидность кроссворда, слова в котором читаются в разные стороны, сверху вниз и снизу-вверх, могут произвольно «ломаться», но никогда не идут «по диагонали», и не пересекаются. После того, как Вы найдете и отметите все слова-ответы, в поле </a:t>
            </a:r>
            <a:r>
              <a:rPr lang="ru-RU" sz="2800" dirty="0" err="1"/>
              <a:t>филворда</a:t>
            </a:r>
            <a:r>
              <a:rPr lang="ru-RU" sz="2800" dirty="0"/>
              <a:t> должно </a:t>
            </a:r>
            <a:r>
              <a:rPr lang="ru-RU" sz="2800" b="1" dirty="0"/>
              <a:t>остаться несколько букв</a:t>
            </a:r>
            <a:r>
              <a:rPr lang="ru-RU" sz="2800" dirty="0"/>
              <a:t>, из которых необходимо будет составить слово.</a:t>
            </a:r>
          </a:p>
          <a:p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69745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95402" y="614149"/>
            <a:ext cx="9601196" cy="2535979"/>
          </a:xfrm>
        </p:spPr>
        <p:txBody>
          <a:bodyPr>
            <a:normAutofit/>
          </a:bodyPr>
          <a:lstStyle/>
          <a:p>
            <a:r>
              <a:rPr lang="ru-RU" sz="27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Игра </a:t>
            </a:r>
            <a:r>
              <a:rPr lang="ru-RU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«Казаки </a:t>
            </a:r>
            <a:r>
              <a:rPr lang="ru-RU" sz="27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– разбойники»</a:t>
            </a:r>
            <a:r>
              <a:rPr lang="ru-RU" sz="2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200" dirty="0"/>
              <a:t>Эта игра используется при изучении географических координат, с целью отработки навыков определения их на географической карте. Класс делится на две команды.» Разбойники прячутся на географической карте, а «Казаки» по сообщениям (координатам) определяют места укрытия «разбойников» Здесь можно добавить не только поиск объектов, но и их описание</a:t>
            </a:r>
            <a:br>
              <a:rPr lang="ru-RU" sz="2200" dirty="0"/>
            </a:br>
            <a:endParaRPr lang="ru-RU" sz="2200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1295400" y="2784143"/>
            <a:ext cx="4718304" cy="450652"/>
          </a:xfrm>
        </p:spPr>
        <p:txBody>
          <a:bodyPr/>
          <a:lstStyle/>
          <a:p>
            <a:r>
              <a:rPr lang="ru-RU" dirty="0"/>
              <a:t>Приём «да-нет»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sz="3200" dirty="0"/>
              <a:t>Учитель загадывает географический объект, а ученики должны его отгадать. Они могут задавать наводящие вопросы, но учитель имеет право отвечать только «да» или «нет». 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6180670" y="2784143"/>
            <a:ext cx="4718304" cy="450652"/>
          </a:xfrm>
        </p:spPr>
        <p:txBody>
          <a:bodyPr/>
          <a:lstStyle/>
          <a:p>
            <a:r>
              <a:rPr lang="ru-RU" dirty="0"/>
              <a:t>Игра </a:t>
            </a:r>
            <a:r>
              <a:rPr lang="ru-RU" dirty="0" smtClean="0"/>
              <a:t> </a:t>
            </a:r>
            <a:r>
              <a:rPr lang="ru-RU" dirty="0"/>
              <a:t>«Самое, самое»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Учащиеся </a:t>
            </a:r>
            <a:r>
              <a:rPr lang="ru-RU" dirty="0"/>
              <a:t>называют географические объекты, которые выделяются среди подобных своими размерами. Самые высокие горы, самое глубокое озеро.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7151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«Географическая эстафета»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2–3 ученика, передавая друг другу указку, как эстафетную палочку, называют и показывают на </a:t>
            </a:r>
            <a:r>
              <a:rPr lang="ru-RU" dirty="0" smtClean="0"/>
              <a:t>карте все известные им </a:t>
            </a:r>
            <a:r>
              <a:rPr lang="ru-RU" dirty="0"/>
              <a:t>географические </a:t>
            </a:r>
            <a:r>
              <a:rPr lang="ru-RU" dirty="0" smtClean="0"/>
              <a:t>объекты по определённой классификации:</a:t>
            </a:r>
          </a:p>
          <a:p>
            <a:r>
              <a:rPr lang="ru-RU" dirty="0" smtClean="0"/>
              <a:t>Показать проливы</a:t>
            </a:r>
          </a:p>
          <a:p>
            <a:r>
              <a:rPr lang="ru-RU" dirty="0" smtClean="0"/>
              <a:t>Показать острова</a:t>
            </a:r>
          </a:p>
          <a:p>
            <a:r>
              <a:rPr lang="ru-RU" dirty="0" smtClean="0"/>
              <a:t>Показать озера и т.д.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906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Эмоциональные приёмы:</a:t>
            </a:r>
            <a:br>
              <a:rPr lang="ru-RU" b="1" dirty="0" smtClean="0"/>
            </a:br>
            <a:r>
              <a:rPr lang="ru-RU" dirty="0" smtClean="0"/>
              <a:t>Использование стихотворений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В Канаде и Мексике,/ Чили и Перу/ Могучие горы растут –/ Кордильеры./ Но в Южной Америке/ Эти гиганты/ Носят вторую фамилию/ – Анды/ Видно,/ Не только поэтам одним/ Свойственно брать себе/ Псевдоним!). </a:t>
            </a:r>
            <a:endParaRPr lang="ru-RU" dirty="0" smtClean="0"/>
          </a:p>
          <a:p>
            <a:r>
              <a:rPr lang="ru-RU" dirty="0"/>
              <a:t>Есть на свете ветер странный/ По фамилии муссон / В южных странах постоянно / С океана дует он / Из-за этого муссона/ В Бирме только два сезона:/ Там стоит полгода сушь, / А полгода льет, как душ./ Объявляется погода/ Там, примерно, раз в полгода:/ -Ждите все сезон дождей…/ Вот погодка у людей!/ А у нас то жуткий холод,/ То жара, то дождь, то град./ И погоду в день раз сорок/ Объявляют невпопад./ И гуляя в день хороший,/ Если человек не глуп,/ Он берет с собой колоши,/ Зонтик, плавки и тулуп./ Всё у нас непостоянно./ Сквозняки со всех сторон./ Даже слышать людям странно/ Про какой-то там Муссон!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6213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Использование легенд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Легенды Байкала (как произошло озеро)</a:t>
            </a:r>
          </a:p>
          <a:p>
            <a:r>
              <a:rPr lang="ru-RU" dirty="0" smtClean="0"/>
              <a:t>Легенды Черного моря (почему Черное море называют именно так)</a:t>
            </a:r>
          </a:p>
          <a:p>
            <a:r>
              <a:rPr lang="ru-RU" dirty="0" smtClean="0"/>
              <a:t>Легенды об Уральских горах (Происхождение Уральских гор)</a:t>
            </a:r>
          </a:p>
          <a:p>
            <a:r>
              <a:rPr lang="ru-RU" dirty="0" smtClean="0"/>
              <a:t>Легенда о Европе ( в легенде фигурируют названия географических объектов, которые наделены человеческими качествами)</a:t>
            </a:r>
          </a:p>
          <a:p>
            <a:r>
              <a:rPr lang="ru-RU" dirty="0" smtClean="0"/>
              <a:t>Легенда пролива Босфор (почему пролив переводится как «коровий брод»)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83573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Использование топонимики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В </a:t>
            </a:r>
            <a:r>
              <a:rPr lang="ru-RU" dirty="0"/>
              <a:t>Аргентине, Бразилии, Уругвае и Парагвае встречаются названия с элементом "пара", что значит "река": Парана, Парагвай, </a:t>
            </a:r>
            <a:r>
              <a:rPr lang="ru-RU" dirty="0" err="1"/>
              <a:t>Паранаиба</a:t>
            </a:r>
            <a:r>
              <a:rPr lang="ru-RU" dirty="0"/>
              <a:t>, </a:t>
            </a:r>
            <a:r>
              <a:rPr lang="ru-RU" dirty="0" smtClean="0"/>
              <a:t>Пара;</a:t>
            </a:r>
          </a:p>
          <a:p>
            <a:r>
              <a:rPr lang="ru-RU" dirty="0"/>
              <a:t>Название «Аргентина», в </a:t>
            </a:r>
            <a:r>
              <a:rPr lang="ru-RU" dirty="0" smtClean="0"/>
              <a:t>переводе с латыни </a:t>
            </a:r>
            <a:r>
              <a:rPr lang="ru-RU" dirty="0"/>
              <a:t>означает «серебряная земля</a:t>
            </a:r>
            <a:r>
              <a:rPr lang="ru-RU" dirty="0" smtClean="0"/>
              <a:t>».</a:t>
            </a:r>
          </a:p>
          <a:p>
            <a:r>
              <a:rPr lang="ru-RU" dirty="0" smtClean="0"/>
              <a:t>Название «Венесуэла», в переводе с испанского означает «маленькая Венеция»</a:t>
            </a:r>
          </a:p>
          <a:p>
            <a:r>
              <a:rPr lang="ru-RU" dirty="0" smtClean="0"/>
              <a:t>Страна Колумбия носит своё название в честь Христофора Колумба; страна Боливия носит своё название в честь Симона Боливара; континент Америка носит своё название в честь </a:t>
            </a:r>
            <a:r>
              <a:rPr lang="ru-RU" dirty="0" err="1" smtClean="0"/>
              <a:t>Америго</a:t>
            </a:r>
            <a:r>
              <a:rPr lang="ru-RU" dirty="0" smtClean="0"/>
              <a:t> </a:t>
            </a:r>
            <a:r>
              <a:rPr lang="ru-RU" dirty="0" err="1" smtClean="0"/>
              <a:t>Веспуччи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Название горы «</a:t>
            </a:r>
            <a:r>
              <a:rPr lang="ru-RU" dirty="0" err="1" smtClean="0"/>
              <a:t>Аконкагуа</a:t>
            </a:r>
            <a:r>
              <a:rPr lang="ru-RU" dirty="0" smtClean="0"/>
              <a:t>» расшифровывается </a:t>
            </a:r>
            <a:r>
              <a:rPr lang="ru-RU" dirty="0"/>
              <a:t>с языка кечуа как «Каменный Страж».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9465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6708" r="11667" b="14062"/>
          <a:stretch/>
        </p:blipFill>
        <p:spPr>
          <a:xfrm>
            <a:off x="532263" y="105743"/>
            <a:ext cx="10995546" cy="655436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987040" y="3098445"/>
            <a:ext cx="5379038" cy="668337"/>
          </a:xfrm>
        </p:spPr>
        <p:txBody>
          <a:bodyPr>
            <a:normAutofit fontScale="90000"/>
          </a:bodyPr>
          <a:lstStyle/>
          <a:p>
            <a:r>
              <a:rPr lang="ru-RU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  <a:endParaRPr lang="ru-RU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69AE-7924-429A-BF5C-1897259E8C73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21798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Синий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558</TotalTime>
  <Words>1264</Words>
  <Application>Microsoft Office PowerPoint</Application>
  <PresentationFormat>Широкоэкранный</PresentationFormat>
  <Paragraphs>115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6" baseType="lpstr">
      <vt:lpstr>Arial</vt:lpstr>
      <vt:lpstr>Calibri</vt:lpstr>
      <vt:lpstr>Garamond</vt:lpstr>
      <vt:lpstr>Натуральные материалы</vt:lpstr>
      <vt:lpstr>Нестандартные приёмы изучения номенклатуры при изучении географии материков.</vt:lpstr>
      <vt:lpstr>Презентация PowerPoint</vt:lpstr>
      <vt:lpstr> </vt:lpstr>
      <vt:lpstr>«География и географическая карта связаны между собой неразрывно. Едва ли будет преувеличением, если мы скажем, что без карты нет, и не может быть географии». (А.А. Половинкин) «Карта язык географии. Без карты нет географии». (Н.Н. Баранский) </vt:lpstr>
      <vt:lpstr>Презентация PowerPoint</vt:lpstr>
      <vt:lpstr>Приёмы изучения географической номенклатуры.</vt:lpstr>
      <vt:lpstr>Теоретические приёмы: «Узнай объект по описанию»</vt:lpstr>
      <vt:lpstr>Презентация PowerPoint</vt:lpstr>
      <vt:lpstr>«Путешествие по карте»</vt:lpstr>
      <vt:lpstr>Презентация PowerPoint</vt:lpstr>
      <vt:lpstr>«Географическая цепочка»</vt:lpstr>
      <vt:lpstr>Презентация PowerPoint</vt:lpstr>
      <vt:lpstr>Игра: «Географическая мозаика»</vt:lpstr>
      <vt:lpstr>Диктант по контурной карте</vt:lpstr>
      <vt:lpstr>Диктант «согласен – не согласен» </vt:lpstr>
      <vt:lpstr>Игровые приёмы: Использование «Филворда»</vt:lpstr>
      <vt:lpstr>Игра «Казаки – разбойники» Эта игра используется при изучении географических координат, с целью отработки навыков определения их на географической карте. Класс делится на две команды.» Разбойники прячутся на географической карте, а «Казаки» по сообщениям (координатам) определяют места укрытия «разбойников» Здесь можно добавить не только поиск объектов, но и их описание </vt:lpstr>
      <vt:lpstr>«Географическая эстафета»</vt:lpstr>
      <vt:lpstr>Эмоциональные приёмы: Использование стихотворений</vt:lpstr>
      <vt:lpstr>Использование легенд</vt:lpstr>
      <vt:lpstr>Использование топонимики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Надежда Иванова</dc:creator>
  <cp:lastModifiedBy>ученик_15</cp:lastModifiedBy>
  <cp:revision>45</cp:revision>
  <dcterms:created xsi:type="dcterms:W3CDTF">2017-03-26T12:50:00Z</dcterms:created>
  <dcterms:modified xsi:type="dcterms:W3CDTF">2021-03-16T09:45:51Z</dcterms:modified>
</cp:coreProperties>
</file>