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75" r:id="rId11"/>
    <p:sldId id="265" r:id="rId12"/>
    <p:sldId id="266" r:id="rId13"/>
    <p:sldId id="267" r:id="rId14"/>
    <p:sldId id="268" r:id="rId15"/>
    <p:sldId id="269" r:id="rId16"/>
    <p:sldId id="270" r:id="rId17"/>
    <p:sldId id="276" r:id="rId18"/>
    <p:sldId id="272" r:id="rId19"/>
    <p:sldId id="271" r:id="rId20"/>
    <p:sldId id="273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8" name="Picture 4" descr="https://cdn.pixabay.com/photo/2016/03/31/15/28/draw-1293329_64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0648"/>
            <a:ext cx="2154284" cy="179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323528" y="260648"/>
            <a:ext cx="8496944" cy="612068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s://ds02.infourok.ru/uploads/ex/0124/0001743b-10b5b81a/hello_html_60aa013c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129808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ds02.infourok.ru/uploads/ex/0124/0001743b-10b5b81a/hello_html_60aa013c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08520" y="5145207"/>
            <a:ext cx="180020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 Урок развития речи «Как исправить текст с неудачным повтором»</a:t>
            </a:r>
            <a:b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6 Г класс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Учитель: </a:t>
            </a:r>
            <a:r>
              <a:rPr lang="ru-RU" dirty="0" err="1" smtClean="0"/>
              <a:t>Вантеева</a:t>
            </a:r>
            <a:r>
              <a:rPr lang="ru-RU" dirty="0" smtClean="0"/>
              <a:t> Наталья Владимировна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4859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Проанализируй!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</a:t>
            </a:r>
            <a:r>
              <a:rPr lang="ru-RU" dirty="0" smtClean="0"/>
              <a:t> </a:t>
            </a:r>
            <a:r>
              <a:rPr lang="ru-RU" dirty="0"/>
              <a:t>какой группы задание было выполнено быстро и качественно? Почему?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3002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Физкультминутка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7600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Отредактируйте предложения: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i="1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Начался </a:t>
            </a:r>
            <a:r>
              <a:rPr lang="ru-RU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разлив. Разлив </a:t>
            </a:r>
            <a:r>
              <a:rPr lang="ru-RU" i="1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тяжелое время для зверей и птиц, живущих на речных островах.</a:t>
            </a:r>
            <a:endParaRPr lang="ru-RU" sz="3600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i="1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оттолкнул веслом </a:t>
            </a:r>
            <a:r>
              <a:rPr lang="ru-RU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челнок</a:t>
            </a:r>
            <a:r>
              <a:rPr lang="ru-RU" i="1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 берега. </a:t>
            </a:r>
            <a:r>
              <a:rPr lang="ru-RU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Челнок </a:t>
            </a:r>
            <a:r>
              <a:rPr lang="ru-RU" i="1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плавно скользнул по воде.</a:t>
            </a:r>
            <a:endParaRPr lang="ru-RU" sz="3600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i="1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Беловежской пущи на Волынь завезли </a:t>
            </a:r>
            <a:r>
              <a:rPr lang="ru-RU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зубров. Зубры </a:t>
            </a:r>
            <a:r>
              <a:rPr lang="ru-RU" i="1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прижились и перестали бояться человека.</a:t>
            </a:r>
            <a:endParaRPr lang="ru-RU" sz="3600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i="1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клетку к лебедям подселили длинноногого </a:t>
            </a:r>
            <a:r>
              <a:rPr lang="ru-RU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фламинго. </a:t>
            </a:r>
            <a:r>
              <a:rPr lang="ru-RU" i="1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Сначала </a:t>
            </a:r>
            <a:r>
              <a:rPr lang="ru-RU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фламинго</a:t>
            </a:r>
            <a:r>
              <a:rPr lang="ru-RU" i="1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вел себя беспокойно, но потом освоился.</a:t>
            </a:r>
            <a:endParaRPr lang="ru-RU" sz="3600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5179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Ответить на вопрос: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Упражнение 289</a:t>
            </a:r>
          </a:p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К</a:t>
            </a:r>
            <a:r>
              <a:rPr lang="ru-RU" i="1" dirty="0" smtClean="0"/>
              <a:t>ак писателю Эдуарду </a:t>
            </a:r>
            <a:r>
              <a:rPr lang="ru-RU" i="1" dirty="0" err="1" smtClean="0"/>
              <a:t>Шиму</a:t>
            </a:r>
            <a:r>
              <a:rPr lang="ru-RU" i="1" dirty="0" smtClean="0"/>
              <a:t> удалось избежать повторения текста?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767355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99412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Способы устранения повтора-недочёта: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5616004"/>
              </p:ext>
            </p:extLst>
          </p:nvPr>
        </p:nvGraphicFramePr>
        <p:xfrm>
          <a:off x="457200" y="1412776"/>
          <a:ext cx="8229600" cy="4728315"/>
        </p:xfrm>
        <a:graphic>
          <a:graphicData uri="http://schemas.openxmlformats.org/drawingml/2006/table">
            <a:tbl>
              <a:tblPr firstRow="1" firstCol="1" bandRow="1"/>
              <a:tblGrid>
                <a:gridCol w="4114800">
                  <a:extLst>
                    <a:ext uri="{9D8B030D-6E8A-4147-A177-3AD203B41FA5}">
                      <a16:colId xmlns:a16="http://schemas.microsoft.com/office/drawing/2014/main" val="2807292616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453098270"/>
                    </a:ext>
                  </a:extLst>
                </a:gridCol>
              </a:tblGrid>
              <a:tr h="13208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Художник использует цвета: синий, зеленый, красный – и много других цветов.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Устранить лишнее слово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5531104"/>
                  </a:ext>
                </a:extLst>
              </a:tr>
              <a:tr h="1703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Шар вырвался из моих рук и полетел. Шар был большой, ярко-красный. Скоро он стал еле заметен.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Объединить предложения, превратив одно из них в словосочетание.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240118"/>
                  </a:ext>
                </a:extLst>
              </a:tr>
              <a:tr h="1703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 очень люблю своего щенка. Я хожу с ним гулять. Я играю с ним. Я кормлю его. Я купаю его.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Объединить в предложение с однородными членами.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820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47749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3"/>
            <a:ext cx="8229600" cy="940966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07000"/>
              </a:lnSpc>
              <a:spcBef>
                <a:spcPct val="20000"/>
              </a:spcBef>
              <a:spcAft>
                <a:spcPts val="675"/>
              </a:spcAft>
            </a:pPr>
            <a:r>
              <a:rPr lang="ru-RU" sz="3200" b="1" dirty="0">
                <a:solidFill>
                  <a:srgbClr val="FFC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КАК УСТРАНИТЬ ПОВТОР-НЕДОЧЕТ</a:t>
            </a:r>
            <a:r>
              <a:rPr lang="ru-RU" sz="3200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(составление кластера)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12975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675"/>
              </a:spcAft>
              <a:buNone/>
            </a:pP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Объединить несколько предложений в одно с однородными членами.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Объединить предложения, превратив одно из них в словосочетание.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Исключить лишнее слово.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Заменить повторяющееся слово местоимением.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ea typeface="Times New Roman" panose="02020603050405020304" pitchFamily="18" charset="0"/>
              </a:rPr>
              <a:t>5. Заменить </a:t>
            </a:r>
            <a:r>
              <a:rPr lang="ru-RU" dirty="0">
                <a:ea typeface="Times New Roman" panose="02020603050405020304" pitchFamily="18" charset="0"/>
              </a:rPr>
              <a:t>повторяющееся слово синонимом.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925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Самостоятельная работа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Упражнение 291</a:t>
            </a:r>
          </a:p>
          <a:p>
            <a:r>
              <a:rPr lang="ru-RU" dirty="0" smtClean="0"/>
              <a:t>1 ряд -1)</a:t>
            </a:r>
          </a:p>
          <a:p>
            <a:r>
              <a:rPr lang="ru-RU" dirty="0" smtClean="0"/>
              <a:t>2 ряд-2)</a:t>
            </a:r>
          </a:p>
          <a:p>
            <a:r>
              <a:rPr lang="ru-RU" dirty="0" smtClean="0"/>
              <a:t>3 ряд-3</a:t>
            </a:r>
            <a:r>
              <a:rPr lang="ru-RU" dirty="0" smtClean="0"/>
              <a:t>)</a:t>
            </a:r>
          </a:p>
          <a:p>
            <a:r>
              <a:rPr lang="ru-RU" dirty="0" smtClean="0"/>
              <a:t>Проверка. Анализ ошибок.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1270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Проанализируй!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Выполнил ли ты задание верно? Если нет, то почему?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690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Всегда ли уместен повтор?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способы устранения повтора-недочета вы узнали?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трудности возникли? На что необходимо обратить внимание при выполнении домашнего задания</a:t>
            </a:r>
            <a:r>
              <a:rPr lang="ru-RU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07000"/>
              </a:lnSpc>
              <a:spcAft>
                <a:spcPts val="675"/>
              </a:spcAft>
            </a:pP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8463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Проанализируй!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Оцени свою работу по устранению неоправданного повтора. Аргументируй свою точку зрения.</a:t>
            </a:r>
          </a:p>
          <a:p>
            <a:r>
              <a:rPr lang="ru-RU" dirty="0" smtClean="0"/>
              <a:t>Заполните, пожалуйста, анкету </a:t>
            </a:r>
            <a:r>
              <a:rPr lang="ru-RU" dirty="0" smtClean="0">
                <a:solidFill>
                  <a:srgbClr val="FF0000"/>
                </a:solidFill>
              </a:rPr>
              <a:t>«Плюс- минус-интересно»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381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«Лови ошибку!»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6" name="Picture 2" descr="Картинки по запросу картинка игра с мячом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607" y="1700808"/>
            <a:ext cx="5158785" cy="345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7000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Упражнение 299</a:t>
            </a:r>
          </a:p>
          <a:p>
            <a:r>
              <a:rPr lang="ru-RU" dirty="0" smtClean="0"/>
              <a:t>Найди в тексте повторы-недочёты и исправь их.</a:t>
            </a:r>
          </a:p>
          <a:p>
            <a:r>
              <a:rPr lang="ru-RU" dirty="0" smtClean="0"/>
              <a:t>Поработай с тетрадью-справочником.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0811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7"/>
            <a:ext cx="8229600" cy="54334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Спасибо за урок!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494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Проанализируй!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772816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 </a:t>
            </a: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Какой материал нами усвоен хорошо, а какой надо закрепить?</a:t>
            </a:r>
            <a:endParaRPr lang="ru-RU" sz="3600" dirty="0">
              <a:solidFill>
                <a:srgbClr val="660066"/>
              </a:solidFill>
              <a:latin typeface="Monotype Corsiva" pitchFamily="66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9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 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75252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2400" i="1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800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Солгать</a:t>
            </a:r>
            <a:r>
              <a:rPr lang="ru-RU" sz="3800" i="1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это значит сказать не то, что есть на самом деле. Люди, которые </a:t>
            </a:r>
            <a:r>
              <a:rPr lang="ru-RU" sz="3800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лгут</a:t>
            </a:r>
            <a:r>
              <a:rPr lang="ru-RU" sz="3800" i="1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почему-то думают, что </a:t>
            </a:r>
            <a:r>
              <a:rPr lang="ru-RU" sz="3800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  <a:r>
              <a:rPr lang="ru-RU" sz="3800" i="1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принесет им пользу. Но всегда оказывается, что ничего, кроме вреда, </a:t>
            </a:r>
            <a:r>
              <a:rPr lang="ru-RU" sz="3800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  <a:r>
              <a:rPr lang="ru-RU" sz="3800" i="1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 приносит. Ведь человек, попавшийся на </a:t>
            </a:r>
            <a:r>
              <a:rPr lang="ru-RU" sz="3800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лжи </a:t>
            </a:r>
            <a:r>
              <a:rPr lang="ru-RU" sz="3800" i="1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раз, и другой, и третий, скоро прослывает </a:t>
            </a:r>
            <a:r>
              <a:rPr lang="ru-RU" sz="3800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лгунишкой</a:t>
            </a:r>
            <a:r>
              <a:rPr lang="ru-RU" sz="3800" i="1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 никто больше не будет верить даже тогда, когда он скажет правду. А рано или поздно любой, даже самый искусный </a:t>
            </a:r>
            <a:r>
              <a:rPr lang="ru-RU" sz="3800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лжец</a:t>
            </a:r>
            <a:r>
              <a:rPr lang="ru-RU" sz="3800" i="1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непременно попадется, потому что правду невозможно скрыть. Она всегда становится известной, потому что она сильнее любой </a:t>
            </a:r>
            <a:r>
              <a:rPr lang="ru-RU" sz="3800" i="1" dirty="0">
                <a:solidFill>
                  <a:srgbClr val="FFC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лжи</a:t>
            </a:r>
            <a:r>
              <a:rPr lang="ru-RU" sz="3800" i="1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  <a:p>
            <a:pPr marL="0" indent="0" algn="r"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3800" i="1" dirty="0" err="1" smtClean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Д.Родари</a:t>
            </a:r>
            <a:r>
              <a:rPr lang="ru-RU" sz="3800" i="1" dirty="0" smtClean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sz="3800" i="1" dirty="0" err="1" smtClean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Джельсомино</a:t>
            </a:r>
            <a:r>
              <a:rPr lang="ru-RU" sz="3800" i="1" dirty="0" smtClean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стране Лжецов»</a:t>
            </a:r>
            <a:endParaRPr lang="ru-RU" sz="38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val="3006114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Задания к тексту: 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lnSpc>
                <a:spcPct val="107000"/>
              </a:lnSpc>
              <a:spcAft>
                <a:spcPts val="675"/>
              </a:spcAft>
              <a:buAutoNum type="arabicPeriod"/>
            </a:pPr>
            <a:r>
              <a:rPr lang="ru-RU" sz="2400" i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Докажите, что этот отрывок  текст?</a:t>
            </a:r>
          </a:p>
          <a:p>
            <a:pPr marL="457200" indent="-457200">
              <a:lnSpc>
                <a:spcPct val="107000"/>
              </a:lnSpc>
              <a:spcAft>
                <a:spcPts val="675"/>
              </a:spcAft>
              <a:buAutoNum type="arabicPeriod"/>
            </a:pPr>
            <a:r>
              <a:rPr lang="ru-RU" sz="2400" i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 какой проблемой вас заставил задуматься этот текст?</a:t>
            </a:r>
          </a:p>
          <a:p>
            <a:pPr marL="457200" indent="-457200">
              <a:lnSpc>
                <a:spcPct val="107000"/>
              </a:lnSpc>
              <a:spcAft>
                <a:spcPts val="675"/>
              </a:spcAft>
              <a:buAutoNum type="arabicPeriod"/>
            </a:pPr>
            <a:r>
              <a:rPr lang="ru-RU" sz="2400" i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Дайте определение словам «ложь», «лжец».</a:t>
            </a:r>
          </a:p>
          <a:p>
            <a:pPr marL="457200" indent="-457200">
              <a:lnSpc>
                <a:spcPct val="107000"/>
              </a:lnSpc>
              <a:spcAft>
                <a:spcPts val="675"/>
              </a:spcAft>
              <a:buAutoNum type="arabicPeriod"/>
            </a:pPr>
            <a:r>
              <a:rPr lang="ru-RU" sz="2400" i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Проверьте себя по Толковому словарю.</a:t>
            </a:r>
          </a:p>
          <a:p>
            <a:pPr marL="457200" indent="-457200">
              <a:lnSpc>
                <a:spcPct val="107000"/>
              </a:lnSpc>
              <a:spcAft>
                <a:spcPts val="675"/>
              </a:spcAft>
              <a:buAutoNum type="arabicPeriod"/>
            </a:pPr>
            <a:r>
              <a:rPr lang="ru-RU" sz="2400" i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называются все выделенные слова?</a:t>
            </a:r>
          </a:p>
          <a:p>
            <a:pPr marL="457200" indent="-457200">
              <a:lnSpc>
                <a:spcPct val="107000"/>
              </a:lnSpc>
              <a:spcAft>
                <a:spcPts val="675"/>
              </a:spcAft>
              <a:buAutoNum type="arabicPeriod"/>
            </a:pPr>
            <a:r>
              <a:rPr lang="ru-RU" sz="2400" i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вы думаете, оправданно ли в тексте повторение слова «ложь»?</a:t>
            </a:r>
          </a:p>
          <a:p>
            <a:pPr marL="457200" indent="-457200">
              <a:lnSpc>
                <a:spcPct val="107000"/>
              </a:lnSpc>
              <a:spcAft>
                <a:spcPts val="675"/>
              </a:spcAft>
              <a:buAutoNum type="arabicPeriod"/>
            </a:pPr>
            <a:r>
              <a:rPr lang="ru-RU" sz="2400" i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Всегда ли использование повтора оправданно?</a:t>
            </a:r>
            <a:endParaRPr lang="ru-RU" sz="2000" i="1" dirty="0" smtClean="0"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262" y="3302042"/>
            <a:ext cx="25840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1050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467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26976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4000" b="1" dirty="0">
                <a:solidFill>
                  <a:schemeClr val="bg2"/>
                </a:solidFill>
                <a:ea typeface="+mn-ea"/>
                <a:cs typeface="+mn-cs"/>
              </a:rPr>
              <a:t>Памятка “Что такое текст”</a:t>
            </a:r>
            <a:r>
              <a:rPr lang="ru-RU" sz="1800" dirty="0">
                <a:solidFill>
                  <a:schemeClr val="bg2"/>
                </a:solidFill>
                <a:ea typeface="+mn-ea"/>
                <a:cs typeface="+mn-cs"/>
              </a:rPr>
              <a:t/>
            </a:r>
            <a:br>
              <a:rPr lang="ru-RU" sz="1800" dirty="0">
                <a:solidFill>
                  <a:schemeClr val="bg2"/>
                </a:solidFill>
                <a:ea typeface="+mn-ea"/>
                <a:cs typeface="+mn-cs"/>
              </a:rPr>
            </a:br>
            <a:r>
              <a:rPr lang="ru-RU" dirty="0" smtClean="0">
                <a:solidFill>
                  <a:schemeClr val="bg2"/>
                </a:solidFill>
              </a:rPr>
              <a:t> 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478539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/>
              <a:t>Текст – это два и более предложений, объединенных</a:t>
            </a:r>
          </a:p>
          <a:p>
            <a:r>
              <a:rPr lang="ru-RU" b="1" u="sng" dirty="0"/>
              <a:t>по смыслу</a:t>
            </a:r>
            <a:endParaRPr lang="ru-RU" dirty="0"/>
          </a:p>
          <a:p>
            <a:r>
              <a:rPr lang="ru-RU" b="1" u="sng" dirty="0"/>
              <a:t>грамматически:</a:t>
            </a:r>
            <a:endParaRPr lang="ru-RU" dirty="0"/>
          </a:p>
          <a:p>
            <a:r>
              <a:rPr lang="ru-RU" dirty="0"/>
              <a:t>Тема</a:t>
            </a:r>
          </a:p>
          <a:p>
            <a:r>
              <a:rPr lang="ru-RU" dirty="0"/>
              <a:t>Заголовок</a:t>
            </a:r>
          </a:p>
          <a:p>
            <a:r>
              <a:rPr lang="ru-RU" dirty="0"/>
              <a:t>Основная мысль</a:t>
            </a:r>
          </a:p>
          <a:p>
            <a:r>
              <a:rPr lang="ru-RU" dirty="0" err="1"/>
              <a:t>Однотематическая</a:t>
            </a:r>
            <a:r>
              <a:rPr lang="ru-RU" dirty="0"/>
              <a:t> лексика</a:t>
            </a:r>
          </a:p>
          <a:p>
            <a:r>
              <a:rPr lang="ru-RU" dirty="0"/>
              <a:t>Порядок предложений</a:t>
            </a:r>
          </a:p>
          <a:p>
            <a:r>
              <a:rPr lang="ru-RU" dirty="0"/>
              <a:t>Синонимы</a:t>
            </a:r>
          </a:p>
          <a:p>
            <a:r>
              <a:rPr lang="ru-RU" dirty="0"/>
              <a:t>Антонимы</a:t>
            </a:r>
          </a:p>
          <a:p>
            <a:r>
              <a:rPr lang="ru-RU" dirty="0"/>
              <a:t>Повторы</a:t>
            </a:r>
          </a:p>
          <a:p>
            <a:r>
              <a:rPr lang="ru-RU" dirty="0"/>
              <a:t>Трехчленная структура</a:t>
            </a:r>
          </a:p>
          <a:p>
            <a:r>
              <a:rPr lang="ru-RU" dirty="0"/>
              <a:t>Цепная, параллельная связь</a:t>
            </a:r>
          </a:p>
          <a:p>
            <a:r>
              <a:rPr lang="ru-RU" dirty="0"/>
              <a:t>Интонация</a:t>
            </a:r>
          </a:p>
        </p:txBody>
      </p:sp>
    </p:spTree>
    <p:extLst>
      <p:ext uri="{BB962C8B-B14F-4D97-AF65-F5344CB8AC3E}">
        <p14:creationId xmlns:p14="http://schemas.microsoft.com/office/powerpoint/2010/main" val="3909112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Толковый словарь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ЛОЖЬ,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лжи, ж. Намеренное искажение истины, неправда, обман. Уличить во лжи. Мысль изреченная есть л. (афоризм). Л. во спасение и святая л. (оправданная необходимостью, с благой целью; книжн.). У лжи короткие ноги (посл.).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ЛГАТЬ,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лгу, лжешь; лгал, лгала, лгало; несов. 1. Говорить неправду. Лжет и не краснеет (бессовестно лжет; разг.). 2. на кого (что). Клеветать, наговаривать (устар.).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9509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Проанализируй!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104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Какое слово вы считаете ключевым в названии темы урока? </a:t>
            </a:r>
            <a:endParaRPr lang="ru-RU" dirty="0" smtClean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Какова 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цель нашего урока исходя из темы? </a:t>
            </a:r>
            <a:endParaRPr lang="ru-RU" dirty="0" smtClean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Какова 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роль повтора в тексте?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2025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Работа в группах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«Корзина идей»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Выясните, каким способом автор избежал повтора?</a:t>
            </a:r>
            <a:endParaRPr lang="ru-RU" dirty="0"/>
          </a:p>
        </p:txBody>
      </p:sp>
      <p:pic>
        <p:nvPicPr>
          <p:cNvPr id="4" name="Picture 2" descr="Картинки по запросу картинка корзина ид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582" y="2708920"/>
            <a:ext cx="305602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0380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695</Words>
  <Application>Microsoft Office PowerPoint</Application>
  <PresentationFormat>Экран (4:3)</PresentationFormat>
  <Paragraphs>87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Helvetica</vt:lpstr>
      <vt:lpstr>Monotype Corsiva</vt:lpstr>
      <vt:lpstr>Times New Roman</vt:lpstr>
      <vt:lpstr>Тема Office</vt:lpstr>
      <vt:lpstr> Урок развития речи «Как исправить текст с неудачным повтором» 6 Г класс</vt:lpstr>
      <vt:lpstr>«Лови ошибку!»</vt:lpstr>
      <vt:lpstr>Проанализируй!</vt:lpstr>
      <vt:lpstr> </vt:lpstr>
      <vt:lpstr>Задания к тексту: </vt:lpstr>
      <vt:lpstr>Памятка “Что такое текст”  </vt:lpstr>
      <vt:lpstr>Толковый словарь</vt:lpstr>
      <vt:lpstr> Проанализируй!</vt:lpstr>
      <vt:lpstr>Работа в группах «Корзина идей»</vt:lpstr>
      <vt:lpstr>Проанализируй!</vt:lpstr>
      <vt:lpstr>Физкультминутка</vt:lpstr>
      <vt:lpstr>Отредактируйте предложения:</vt:lpstr>
      <vt:lpstr>Ответить на вопрос:</vt:lpstr>
      <vt:lpstr>Способы устранения повтора-недочёта:</vt:lpstr>
      <vt:lpstr>КАК УСТРАНИТЬ ПОВТОР-НЕДОЧЕТ (составление кластера)</vt:lpstr>
      <vt:lpstr>Самостоятельная работа</vt:lpstr>
      <vt:lpstr>Проанализируй!</vt:lpstr>
      <vt:lpstr>Итоги урока:</vt:lpstr>
      <vt:lpstr>Проанализируй!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RePack by Diakov</cp:lastModifiedBy>
  <cp:revision>55</cp:revision>
  <dcterms:created xsi:type="dcterms:W3CDTF">2017-11-12T06:27:46Z</dcterms:created>
  <dcterms:modified xsi:type="dcterms:W3CDTF">2017-11-20T22:33:56Z</dcterms:modified>
</cp:coreProperties>
</file>