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84" r:id="rId2"/>
    <p:sldId id="258" r:id="rId3"/>
    <p:sldId id="278" r:id="rId4"/>
    <p:sldId id="260" r:id="rId5"/>
    <p:sldId id="287" r:id="rId6"/>
    <p:sldId id="285" r:id="rId7"/>
    <p:sldId id="286" r:id="rId8"/>
    <p:sldId id="266" r:id="rId9"/>
    <p:sldId id="262" r:id="rId10"/>
    <p:sldId id="279" r:id="rId11"/>
    <p:sldId id="274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434" autoAdjust="0"/>
  </p:normalViewPr>
  <p:slideViewPr>
    <p:cSldViewPr>
      <p:cViewPr varScale="1">
        <p:scale>
          <a:sx n="74" d="100"/>
          <a:sy n="74" d="100"/>
        </p:scale>
        <p:origin x="126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CE6053-D53E-4F83-A06A-92D23DE97B32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0B57F8-4ABB-4D18-AB4C-AEB2E263CA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5619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solidFill>
          <a:srgbClr val="E5EA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Скругленный прямоугольник 11"/>
          <p:cNvSpPr/>
          <p:nvPr/>
        </p:nvSpPr>
        <p:spPr>
          <a:xfrm>
            <a:off x="685800" y="3699308"/>
            <a:ext cx="7772400" cy="2876059"/>
          </a:xfrm>
          <a:prstGeom prst="roundRect">
            <a:avLst/>
          </a:prstGeom>
          <a:gradFill flip="none" rotWithShape="1">
            <a:gsLst>
              <a:gs pos="0">
                <a:schemeClr val="accent6">
                  <a:tint val="66000"/>
                  <a:satMod val="160000"/>
                  <a:alpha val="25000"/>
                  <a:lumMod val="70000"/>
                  <a:lumOff val="3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  <a:gs pos="100000">
                <a:schemeClr val="accent6">
                  <a:lumMod val="40000"/>
                  <a:lumOff val="60000"/>
                  <a:tint val="23500"/>
                  <a:satMod val="160000"/>
                </a:schemeClr>
              </a:gs>
            </a:gsLst>
            <a:lin ang="2700000" scaled="1"/>
            <a:tileRect/>
          </a:gradFill>
          <a:ln w="571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699308"/>
            <a:ext cx="7772400" cy="2855912"/>
          </a:xfrm>
        </p:spPr>
        <p:txBody>
          <a:bodyPr anchor="ctr" anchorCtr="0">
            <a:normAutofit/>
          </a:bodyPr>
          <a:lstStyle>
            <a:lvl1pPr algn="ctr">
              <a:defRPr sz="5600" b="1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5010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97633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29523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695796"/>
            <a:ext cx="3886200" cy="448116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695796"/>
            <a:ext cx="3886200" cy="448116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8798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90946"/>
            <a:ext cx="7886700" cy="133990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05930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91362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1458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565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1398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1249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395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85" r="1335" b="17212"/>
          <a:stretch/>
        </p:blipFill>
        <p:spPr>
          <a:xfrm>
            <a:off x="0" y="1"/>
            <a:ext cx="4192510" cy="43059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4305993"/>
            <a:ext cx="6858000" cy="1820486"/>
          </a:xfrm>
        </p:spPr>
        <p:txBody>
          <a:bodyPr anchor="ctr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Объект 14"/>
          <p:cNvSpPr>
            <a:spLocks noGrp="1"/>
          </p:cNvSpPr>
          <p:nvPr>
            <p:ph sz="quarter" idx="13"/>
          </p:nvPr>
        </p:nvSpPr>
        <p:spPr>
          <a:xfrm>
            <a:off x="4538749" y="423949"/>
            <a:ext cx="4189326" cy="3425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24816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DC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агетная рамка 21"/>
          <p:cNvSpPr/>
          <p:nvPr/>
        </p:nvSpPr>
        <p:spPr>
          <a:xfrm rot="19210274">
            <a:off x="8619811" y="62696"/>
            <a:ext cx="244177" cy="244177"/>
          </a:xfrm>
          <a:prstGeom prst="bevel">
            <a:avLst>
              <a:gd name="adj" fmla="val 15530"/>
            </a:avLst>
          </a:prstGeom>
          <a:solidFill>
            <a:srgbClr val="FF99FF"/>
          </a:solidFill>
          <a:ln>
            <a:solidFill>
              <a:srgbClr val="FF99FF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lang="en-US" sz="1000" dirty="0" smtClean="0"/>
              <a:t>2</a:t>
            </a:r>
            <a:endParaRPr lang="ru-RU" sz="800" dirty="0"/>
          </a:p>
        </p:txBody>
      </p:sp>
      <p:sp>
        <p:nvSpPr>
          <p:cNvPr id="19" name="Багетная рамка 18"/>
          <p:cNvSpPr/>
          <p:nvPr/>
        </p:nvSpPr>
        <p:spPr>
          <a:xfrm rot="549100">
            <a:off x="4591415" y="29953"/>
            <a:ext cx="440668" cy="279400"/>
          </a:xfrm>
          <a:prstGeom prst="bevel">
            <a:avLst>
              <a:gd name="adj" fmla="val 15530"/>
            </a:avLst>
          </a:prstGeom>
          <a:solidFill>
            <a:srgbClr val="CC99FF"/>
          </a:solidFill>
          <a:ln>
            <a:solidFill>
              <a:srgbClr val="CC99FF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lang="en-US" sz="900" dirty="0" smtClean="0"/>
              <a:t>Tab</a:t>
            </a:r>
            <a:endParaRPr lang="ru-RU" sz="900" dirty="0"/>
          </a:p>
        </p:txBody>
      </p:sp>
      <p:sp>
        <p:nvSpPr>
          <p:cNvPr id="18" name="Багетная рамка 17"/>
          <p:cNvSpPr/>
          <p:nvPr/>
        </p:nvSpPr>
        <p:spPr>
          <a:xfrm rot="21354383">
            <a:off x="6466242" y="55501"/>
            <a:ext cx="1318003" cy="279400"/>
          </a:xfrm>
          <a:prstGeom prst="bevel">
            <a:avLst>
              <a:gd name="adj" fmla="val 15768"/>
            </a:avLst>
          </a:prstGeom>
          <a:solidFill>
            <a:srgbClr val="FF9900"/>
          </a:solidFill>
          <a:ln>
            <a:solidFill>
              <a:srgbClr val="FF99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Багетная рамка 16"/>
          <p:cNvSpPr/>
          <p:nvPr/>
        </p:nvSpPr>
        <p:spPr>
          <a:xfrm rot="1019198">
            <a:off x="8869482" y="179172"/>
            <a:ext cx="244177" cy="244177"/>
          </a:xfrm>
          <a:prstGeom prst="bevel">
            <a:avLst>
              <a:gd name="adj" fmla="val 15530"/>
            </a:avLst>
          </a:prstGeom>
          <a:solidFill>
            <a:srgbClr val="37CBFF"/>
          </a:solidFill>
          <a:ln>
            <a:solidFill>
              <a:srgbClr val="37CBFF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lang="en-US" sz="1000" dirty="0" smtClean="0"/>
              <a:t>9</a:t>
            </a:r>
            <a:endParaRPr lang="ru-RU" sz="800" dirty="0"/>
          </a:p>
        </p:txBody>
      </p:sp>
      <p:sp>
        <p:nvSpPr>
          <p:cNvPr id="14" name="Багетная рамка 13"/>
          <p:cNvSpPr/>
          <p:nvPr/>
        </p:nvSpPr>
        <p:spPr>
          <a:xfrm rot="474543">
            <a:off x="8810294" y="6518640"/>
            <a:ext cx="279400" cy="279400"/>
          </a:xfrm>
          <a:prstGeom prst="bevel">
            <a:avLst>
              <a:gd name="adj" fmla="val 15530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lang="en-US" sz="800" dirty="0" smtClean="0"/>
              <a:t>Alt</a:t>
            </a:r>
            <a:endParaRPr lang="ru-RU" sz="800" dirty="0"/>
          </a:p>
        </p:txBody>
      </p:sp>
      <p:sp>
        <p:nvSpPr>
          <p:cNvPr id="13" name="Багетная рамка 12"/>
          <p:cNvSpPr/>
          <p:nvPr/>
        </p:nvSpPr>
        <p:spPr>
          <a:xfrm rot="5113579">
            <a:off x="338109" y="11141"/>
            <a:ext cx="279400" cy="279400"/>
          </a:xfrm>
          <a:prstGeom prst="bevel">
            <a:avLst>
              <a:gd name="adj" fmla="val 15530"/>
            </a:avLst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lang="en-US" sz="800" dirty="0" smtClean="0"/>
              <a:t>Ins</a:t>
            </a:r>
            <a:endParaRPr lang="ru-RU" sz="800" dirty="0"/>
          </a:p>
        </p:txBody>
      </p:sp>
      <p:sp>
        <p:nvSpPr>
          <p:cNvPr id="12" name="Багетная рамка 11"/>
          <p:cNvSpPr/>
          <p:nvPr/>
        </p:nvSpPr>
        <p:spPr>
          <a:xfrm rot="1019198">
            <a:off x="59961" y="36839"/>
            <a:ext cx="279400" cy="279400"/>
          </a:xfrm>
          <a:prstGeom prst="bevel">
            <a:avLst>
              <a:gd name="adj" fmla="val 15530"/>
            </a:avLst>
          </a:prstGeom>
          <a:solidFill>
            <a:srgbClr val="66CCFF"/>
          </a:solidFill>
          <a:ln>
            <a:solidFill>
              <a:srgbClr val="66CCFF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lang="en-US" sz="800" dirty="0" smtClean="0">
                <a:solidFill>
                  <a:schemeClr val="tx1"/>
                </a:solidFill>
              </a:rPr>
              <a:t>Esc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1" name="Багетная рамка 10"/>
          <p:cNvSpPr/>
          <p:nvPr/>
        </p:nvSpPr>
        <p:spPr>
          <a:xfrm rot="20696560">
            <a:off x="31974" y="332756"/>
            <a:ext cx="279400" cy="279400"/>
          </a:xfrm>
          <a:prstGeom prst="bevel">
            <a:avLst>
              <a:gd name="adj" fmla="val 15530"/>
            </a:avLst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lang="en-US" sz="800" dirty="0" smtClean="0"/>
              <a:t>End</a:t>
            </a:r>
            <a:endParaRPr lang="ru-RU" sz="8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99505" y="191193"/>
            <a:ext cx="8744990" cy="6475614"/>
          </a:xfrm>
          <a:prstGeom prst="roundRect">
            <a:avLst>
              <a:gd name="adj" fmla="val 6000"/>
            </a:avLst>
          </a:prstGeom>
          <a:solidFill>
            <a:srgbClr val="E5EAF0"/>
          </a:solidFill>
          <a:ln w="57150">
            <a:solidFill>
              <a:schemeClr val="bg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90310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714990"/>
            <a:ext cx="7886700" cy="44619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2399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239975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2399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Багетная рамка 14"/>
          <p:cNvSpPr/>
          <p:nvPr/>
        </p:nvSpPr>
        <p:spPr>
          <a:xfrm rot="4193504">
            <a:off x="109104" y="6458160"/>
            <a:ext cx="279400" cy="279400"/>
          </a:xfrm>
          <a:prstGeom prst="bevel">
            <a:avLst>
              <a:gd name="adj" fmla="val 15530"/>
            </a:avLst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0" tIns="36000" rIns="0" bIns="36000" rtlCol="0" anchor="ctr"/>
          <a:lstStyle/>
          <a:p>
            <a:pPr algn="l"/>
            <a:r>
              <a:rPr lang="en-US" sz="800" b="1" dirty="0" smtClean="0"/>
              <a:t>O</a:t>
            </a:r>
          </a:p>
          <a:p>
            <a:pPr algn="r"/>
            <a:r>
              <a:rPr lang="ru-RU" sz="800" b="1" dirty="0" smtClean="0">
                <a:solidFill>
                  <a:srgbClr val="FF0000"/>
                </a:solidFill>
              </a:rPr>
              <a:t>Щ</a:t>
            </a:r>
            <a:endParaRPr lang="ru-RU" sz="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484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ln>
            <a:noFill/>
          </a:ln>
          <a:solidFill>
            <a:srgbClr val="002060"/>
          </a:solidFill>
          <a:effectLst>
            <a:glow rad="63500">
              <a:schemeClr val="bg1"/>
            </a:glow>
          </a:effectLst>
          <a:latin typeface="Arial Black" panose="020B0A040201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-1611560"/>
            <a:ext cx="7886700" cy="3024336"/>
          </a:xfrm>
        </p:spPr>
        <p:txBody>
          <a:bodyPr>
            <a:normAutofit/>
          </a:bodyPr>
          <a:lstStyle/>
          <a:p>
            <a:pPr algn="ctr"/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ОБРАЗОВАНИЕ ГОРОД НОЯБРЬСК</a:t>
            </a:r>
            <a:b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ОБРАЗОВАТЕЛЬНОЕ УЧРЕЖДЕНИЕ   «СИНЕГЛАЗКА»</a:t>
            </a:r>
            <a:b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ГОРОД НОЯБРЬСК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553" y="1052736"/>
            <a:ext cx="7950542" cy="5544616"/>
          </a:xfrm>
        </p:spPr>
        <p:txBody>
          <a:bodyPr>
            <a:normAutofit fontScale="92500" lnSpcReduction="10000"/>
          </a:bodyPr>
          <a:lstStyle/>
          <a:p>
            <a:pPr algn="ctr"/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9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Педагогический </a:t>
            </a:r>
            <a:r>
              <a:rPr lang="ru-RU" sz="19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коучинг</a:t>
            </a:r>
            <a:endParaRPr lang="ru-RU" sz="19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«Использование интерактивного стола, как весомое и полезное решение для развития мотивационной сферы </a:t>
            </a:r>
            <a:r>
              <a:rPr lang="ru-RU" sz="2200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 </a:t>
            </a:r>
            <a:r>
              <a:rPr lang="ru-RU" sz="2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дошкольного возраста в формировании элементарных представлений об основах безопасности жизнедеятельности».</a:t>
            </a:r>
          </a:p>
          <a:p>
            <a:pPr algn="ctr"/>
            <a:endParaRPr lang="ru-RU" sz="2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                                                                                                            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</a:t>
            </a:r>
            <a:r>
              <a:rPr lang="ru-RU" sz="1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</a:t>
            </a:r>
            <a:r>
              <a:rPr lang="ru-RU" sz="1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Байчорова</a:t>
            </a:r>
            <a:r>
              <a:rPr lang="ru-RU" sz="1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А.А.</a:t>
            </a:r>
            <a:endParaRPr lang="ru-RU" sz="1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1924" y="1412776"/>
            <a:ext cx="2158171" cy="2066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803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60648"/>
            <a:ext cx="8208912" cy="59766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97346"/>
            <a:ext cx="86409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 </a:t>
            </a:r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интерактивный стол Уникум-2 с подъемным экраном</a:t>
            </a:r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ru-RU" sz="2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1652" y="4324321"/>
            <a:ext cx="3528392" cy="238767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230" y="1002711"/>
            <a:ext cx="3960440" cy="266650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002712"/>
            <a:ext cx="3528392" cy="266650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30" y="4270499"/>
            <a:ext cx="3960440" cy="2387678"/>
          </a:xfrm>
          <a:prstGeom prst="rect">
            <a:avLst/>
          </a:prstGeom>
        </p:spPr>
      </p:pic>
      <p:sp>
        <p:nvSpPr>
          <p:cNvPr id="9" name="Табличка 8"/>
          <p:cNvSpPr/>
          <p:nvPr/>
        </p:nvSpPr>
        <p:spPr>
          <a:xfrm>
            <a:off x="4166031" y="3526170"/>
            <a:ext cx="914400" cy="914400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4683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332656"/>
            <a:ext cx="79208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Манипуляции </a:t>
            </a:r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осуществляются касанием поверхности просто пальцем, что также доступно и вполне выполнимо для каждого ребенка </a:t>
            </a:r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1332594"/>
            <a:ext cx="3960440" cy="237626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3772691"/>
            <a:ext cx="3312368" cy="258613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772691"/>
            <a:ext cx="3312368" cy="2586135"/>
          </a:xfrm>
          <a:prstGeom prst="rect">
            <a:avLst/>
          </a:prstGeom>
        </p:spPr>
      </p:pic>
      <p:sp>
        <p:nvSpPr>
          <p:cNvPr id="11" name="Двойная стрелка влево/вправо 10"/>
          <p:cNvSpPr/>
          <p:nvPr/>
        </p:nvSpPr>
        <p:spPr>
          <a:xfrm>
            <a:off x="3999928" y="4777551"/>
            <a:ext cx="1216152" cy="48463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Выгнутая влево стрелка 12"/>
          <p:cNvSpPr/>
          <p:nvPr/>
        </p:nvSpPr>
        <p:spPr>
          <a:xfrm>
            <a:off x="1217908" y="2242592"/>
            <a:ext cx="731520" cy="121615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Выгнутая вправо стрелка 13"/>
          <p:cNvSpPr/>
          <p:nvPr/>
        </p:nvSpPr>
        <p:spPr>
          <a:xfrm>
            <a:off x="7440879" y="2276872"/>
            <a:ext cx="731520" cy="121615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«Приключение спичек –невеличек»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482" y="1700615"/>
            <a:ext cx="3868340" cy="8239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25866" y="2027076"/>
            <a:ext cx="3668216" cy="3456384"/>
          </a:xfrm>
          <a:prstGeom prst="rect">
            <a:avLst/>
          </a:prstGeo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4916822" y="2008022"/>
            <a:ext cx="3789156" cy="3456385"/>
          </a:xfrm>
          <a:prstGeom prst="rect">
            <a:avLst/>
          </a:prstGeom>
        </p:spPr>
      </p:pic>
      <p:sp>
        <p:nvSpPr>
          <p:cNvPr id="12" name="Тройная стрелка влево/вправо/вверх 11"/>
          <p:cNvSpPr/>
          <p:nvPr/>
        </p:nvSpPr>
        <p:spPr>
          <a:xfrm>
            <a:off x="3890106" y="1327939"/>
            <a:ext cx="1216152" cy="706448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6092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«</a:t>
            </a:r>
            <a:r>
              <a:rPr lang="ru-RU" dirty="0" err="1" smtClean="0"/>
              <a:t>Спасик</a:t>
            </a:r>
            <a:r>
              <a:rPr lang="ru-RU" dirty="0" smtClean="0"/>
              <a:t> и его друзья»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8022" y="1903614"/>
            <a:ext cx="4392488" cy="3744415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62" y="1916832"/>
            <a:ext cx="4119314" cy="3744416"/>
          </a:xfrm>
        </p:spPr>
      </p:pic>
      <p:sp>
        <p:nvSpPr>
          <p:cNvPr id="3" name="Выноска со стрелкой вниз 2"/>
          <p:cNvSpPr/>
          <p:nvPr/>
        </p:nvSpPr>
        <p:spPr>
          <a:xfrm>
            <a:off x="4211960" y="1158673"/>
            <a:ext cx="504056" cy="914400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2803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«Страна безопасности»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694" y="1772815"/>
            <a:ext cx="4106266" cy="3548037"/>
          </a:xfrm>
        </p:spPr>
      </p:pic>
      <p:pic>
        <p:nvPicPr>
          <p:cNvPr id="9" name="Объект 8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32" y="1772816"/>
            <a:ext cx="3854225" cy="3548037"/>
          </a:xfrm>
        </p:spPr>
      </p:pic>
      <p:sp>
        <p:nvSpPr>
          <p:cNvPr id="8" name="Стрелка вниз 7"/>
          <p:cNvSpPr/>
          <p:nvPr/>
        </p:nvSpPr>
        <p:spPr>
          <a:xfrm>
            <a:off x="4337324" y="1114711"/>
            <a:ext cx="484632" cy="5664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52986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1840" y="3243853"/>
            <a:ext cx="5722464" cy="342947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39552" y="4958594"/>
            <a:ext cx="404169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Макет </a:t>
            </a:r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знака </a:t>
            </a:r>
          </a:p>
        </p:txBody>
      </p:sp>
      <p:sp>
        <p:nvSpPr>
          <p:cNvPr id="6" name="Стрелка вправо 5"/>
          <p:cNvSpPr/>
          <p:nvPr/>
        </p:nvSpPr>
        <p:spPr>
          <a:xfrm>
            <a:off x="2156843" y="4916333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363" y="402871"/>
            <a:ext cx="4560203" cy="2840982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5593830" y="1367198"/>
            <a:ext cx="352839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Flash-</a:t>
            </a:r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раскраски  </a:t>
            </a:r>
            <a:endParaRPr lang="ru-RU" sz="2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трелка влево 3"/>
          <p:cNvSpPr/>
          <p:nvPr/>
        </p:nvSpPr>
        <p:spPr>
          <a:xfrm>
            <a:off x="5104626" y="1338730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404664"/>
            <a:ext cx="83529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Викторины  по безопасности</a:t>
            </a:r>
            <a:endParaRPr lang="ru-RU" sz="2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241" y="1021378"/>
            <a:ext cx="3687372" cy="225720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649" y="991674"/>
            <a:ext cx="3660776" cy="2278466"/>
          </a:xfrm>
          <a:prstGeom prst="rect">
            <a:avLst/>
          </a:prstGeom>
        </p:spPr>
      </p:pic>
      <p:sp>
        <p:nvSpPr>
          <p:cNvPr id="5" name="Стрелка вниз 4"/>
          <p:cNvSpPr/>
          <p:nvPr/>
        </p:nvSpPr>
        <p:spPr>
          <a:xfrm>
            <a:off x="4243017" y="724722"/>
            <a:ext cx="484632" cy="2966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563888" y="3244334"/>
            <a:ext cx="30963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 с заданиями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9" name="Стрелка вниз 8"/>
          <p:cNvSpPr/>
          <p:nvPr/>
        </p:nvSpPr>
        <p:spPr>
          <a:xfrm>
            <a:off x="4392799" y="3567967"/>
            <a:ext cx="484632" cy="69218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240" y="3799121"/>
            <a:ext cx="3660777" cy="263472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7213" y="3780599"/>
            <a:ext cx="3433220" cy="2620201"/>
          </a:xfrm>
          <a:prstGeom prst="rect">
            <a:avLst/>
          </a:prstGeom>
        </p:spPr>
      </p:pic>
      <p:sp>
        <p:nvSpPr>
          <p:cNvPr id="10" name="Стрелка влево 9"/>
          <p:cNvSpPr/>
          <p:nvPr/>
        </p:nvSpPr>
        <p:spPr>
          <a:xfrm>
            <a:off x="4322198" y="4725144"/>
            <a:ext cx="576523" cy="4006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404664"/>
            <a:ext cx="810039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</a:t>
            </a:r>
          </a:p>
          <a:p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</a:t>
            </a:r>
          </a:p>
          <a:p>
            <a:endParaRPr lang="ru-RU" sz="2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</a:t>
            </a:r>
            <a:endParaRPr lang="ru-RU" sz="2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9992" y="2726053"/>
            <a:ext cx="4390654" cy="3745963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202297" y="4450580"/>
            <a:ext cx="45182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Тренажёр </a:t>
            </a:r>
            <a:r>
              <a:rPr lang="ru-RU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проведения интегрированных занятий на тему «ФЭМП и ПДД</a:t>
            </a:r>
          </a:p>
        </p:txBody>
      </p:sp>
      <p:sp>
        <p:nvSpPr>
          <p:cNvPr id="13" name="Стрелка влево 12"/>
          <p:cNvSpPr/>
          <p:nvPr/>
        </p:nvSpPr>
        <p:spPr>
          <a:xfrm>
            <a:off x="4499992" y="620688"/>
            <a:ext cx="720080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>
            <a:off x="3131840" y="5303498"/>
            <a:ext cx="1340614" cy="78979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3" y="260592"/>
            <a:ext cx="4741923" cy="2465461"/>
          </a:xfrm>
          <a:prstGeom prst="rect">
            <a:avLst/>
          </a:prstGeom>
        </p:spPr>
      </p:pic>
      <p:sp>
        <p:nvSpPr>
          <p:cNvPr id="6" name="Двойная стрелка влево/вверх 5"/>
          <p:cNvSpPr/>
          <p:nvPr/>
        </p:nvSpPr>
        <p:spPr>
          <a:xfrm rot="16200000">
            <a:off x="5223013" y="1091773"/>
            <a:ext cx="1567688" cy="1594782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35286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077072"/>
            <a:ext cx="828092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мультимедийных программ  даёт возможность наглядно продемонстрировать детям события и явления реальной жизни.</a:t>
            </a:r>
            <a:endParaRPr lang="ru-RU" sz="2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76672"/>
            <a:ext cx="7560840" cy="42212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3">
  <a:themeElements>
    <a:clrScheme name="Красный и оранжевый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Клавиатура" id="{F26DBFD6-43B9-478F-8F8D-170F213E122F}" vid="{DD39142D-9279-4B33-A4E5-E39706405DE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Тема3</Template>
  <TotalTime>912</TotalTime>
  <Words>121</Words>
  <Application>Microsoft Office PowerPoint</Application>
  <PresentationFormat>Экран (4:3)</PresentationFormat>
  <Paragraphs>32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Arial Black</vt:lpstr>
      <vt:lpstr>Calibri</vt:lpstr>
      <vt:lpstr>Tahoma</vt:lpstr>
      <vt:lpstr>Times New Roman</vt:lpstr>
      <vt:lpstr>Тема3</vt:lpstr>
      <vt:lpstr>МУНИЦИПАЛЬНОЕ ОБРАЗОВАНИЕ ГОРОД НОЯБРЬСК МУНИЦИПАЛЬНОЕ АВТОНОМНОЕ ДОШКОЛЬНОЕ ОБРАЗОВАТЕЛЬНОЕ УЧРЕЖДЕНИЕ   «СИНЕГЛАЗКА» МУНИЦИПАЛЬНОГО ОБРАЗОВАНИЯ ГОРОД НОЯБРЬСК</vt:lpstr>
      <vt:lpstr>Презентация PowerPoint</vt:lpstr>
      <vt:lpstr>Презентация PowerPoint</vt:lpstr>
      <vt:lpstr>Презентация PowerPoint</vt:lpstr>
      <vt:lpstr>«Приключение спичек –невеличек»</vt:lpstr>
      <vt:lpstr>         «Спасик и его друзья»</vt:lpstr>
      <vt:lpstr>       «Страна безопасности»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Формирование основ безопасности у дошкольников средствами ИКТ</dc:title>
  <dc:creator>Home</dc:creator>
  <cp:lastModifiedBy>Пользователь Windows</cp:lastModifiedBy>
  <cp:revision>201</cp:revision>
  <dcterms:created xsi:type="dcterms:W3CDTF">2014-11-27T16:13:10Z</dcterms:created>
  <dcterms:modified xsi:type="dcterms:W3CDTF">2021-04-03T15:17:44Z</dcterms:modified>
</cp:coreProperties>
</file>