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3" r:id="rId8"/>
    <p:sldId id="262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73" d="100"/>
          <a:sy n="73" d="100"/>
        </p:scale>
        <p:origin x="-1122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23.02.2022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9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42910" y="2214554"/>
            <a:ext cx="7772400" cy="1214446"/>
          </a:xfrm>
          <a:gradFill flip="none" rotWithShape="1">
            <a:gsLst>
              <a:gs pos="0">
                <a:schemeClr val="bg1">
                  <a:alpha val="5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  <a:tileRect r="-100000" b="-100000"/>
          </a:gradFill>
          <a:ln>
            <a:noFill/>
          </a:ln>
        </p:spPr>
        <p:txBody>
          <a:bodyPr>
            <a:normAutofit fontScale="90000"/>
          </a:bodyPr>
          <a:lstStyle/>
          <a:p>
            <a:r>
              <a:rPr lang="ru-RU" b="1" dirty="0" smtClean="0"/>
              <a:t>Танец - гармония души и тела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4943468" y="5105400"/>
            <a:ext cx="4200532" cy="1752600"/>
          </a:xfrm>
          <a:gradFill>
            <a:gsLst>
              <a:gs pos="0">
                <a:schemeClr val="bg1">
                  <a:alpha val="33000"/>
                </a:schemeClr>
              </a:gs>
              <a:gs pos="50000">
                <a:schemeClr val="accent1">
                  <a:tint val="44500"/>
                  <a:satMod val="160000"/>
                </a:schemeClr>
              </a:gs>
              <a:gs pos="100000">
                <a:schemeClr val="accent1">
                  <a:tint val="23500"/>
                  <a:satMod val="160000"/>
                </a:schemeClr>
              </a:gs>
            </a:gsLst>
            <a:lin ang="5400000" scaled="0"/>
          </a:gradFill>
        </p:spPr>
        <p:txBody>
          <a:bodyPr>
            <a:normAutofit fontScale="40000" lnSpcReduction="20000"/>
          </a:bodyPr>
          <a:lstStyle/>
          <a:p>
            <a:pPr algn="r" fontAlgn="base"/>
            <a:r>
              <a:rPr lang="ru-RU" dirty="0" smtClean="0"/>
              <a:t>                                                          </a:t>
            </a:r>
            <a:r>
              <a:rPr lang="ru-RU" dirty="0" smtClean="0">
                <a:solidFill>
                  <a:schemeClr val="tx1"/>
                </a:solidFill>
              </a:rPr>
              <a:t> </a:t>
            </a:r>
            <a:r>
              <a:rPr lang="ru-RU" b="1" u="sng" dirty="0" smtClean="0">
                <a:solidFill>
                  <a:schemeClr val="tx1"/>
                </a:solidFill>
              </a:rPr>
              <a:t>Автор работы</a:t>
            </a:r>
            <a:r>
              <a:rPr lang="ru-RU" dirty="0" smtClean="0">
                <a:solidFill>
                  <a:schemeClr val="tx1"/>
                </a:solidFill>
              </a:rPr>
              <a:t>:</a:t>
            </a:r>
          </a:p>
          <a:p>
            <a:pPr algn="r" fontAlgn="base"/>
            <a:r>
              <a:rPr lang="ru-RU" dirty="0" smtClean="0">
                <a:solidFill>
                  <a:schemeClr val="tx1"/>
                </a:solidFill>
              </a:rPr>
              <a:t>                                                           </a:t>
            </a:r>
            <a:r>
              <a:rPr lang="ru-RU" dirty="0" err="1" smtClean="0">
                <a:solidFill>
                  <a:schemeClr val="tx1"/>
                </a:solidFill>
              </a:rPr>
              <a:t>Цыбанева</a:t>
            </a:r>
            <a:r>
              <a:rPr lang="ru-RU" dirty="0" smtClean="0">
                <a:solidFill>
                  <a:schemeClr val="tx1"/>
                </a:solidFill>
              </a:rPr>
              <a:t> Алина,</a:t>
            </a:r>
          </a:p>
          <a:p>
            <a:pPr algn="r" fontAlgn="base"/>
            <a:r>
              <a:rPr lang="ru-RU" dirty="0" smtClean="0">
                <a:solidFill>
                  <a:schemeClr val="tx1"/>
                </a:solidFill>
              </a:rPr>
              <a:t>                                                                 МБОУ гимназия №2</a:t>
            </a:r>
          </a:p>
          <a:p>
            <a:pPr algn="r" fontAlgn="base"/>
            <a:r>
              <a:rPr lang="ru-RU" dirty="0" smtClean="0">
                <a:solidFill>
                  <a:schemeClr val="tx1"/>
                </a:solidFill>
              </a:rPr>
              <a:t>                                  11 А</a:t>
            </a:r>
          </a:p>
          <a:p>
            <a:pPr algn="r" fontAlgn="base"/>
            <a:r>
              <a:rPr lang="ru-RU" dirty="0" smtClean="0">
                <a:solidFill>
                  <a:schemeClr val="tx1"/>
                </a:solidFill>
              </a:rPr>
              <a:t>                                        </a:t>
            </a:r>
          </a:p>
          <a:p>
            <a:pPr algn="r" fontAlgn="base"/>
            <a:r>
              <a:rPr lang="ru-RU" dirty="0" smtClean="0">
                <a:solidFill>
                  <a:schemeClr val="tx1"/>
                </a:solidFill>
              </a:rPr>
              <a:t>                                                          </a:t>
            </a:r>
            <a:r>
              <a:rPr lang="ru-RU" b="1" u="sng" dirty="0" smtClean="0">
                <a:solidFill>
                  <a:schemeClr val="tx1"/>
                </a:solidFill>
              </a:rPr>
              <a:t>Руководитель работы:</a:t>
            </a:r>
            <a:endParaRPr lang="ru-RU" dirty="0" smtClean="0">
              <a:solidFill>
                <a:schemeClr val="tx1"/>
              </a:solidFill>
            </a:endParaRPr>
          </a:p>
          <a:p>
            <a:pPr algn="r"/>
            <a:r>
              <a:rPr lang="ru-RU" dirty="0" err="1" smtClean="0">
                <a:solidFill>
                  <a:schemeClr val="tx1"/>
                </a:solidFill>
              </a:rPr>
              <a:t>Крячко</a:t>
            </a:r>
            <a:r>
              <a:rPr lang="ru-RU" dirty="0" smtClean="0">
                <a:solidFill>
                  <a:schemeClr val="tx1"/>
                </a:solidFill>
              </a:rPr>
              <a:t> Светлана Евгеньевна</a:t>
            </a:r>
          </a:p>
          <a:p>
            <a:pPr algn="r"/>
            <a:endParaRPr lang="ru-RU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7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3" y="142852"/>
            <a:ext cx="3214710" cy="2428892"/>
          </a:xfrm>
          <a:gradFill>
            <a:gsLst>
              <a:gs pos="0">
                <a:schemeClr val="bg1">
                  <a:lumMod val="95000"/>
                  <a:alpha val="5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>
            <a:normAutofit/>
          </a:bodyPr>
          <a:lstStyle/>
          <a:p>
            <a:r>
              <a:rPr lang="ru-RU" sz="1800" dirty="0" smtClean="0"/>
              <a:t>"Танцевать - значит быть вне самого себя, </a:t>
            </a:r>
            <a:br>
              <a:rPr lang="ru-RU" sz="1800" dirty="0" smtClean="0"/>
            </a:br>
            <a:r>
              <a:rPr lang="ru-RU" sz="1800" dirty="0" smtClean="0"/>
              <a:t>больше, сильнее, </a:t>
            </a:r>
            <a:r>
              <a:rPr lang="ru-RU" sz="1800" dirty="0" err="1" smtClean="0"/>
              <a:t>красивее.В</a:t>
            </a:r>
            <a:r>
              <a:rPr lang="ru-RU" sz="1800" dirty="0" smtClean="0"/>
              <a:t> танце — мощь, в танце — величие Земли, он твой — бери целиком." (</a:t>
            </a:r>
            <a:r>
              <a:rPr lang="ru-RU" sz="1800" dirty="0" err="1" smtClean="0"/>
              <a:t>Агнес</a:t>
            </a:r>
            <a:r>
              <a:rPr lang="ru-RU" sz="1800" dirty="0" smtClean="0"/>
              <a:t> де Милль). </a:t>
            </a:r>
            <a:endParaRPr lang="ru-RU" sz="1800" dirty="0"/>
          </a:p>
        </p:txBody>
      </p:sp>
      <p:pic>
        <p:nvPicPr>
          <p:cNvPr id="5" name="Содержимое 4" descr="оо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4572000" y="928670"/>
            <a:ext cx="3929090" cy="4983179"/>
          </a:xfrm>
        </p:spPr>
      </p:pic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357158" y="3357562"/>
            <a:ext cx="3008313" cy="3197229"/>
          </a:xfrm>
          <a:gradFill>
            <a:gsLst>
              <a:gs pos="0">
                <a:schemeClr val="bg1">
                  <a:alpha val="37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>
            <a:normAutofit/>
          </a:bodyPr>
          <a:lstStyle/>
          <a:p>
            <a:r>
              <a:rPr lang="ru-RU" sz="2000" dirty="0" smtClean="0"/>
              <a:t>Танцуя, человек в движениях отражает состояние своей души. Этот вид искусства - мост между физическим и моральным составляющим танцора. </a:t>
            </a:r>
            <a:endParaRPr lang="ru-RU" sz="20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9000"/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gradFill>
            <a:gsLst>
              <a:gs pos="0">
                <a:schemeClr val="bg1">
                  <a:alpha val="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>
            <a:normAutofit fontScale="85000" lnSpcReduction="20000"/>
          </a:bodyPr>
          <a:lstStyle/>
          <a:p>
            <a:r>
              <a:rPr lang="ru-RU" b="1" dirty="0" smtClean="0"/>
              <a:t>Актуальность работы </a:t>
            </a:r>
            <a:r>
              <a:rPr lang="ru-RU" dirty="0" smtClean="0"/>
              <a:t>заключается в том, что танец приобретает большую популярность среди детей и взрослых. Он может стать как хобби, так и профессией. </a:t>
            </a:r>
          </a:p>
          <a:p>
            <a:r>
              <a:rPr lang="ru-RU" b="1" dirty="0" smtClean="0"/>
              <a:t>Главная цель: </a:t>
            </a:r>
            <a:r>
              <a:rPr lang="ru-RU" dirty="0" smtClean="0"/>
              <a:t>оценить влияние танца на душу и тело человека</a:t>
            </a:r>
          </a:p>
          <a:p>
            <a:r>
              <a:rPr lang="ru-RU" b="1" dirty="0" smtClean="0"/>
              <a:t>Задачи:</a:t>
            </a:r>
          </a:p>
          <a:p>
            <a:pPr>
              <a:buNone/>
            </a:pPr>
            <a:r>
              <a:rPr lang="ru-RU" dirty="0" smtClean="0"/>
              <a:t>1) проведение опроса</a:t>
            </a:r>
          </a:p>
          <a:p>
            <a:pPr>
              <a:buNone/>
            </a:pPr>
            <a:r>
              <a:rPr lang="ru-RU" dirty="0" smtClean="0"/>
              <a:t>2) сравнение танца и физической культуры</a:t>
            </a:r>
          </a:p>
          <a:p>
            <a:pPr>
              <a:buNone/>
            </a:pPr>
            <a:r>
              <a:rPr lang="ru-RU" dirty="0" smtClean="0"/>
              <a:t>3) обосновать актуальность данной темы;</a:t>
            </a:r>
            <a:r>
              <a:rPr lang="ru-RU" b="1" dirty="0" smtClean="0"/>
              <a:t/>
            </a:r>
            <a:br>
              <a:rPr lang="ru-RU" b="1" dirty="0" smtClean="0"/>
            </a:br>
            <a:endParaRPr lang="ru-RU" dirty="0" smtClean="0"/>
          </a:p>
          <a:p>
            <a:endParaRPr lang="ru-RU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4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b="1" dirty="0" smtClean="0"/>
              <a:t>Первые танцы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      Танцы древних греков были священными, военными, сценическими и общественно-бытовыми.</a:t>
            </a:r>
          </a:p>
          <a:p>
            <a:endParaRPr lang="ru-RU" dirty="0"/>
          </a:p>
        </p:txBody>
      </p:sp>
      <p:pic>
        <p:nvPicPr>
          <p:cNvPr id="5" name="Содержимое 4" descr="др.jpe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2426113"/>
            <a:ext cx="4038600" cy="2874137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t="-25000" b="-2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/>
          <a:lstStyle/>
          <a:p>
            <a:r>
              <a:rPr lang="ru-RU" dirty="0" smtClean="0"/>
              <a:t>Танцы народов Древней Руси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       Во времена формирования славянских племен уже проводились народные игры, где славяне развлекались и совершали обряды для успокоения природы. </a:t>
            </a:r>
            <a:endParaRPr lang="ru-RU" dirty="0"/>
          </a:p>
        </p:txBody>
      </p:sp>
      <p:pic>
        <p:nvPicPr>
          <p:cNvPr id="5" name="Содержимое 4" descr="русь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2531904"/>
            <a:ext cx="4038600" cy="2662554"/>
          </a:xfr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3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>
            <a:normAutofit fontScale="90000"/>
          </a:bodyPr>
          <a:lstStyle/>
          <a:p>
            <a:r>
              <a:rPr lang="ru-RU" b="1" dirty="0" smtClean="0"/>
              <a:t>Физическая культура и танец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      Спортивно-эстрадные танцы являются наиболее распространенным и доступным видом физической и танцевальной деятельности.</a:t>
            </a:r>
            <a:endParaRPr lang="ru-RU" dirty="0"/>
          </a:p>
        </p:txBody>
      </p:sp>
      <p:pic>
        <p:nvPicPr>
          <p:cNvPr id="5" name="Содержимое 4" descr="спорт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571968" y="1928802"/>
            <a:ext cx="4572032" cy="3509111"/>
          </a:xfr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alphaModFix amt="43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>
            <a:normAutofit fontScale="92500"/>
          </a:bodyPr>
          <a:lstStyle/>
          <a:p>
            <a:pPr>
              <a:buNone/>
            </a:pPr>
            <a:r>
              <a:rPr lang="ru-RU" dirty="0" smtClean="0"/>
              <a:t>      Занятия спортивно - эстрадными танцами предназначены для: - развития силы, выносливости, ловкости, гибкости, координации движений, умения преодолевать трудности, закалки воли; - для улучшения здоровья детей.</a:t>
            </a:r>
          </a:p>
          <a:p>
            <a:endParaRPr lang="ru-RU" dirty="0"/>
          </a:p>
        </p:txBody>
      </p:sp>
      <p:pic>
        <p:nvPicPr>
          <p:cNvPr id="5" name="Содержимое 4" descr="эстрада.jpg"/>
          <p:cNvPicPr>
            <a:picLocks noGrp="1" noChangeAspect="1"/>
          </p:cNvPicPr>
          <p:nvPr>
            <p:ph sz="half" idx="2"/>
          </p:nvPr>
        </p:nvPicPr>
        <p:blipFill>
          <a:blip r:embed="rId3" cstate="print"/>
          <a:stretch>
            <a:fillRect/>
          </a:stretch>
        </p:blipFill>
        <p:spPr>
          <a:xfrm>
            <a:off x="4500562" y="2214554"/>
            <a:ext cx="4357718" cy="2994827"/>
          </a:xfr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/>
          <a:lstStyle/>
          <a:p>
            <a:r>
              <a:rPr lang="ru-RU" dirty="0" smtClean="0"/>
              <a:t>Художественная гимнастика</a:t>
            </a:r>
            <a:endParaRPr lang="ru-RU" dirty="0"/>
          </a:p>
        </p:txBody>
      </p:sp>
      <p:pic>
        <p:nvPicPr>
          <p:cNvPr id="4" name="Содержимое 3" descr="гимнастика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178588" y="1600200"/>
            <a:ext cx="6786824" cy="4525963"/>
          </a:xfr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9000"/>
            <a:lum/>
          </a:blip>
          <a:srcRect/>
          <a:stretch>
            <a:fillRect l="-12000" r="-1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Влияние танца на опорно-двигательный аппарат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None/>
            </a:pPr>
            <a:r>
              <a:rPr lang="ru-RU" dirty="0" smtClean="0"/>
              <a:t>     Танцы способны улучшить состояние позвоночника. Уже через несколько тренировок вы почувствуете результат: вы начнете держать спину, расправлять плечи, стоять чуть выше. </a:t>
            </a:r>
            <a:endParaRPr lang="ru-RU" dirty="0"/>
          </a:p>
        </p:txBody>
      </p:sp>
      <p:pic>
        <p:nvPicPr>
          <p:cNvPr id="5" name="Содержимое 4" descr="сп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1843881"/>
            <a:ext cx="4038600" cy="40386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9000"/>
            <a:lum/>
          </a:blip>
          <a:srcRect/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>
            <a:normAutofit fontScale="90000"/>
          </a:bodyPr>
          <a:lstStyle/>
          <a:p>
            <a:r>
              <a:rPr lang="ru-RU" dirty="0" smtClean="0"/>
              <a:t>Влияние танца на дыхательную систему.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>
            <a:normAutofit fontScale="85000" lnSpcReduction="20000"/>
          </a:bodyPr>
          <a:lstStyle/>
          <a:p>
            <a:pPr>
              <a:buNone/>
            </a:pPr>
            <a:r>
              <a:rPr lang="ru-RU" dirty="0" smtClean="0"/>
              <a:t>      Все виды танцев благотворно влияют на дыхательную систему. Аргентинский вальс, танец живота, европейские бальные танцы – достаточно медленные танцы, требующие ритмично ровного дыхания. Для быстрых танцев (латиноамериканских) легкие увеличиваются в объеме при постоянных упражнениях</a:t>
            </a:r>
            <a:endParaRPr lang="ru-RU" dirty="0"/>
          </a:p>
        </p:txBody>
      </p:sp>
      <p:pic>
        <p:nvPicPr>
          <p:cNvPr id="5" name="Содержимое 4" descr="хх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3438" y="2143116"/>
            <a:ext cx="4214841" cy="2643206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30000"/>
            <a:lum/>
          </a:blip>
          <a:srcRect/>
          <a:stretch>
            <a:fillRect l="-14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14282" y="0"/>
            <a:ext cx="8229600" cy="1143000"/>
          </a:xfrm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>
            <a:normAutofit fontScale="90000"/>
          </a:bodyPr>
          <a:lstStyle/>
          <a:p>
            <a:r>
              <a:rPr lang="ru-RU" dirty="0" smtClean="0"/>
              <a:t>Влияние танцев на </a:t>
            </a:r>
            <a:r>
              <a:rPr lang="ru-RU" dirty="0" err="1" smtClean="0"/>
              <a:t>сердечно-сосудистую</a:t>
            </a:r>
            <a:r>
              <a:rPr lang="ru-RU" dirty="0" smtClean="0"/>
              <a:t> систему.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/>
          <a:lstStyle/>
          <a:p>
            <a:r>
              <a:rPr lang="ru-RU" dirty="0" smtClean="0"/>
              <a:t>Ритмичные движения под музыку — это </a:t>
            </a:r>
            <a:r>
              <a:rPr lang="ru-RU" dirty="0" err="1" smtClean="0"/>
              <a:t>кардиотренировка</a:t>
            </a:r>
            <a:r>
              <a:rPr lang="ru-RU" dirty="0" smtClean="0"/>
              <a:t>. При этом восстанавливает и укрепляет всю </a:t>
            </a:r>
            <a:r>
              <a:rPr lang="ru-RU" dirty="0" err="1" smtClean="0"/>
              <a:t>сердечно-сосудистую</a:t>
            </a:r>
            <a:r>
              <a:rPr lang="ru-RU" dirty="0" smtClean="0"/>
              <a:t> систему.</a:t>
            </a:r>
            <a:endParaRPr lang="ru-RU" dirty="0"/>
          </a:p>
        </p:txBody>
      </p:sp>
      <p:pic>
        <p:nvPicPr>
          <p:cNvPr id="5" name="Содержимое 4" descr="дети.jp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2145921"/>
            <a:ext cx="4038600" cy="3434520"/>
          </a:xfr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45000"/>
            <a:lum/>
          </a:blip>
          <a:srcRect/>
          <a:stretch>
            <a:fillRect l="-7000" r="-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>
            <a:normAutofit fontScale="90000"/>
          </a:bodyPr>
          <a:lstStyle/>
          <a:p>
            <a:r>
              <a:rPr lang="ru-RU" dirty="0" smtClean="0"/>
              <a:t>Влияние танца на эмоциональное состояние человека.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>
            <a:normAutofit fontScale="85000" lnSpcReduction="10000"/>
          </a:bodyPr>
          <a:lstStyle/>
          <a:p>
            <a:pPr>
              <a:buNone/>
            </a:pPr>
            <a:r>
              <a:rPr lang="ru-RU" dirty="0" smtClean="0"/>
              <a:t>       Благодаря музыкальному сопровождению и танцевальным движениям улучшается общее эмоциональное состояние, что приводит к повышению уверенности в себе, восприятию жизни с совершенно новых положительных сторон, повышению уверенности в себе и своих силах. </a:t>
            </a:r>
            <a:endParaRPr lang="ru-RU" dirty="0"/>
          </a:p>
        </p:txBody>
      </p:sp>
      <p:pic>
        <p:nvPicPr>
          <p:cNvPr id="5" name="Содержимое 4" descr="жж.jpeg"/>
          <p:cNvPicPr>
            <a:picLocks noGrp="1" noChangeAspect="1"/>
          </p:cNvPicPr>
          <p:nvPr>
            <p:ph sz="half" idx="2"/>
          </p:nvPr>
        </p:nvPicPr>
        <p:blipFill>
          <a:blip r:embed="rId3"/>
          <a:stretch>
            <a:fillRect/>
          </a:stretch>
        </p:blipFill>
        <p:spPr>
          <a:xfrm>
            <a:off x="4648200" y="1785926"/>
            <a:ext cx="4038600" cy="3591730"/>
          </a:xfrm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93000"/>
            <a:lum/>
          </a:blip>
          <a:srcRect/>
          <a:stretch>
            <a:fillRect l="-9000" r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3071810"/>
            <a:ext cx="8229600" cy="1143000"/>
          </a:xfrm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>
            <a:normAutofit fontScale="90000"/>
          </a:bodyPr>
          <a:lstStyle/>
          <a:p>
            <a:r>
              <a:rPr lang="ru-RU" b="1" dirty="0" smtClean="0"/>
              <a:t>Классический балет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2928934"/>
            <a:ext cx="8229600" cy="1143000"/>
          </a:xfrm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>
            <a:normAutofit fontScale="90000"/>
          </a:bodyPr>
          <a:lstStyle/>
          <a:p>
            <a:r>
              <a:rPr lang="ru-RU" b="1" dirty="0" smtClean="0"/>
              <a:t>Джаз Модерн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l="-5000" r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2857496"/>
            <a:ext cx="8229600" cy="1143000"/>
          </a:xfrm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>
            <a:normAutofit fontScale="90000"/>
          </a:bodyPr>
          <a:lstStyle/>
          <a:p>
            <a:r>
              <a:rPr lang="ru-RU" b="1" dirty="0" err="1" smtClean="0"/>
              <a:t>Контемпорари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3071810"/>
            <a:ext cx="8229600" cy="1143000"/>
          </a:xfrm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>
            <a:normAutofit fontScale="90000"/>
          </a:bodyPr>
          <a:lstStyle/>
          <a:p>
            <a:r>
              <a:rPr lang="ru-RU" b="1" dirty="0" smtClean="0"/>
              <a:t>Джаз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/>
          <a:lstStyle/>
          <a:p>
            <a:r>
              <a:rPr lang="ru-RU" dirty="0" smtClean="0"/>
              <a:t>Опрос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/>
          <a:lstStyle/>
          <a:p>
            <a:pPr>
              <a:buNone/>
            </a:pPr>
            <a:r>
              <a:rPr lang="ru-RU" dirty="0" smtClean="0"/>
              <a:t>      Считаете ли вы танец спортом?</a:t>
            </a:r>
          </a:p>
          <a:p>
            <a:endParaRPr lang="ru-RU" dirty="0" smtClean="0"/>
          </a:p>
          <a:p>
            <a:r>
              <a:rPr lang="ru-RU" dirty="0" smtClean="0"/>
              <a:t>37% - Ответили «да»</a:t>
            </a:r>
          </a:p>
          <a:p>
            <a:r>
              <a:rPr lang="ru-RU" dirty="0" smtClean="0"/>
              <a:t>63% - Ответили «нет»</a:t>
            </a:r>
            <a:endParaRPr lang="ru-RU" dirty="0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/>
          <a:lstStyle/>
          <a:p>
            <a:r>
              <a:rPr lang="ru-RU" dirty="0" smtClean="0"/>
              <a:t>Какие направления танцев вам известны?</a:t>
            </a:r>
          </a:p>
          <a:p>
            <a:endParaRPr lang="ru-RU" dirty="0" smtClean="0"/>
          </a:p>
          <a:p>
            <a:r>
              <a:rPr lang="ru-RU" dirty="0" smtClean="0"/>
              <a:t>54% ответили «балет»</a:t>
            </a:r>
          </a:p>
          <a:p>
            <a:r>
              <a:rPr lang="ru-RU" dirty="0" smtClean="0"/>
              <a:t>27% ответили «</a:t>
            </a:r>
            <a:r>
              <a:rPr lang="ru-RU" dirty="0" err="1" smtClean="0"/>
              <a:t>хип-хоп</a:t>
            </a:r>
            <a:r>
              <a:rPr lang="ru-RU" dirty="0" smtClean="0"/>
              <a:t>»</a:t>
            </a:r>
          </a:p>
          <a:p>
            <a:r>
              <a:rPr lang="ru-RU" dirty="0" smtClean="0"/>
              <a:t>10% ответили «джаз»</a:t>
            </a:r>
            <a:endParaRPr lang="ru-RU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50000"/>
            <a:lum/>
          </a:blip>
          <a:srcRect/>
          <a:stretch>
            <a:fillRect l="-18000" r="-1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42910" y="2857496"/>
            <a:ext cx="7772400" cy="1362075"/>
          </a:xfrm>
          <a:gradFill>
            <a:gsLst>
              <a:gs pos="0">
                <a:schemeClr val="bg1">
                  <a:alpha val="41000"/>
                </a:schemeClr>
              </a:gs>
              <a:gs pos="5000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path path="circle">
              <a:fillToRect l="100000" t="100000"/>
            </a:path>
          </a:gradFill>
        </p:spPr>
        <p:txBody>
          <a:bodyPr/>
          <a:lstStyle/>
          <a:p>
            <a:pPr algn="ctr"/>
            <a:r>
              <a:rPr lang="ru-RU" dirty="0" smtClean="0"/>
              <a:t>Спасибо за внимание!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42910" y="3357562"/>
            <a:ext cx="7772400" cy="1500187"/>
          </a:xfrm>
        </p:spPr>
        <p:txBody>
          <a:bodyPr/>
          <a:lstStyle/>
          <a:p>
            <a:endParaRPr lang="ru-RU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236</TotalTime>
  <Words>386</Words>
  <PresentationFormat>Экран (4:3)</PresentationFormat>
  <Paragraphs>47</Paragraphs>
  <Slides>18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18</vt:i4>
      </vt:variant>
    </vt:vector>
  </HeadingPairs>
  <TitlesOfParts>
    <vt:vector size="19" baseType="lpstr">
      <vt:lpstr>Тема Office</vt:lpstr>
      <vt:lpstr>Танец - гармония души и тела </vt:lpstr>
      <vt:lpstr>"Танцевать - значит быть вне самого себя,  больше, сильнее, красивее.В танце — мощь, в танце — величие Земли, он твой — бери целиком." (Агнес де Милль). </vt:lpstr>
      <vt:lpstr>Слайд 3</vt:lpstr>
      <vt:lpstr>Первые танцы </vt:lpstr>
      <vt:lpstr>Танцы народов Древней Руси</vt:lpstr>
      <vt:lpstr>Физическая культура и танец </vt:lpstr>
      <vt:lpstr>Слайд 7</vt:lpstr>
      <vt:lpstr>Художественная гимнастика</vt:lpstr>
      <vt:lpstr>Влияние танца на опорно-двигательный аппарат</vt:lpstr>
      <vt:lpstr>Влияние танца на дыхательную систему.</vt:lpstr>
      <vt:lpstr>Влияние танцев на сердечно-сосудистую систему.</vt:lpstr>
      <vt:lpstr>Влияние танца на эмоциональное состояние человека.</vt:lpstr>
      <vt:lpstr>Классический балет </vt:lpstr>
      <vt:lpstr>Джаз Модерн </vt:lpstr>
      <vt:lpstr>Контемпорари </vt:lpstr>
      <vt:lpstr>Джаз </vt:lpstr>
      <vt:lpstr>Опрос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Lex</dc:creator>
  <cp:lastModifiedBy>Lex</cp:lastModifiedBy>
  <cp:revision>25</cp:revision>
  <dcterms:created xsi:type="dcterms:W3CDTF">2022-02-20T17:23:54Z</dcterms:created>
  <dcterms:modified xsi:type="dcterms:W3CDTF">2022-02-23T19:54:33Z</dcterms:modified>
</cp:coreProperties>
</file>