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5C4801-6CB8-4271-840A-89ECBFE3129F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34E58E-359A-4D57-BEEE-7E949B6D781E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81662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Регион КМВ – территория с уникальными природными условиями, где несколько природных ландшафтов собраны на небольшой территории. Это обусловливает богатейшее разнообразие растительного мира нашего региона.</a:t>
            </a:r>
            <a:r>
              <a:rPr lang="ru-RU" baseline="0" dirty="0" smtClean="0"/>
              <a:t> В том числе и лекарственных растений, применение которых улучшает бальнеологические свойства нашего курорта. К сожалению многие из них в силу неразумного и варварского поведения людей стали редкими и исчезающими и нуждаются в охране. Рассмотрим некоторые из них.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951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Своё</a:t>
            </a:r>
            <a:r>
              <a:rPr lang="ru-RU" baseline="0" dirty="0" smtClean="0"/>
              <a:t> плюс: Любка двулистная была найдена нами в лесной зоне гор Машук и Бештау.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4676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Своё</a:t>
            </a:r>
            <a:r>
              <a:rPr lang="ru-RU" baseline="0" dirty="0" smtClean="0"/>
              <a:t> плюс : Ландыш встречается в лесах окрестностей Пятигорска, а также культивируется местным населением в качестве декоративного растения.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9119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Свое</a:t>
            </a:r>
            <a:r>
              <a:rPr lang="ru-RU" baseline="0" dirty="0" smtClean="0"/>
              <a:t> плюс: Горицвет весенний встречается на склонах гор в окрестностях Пятигорска и выращивается местным населением.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96044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Своё плюс: Пион тонколистный</a:t>
            </a:r>
            <a:r>
              <a:rPr lang="ru-RU" baseline="0" dirty="0" smtClean="0"/>
              <a:t> встречается в окрестностях города всё реже, активно выносится населением из природных мест обитания в палисадники и на клумбы.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86130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Свое плюс: Безвременник из-за своей красоты и необычных</a:t>
            </a:r>
            <a:r>
              <a:rPr lang="ru-RU" baseline="0" dirty="0" smtClean="0"/>
              <a:t> сроков цветения активно выращивается местным населением.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31666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Свое плюс: Цветущие</a:t>
            </a:r>
            <a:r>
              <a:rPr lang="ru-RU" baseline="0" dirty="0" smtClean="0"/>
              <a:t> поляны крокуса в окрестностях КМВ создают ложное впечатление о его массовости, о которой говорить не приходится.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272760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Своё плюс: Зубянка была</a:t>
            </a:r>
            <a:r>
              <a:rPr lang="ru-RU" baseline="0" dirty="0" smtClean="0"/>
              <a:t> найдена нами в лесной зоне горы Машук, где она пока еще встречается. К сожалению, численность редких лекарственных растений в окрестностях Пятигорска неуклонно сокращается. Почему же это происходит? Конечно, многие виды лекарственных растений исчезают из-за их активного сбора в качестве лекарственного сырья. Но представленные в нашей презентации виды сокращают свою численность и по другой причине. Мы не зря сделали такую подборку видов. Все они, помимо того, что относятся к лекарственным растениям, ещё и являются красивоцветущими эфемероидами, которые население просто варварски собирает на букеты, и даже торгует ими. Таким образом, данные виды испытывают двойную  антропогенную нагрузку и тем более нуждаются в охране.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238066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 прошлом и в этом</a:t>
            </a:r>
            <a:r>
              <a:rPr lang="ru-RU" baseline="0" dirty="0" smtClean="0"/>
              <a:t> году мы проводили рейд по самопальным рыночкам центра города с целью выявления видового состава редких растений, выставляемых на продажу. Нам удалось сделать несколько фотографий, хоть продавцы и выражали своё недовольство. В результате мы увидели охапки редких, в том числе и лекарственных бесценных растений, продаваемых очень недорого.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5024683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Нами были обнаружены следующие растения: </a:t>
            </a:r>
            <a:r>
              <a:rPr lang="ru-RU" dirty="0" err="1" smtClean="0"/>
              <a:t>Мускари</a:t>
            </a:r>
            <a:r>
              <a:rPr lang="ru-RU" dirty="0" smtClean="0"/>
              <a:t>, </a:t>
            </a:r>
            <a:r>
              <a:rPr lang="ru-RU" dirty="0" err="1" smtClean="0"/>
              <a:t>Пушкиния</a:t>
            </a:r>
            <a:r>
              <a:rPr lang="ru-RU" dirty="0" smtClean="0"/>
              <a:t>,</a:t>
            </a:r>
            <a:r>
              <a:rPr lang="ru-RU" baseline="0" dirty="0" smtClean="0"/>
              <a:t> Пролеска сибирская, Рябчик кавказский, Примула весенняя, Пион тонколистный, Крокус сетчатый, Цикламен </a:t>
            </a:r>
            <a:r>
              <a:rPr lang="ru-RU" baseline="0" dirty="0" err="1" smtClean="0"/>
              <a:t>колхидский</a:t>
            </a:r>
            <a:r>
              <a:rPr lang="ru-RU" baseline="0" dirty="0" smtClean="0"/>
              <a:t>, </a:t>
            </a:r>
            <a:r>
              <a:rPr lang="ru-RU" baseline="0" dirty="0" err="1" smtClean="0"/>
              <a:t>Галантус</a:t>
            </a:r>
            <a:r>
              <a:rPr lang="ru-RU" baseline="0" dirty="0" smtClean="0"/>
              <a:t>, Фиалка душистая, Тюльпан </a:t>
            </a:r>
            <a:r>
              <a:rPr lang="ru-RU" baseline="0" dirty="0" err="1" smtClean="0"/>
              <a:t>Шренка</a:t>
            </a:r>
            <a:r>
              <a:rPr lang="ru-RU" baseline="0" dirty="0" smtClean="0"/>
              <a:t>, Горицвет весенний, Зубянка </a:t>
            </a:r>
            <a:r>
              <a:rPr lang="ru-RU" baseline="0" dirty="0" err="1" smtClean="0"/>
              <a:t>пятилисточковая</a:t>
            </a:r>
            <a:r>
              <a:rPr lang="ru-RU" baseline="0" dirty="0" smtClean="0"/>
              <a:t>, Морозник кавказский, Хохлатки и т.д. А летом к этому списку добавляются Лилии </a:t>
            </a:r>
            <a:r>
              <a:rPr lang="ru-RU" baseline="0" dirty="0" err="1" smtClean="0"/>
              <a:t>однобратственные</a:t>
            </a:r>
            <a:r>
              <a:rPr lang="ru-RU" baseline="0" dirty="0" smtClean="0"/>
              <a:t>, васильки Анны и </a:t>
            </a:r>
            <a:r>
              <a:rPr lang="ru-RU" baseline="0" dirty="0" err="1" smtClean="0"/>
              <a:t>други</a:t>
            </a:r>
            <a:r>
              <a:rPr lang="ru-RU" baseline="0" dirty="0" smtClean="0"/>
              <a:t> летние редкости.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4284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Ни разу нами не было</a:t>
            </a:r>
            <a:r>
              <a:rPr lang="ru-RU" baseline="0" dirty="0" smtClean="0"/>
              <a:t> замечено, чтобы представители закона, экологической полиции или природоохранных организаций принимали какие-либо меры по прекращению такого безобразия. Торговцы стояли и открыто торговали цветами.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75005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На наши замечания о том, что растения редкие и их сбор запрещен в лучшем случае продавцы отвечали</a:t>
            </a:r>
            <a:r>
              <a:rPr lang="ru-RU" baseline="0" dirty="0" smtClean="0"/>
              <a:t> нам что в лесу их много,  а некоторые ругались и пытались нас прогнать.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061758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Многие растения в природе размножаются только</a:t>
            </a:r>
            <a:r>
              <a:rPr lang="ru-RU" baseline="0" dirty="0" smtClean="0"/>
              <a:t> семенами, и сбор цветов, пусть даже без корней, резко сокращает их численность.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455601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Посмотрите на этот букет, сфотографированный одной из наших учениц и предоставленный нам для презентации и</a:t>
            </a:r>
            <a:r>
              <a:rPr lang="ru-RU" baseline="0" dirty="0" smtClean="0"/>
              <a:t> скажите, разве не похож он на те букеты которые многие из нас несут весной из леса? А ведь почти все эти растения подлежат охране.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3280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Мы считаем, что до тех</a:t>
            </a:r>
            <a:r>
              <a:rPr lang="ru-RU" baseline="0" dirty="0" smtClean="0"/>
              <a:t> пор, пока ситуация со сбором редких лекарственных эфемероидов не изменится, их численность в окрестностях Пятигорска будет неуклонно падать, пока они не исчезнут совсем. Поэтому, с нашей точки зрения, для сохранения этих видов необходимо принять следующие меры.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B34E58E-359A-4D57-BEEE-7E949B6D781E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96376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9" name="Нижний колонтитул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325">
              <a:srgbClr val="0070D1"/>
            </a:gs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олилиния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28.10.2021</a:t>
            </a:fld>
            <a:endParaRPr lang="ru-RU" dirty="0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0%D0%BE%D0%B4" TargetMode="External"/><Relationship Id="rId13" Type="http://schemas.openxmlformats.org/officeDocument/2006/relationships/hyperlink" Target="http://images.yandex.ru/yandsearch?source=wiz&amp;fp=6&amp;uinfo=ww-1349-wh-576-fw-1124-fh-448-pd-1&amp;p=6&amp;text=%D0%BB%D1%8E%D0%B1%D0%BA%D0%B0%20%D0%B4%D0%B2%D1%83%D0%BB%D0%B8%D1%81%D1%82%D0%BD%D0%B0%D1%8F%20%D0%BA%D1%80%D0%B0%D1%81%D0%BD%D0%B0%D1%8F%20%D0%BA%D0%BD%D0%B8%D0%B3%D0%B0&amp;noreask=1&amp;pos=190&amp;rpt=simage&amp;lr=11067&amp;img_url=http://weather.tomsk.net/i/watch/219.jpg" TargetMode="External"/><Relationship Id="rId3" Type="http://schemas.openxmlformats.org/officeDocument/2006/relationships/hyperlink" Target="http://ru.wikipedia.org/wiki/%D0%9B%D0%B0%D1%82%D0%B8%D0%BD%D1%81%D0%BA%D0%B8%D0%B9_%D1%8F%D0%B7%D1%8B%D0%BA" TargetMode="External"/><Relationship Id="rId7" Type="http://schemas.openxmlformats.org/officeDocument/2006/relationships/hyperlink" Target="http://ru.wikipedia.org/wiki/%D0%9A%D0%BB%D1%83%D0%B1%D0%B5%D0%BD%D1%8C" TargetMode="External"/><Relationship Id="rId12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A2%D1%80%D0%B0%D0%B2%D0%B0" TargetMode="External"/><Relationship Id="rId11" Type="http://schemas.openxmlformats.org/officeDocument/2006/relationships/hyperlink" Target="http://images.yandex.ru/yandsearch?source=wiz&amp;fp=4&amp;uinfo=ww-1349-wh-576-fw-1124-fh-448-pd-1&amp;p=4&amp;text=%D0%BB%D1%8E%D0%B1%D0%BA%D0%B0%20%D0%B4%D0%B2%D1%83%D0%BB%D0%B8%D1%81%D1%82%D0%BD%D0%B0%D1%8F%20%D0%BA%D1%80%D0%B0%D1%81%D0%BD%D0%B0%D1%8F%20%D0%BA%D0%BD%D0%B8%D0%B3%D0%B0&amp;noreask=1&amp;pos=142&amp;rpt=simage&amp;lr=11067&amp;img_url=http://crimea.ru.russian-women.net/images/photoalbum/crimea/thumbs/sv_Nic61368.jpg" TargetMode="External"/><Relationship Id="rId5" Type="http://schemas.openxmlformats.org/officeDocument/2006/relationships/hyperlink" Target="http://ru.wikipedia.org/wiki/%D0%9C%D0%BD%D0%BE%D0%B3%D0%BE%D0%BB%D0%B5%D1%82%D0%BD%D0%B8%D0%B5_%D1%80%D0%B0%D1%81%D1%82%D0%B5%D0%BD%D0%B8%D1%8F" TargetMode="External"/><Relationship Id="rId10" Type="http://schemas.openxmlformats.org/officeDocument/2006/relationships/hyperlink" Target="http://ru.wikipedia.org/wiki/%D0%9E%D1%80%D1%85%D0%B8%D0%B4%D0%BD%D1%8B%D0%B5" TargetMode="External"/><Relationship Id="rId4" Type="http://schemas.openxmlformats.org/officeDocument/2006/relationships/hyperlink" Target="http://ru.wikipedia.org/wiki/%D0%91%D0%B8%D0%BE%D0%BB%D0%BE%D0%B3%D0%B8%D1%87%D0%B5%D1%81%D0%BA%D0%B8%D0%B9_%D0%B2%D0%B8%D0%B4" TargetMode="External"/><Relationship Id="rId9" Type="http://schemas.openxmlformats.org/officeDocument/2006/relationships/hyperlink" Target="http://ru.wikipedia.org/wiki/%D0%9B%D1%8E%D0%B1%D0%BA%D0%B0_(%D1%80%D0%B0%D1%81%D1%82%D0%B5%D0%BD%D0%B8%D0%B5)" TargetMode="External"/><Relationship Id="rId1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A1%D0%B5%D0%B2%D0%B5%D1%80%D0%BD%D0%BE%D0%B5_%D0%BF%D0%BE%D0%BB%D1%83%D1%88%D0%B0%D1%80%D0%B8%D0%B5" TargetMode="External"/><Relationship Id="rId13" Type="http://schemas.openxmlformats.org/officeDocument/2006/relationships/image" Target="../media/image6.jpeg"/><Relationship Id="rId3" Type="http://schemas.openxmlformats.org/officeDocument/2006/relationships/image" Target="../media/image5.jpeg"/><Relationship Id="rId7" Type="http://schemas.openxmlformats.org/officeDocument/2006/relationships/hyperlink" Target="http://ru.wikipedia.org/wiki/%D0%A6%D0%B2%D0%B5%D1%82%D0%BA%D0%BE%D0%B2%D1%8B%D0%B5_%D1%80%D0%B0%D1%81%D1%82%D0%B5%D0%BD%D0%B8%D1%8F" TargetMode="External"/><Relationship Id="rId12" Type="http://schemas.openxmlformats.org/officeDocument/2006/relationships/hyperlink" Target="http://images.yandex.ru/yandsearch?source=psearch&amp;text=%D0%BB%D0%B0%D0%BD%D0%B4%D1%8B%D1%88%20%D0%BC%D0%B0%D0%B9%D1%81%D0%BA%D0%B8%D0%B9%20%D0%BA%D1%80%D0%B0%D1%81%D0%BD%D0%B0%D1%8F%20%D0%BA%D0%BD%D0%B8%D0%B3%D0%B0%20%D1%80%D0%BE%D1%81%D1%81%D0%B8%D0%B8&amp;fp=0&amp;pos=13&amp;rpt=simage&amp;lr=11067&amp;uinfo=ww-1349-wh-576-fw-1124-fh-448-pd-1&amp;img_url=http://toksovotur.org/wp-content/uploads/2012/03/landysch.jpg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A2%D1%80%D0%B0%D0%B2%D1%8F%D0%BD%D0%B8%D1%81%D1%82%D1%8B%D0%B5_%D1%80%D0%B0%D1%81%D1%82%D0%B5%D0%BD%D0%B8%D1%8F" TargetMode="External"/><Relationship Id="rId11" Type="http://schemas.openxmlformats.org/officeDocument/2006/relationships/hyperlink" Target="http://ru.wikipedia.org/wiki/%D0%9F%D0%BE%D0%B4%D0%B2%D0%B8%D0%B4" TargetMode="External"/><Relationship Id="rId5" Type="http://schemas.openxmlformats.org/officeDocument/2006/relationships/hyperlink" Target="http://ru.wikipedia.org/wiki/%D0%A0%D0%BE%D0%B4" TargetMode="External"/><Relationship Id="rId10" Type="http://schemas.openxmlformats.org/officeDocument/2006/relationships/hyperlink" Target="http://ru.wikipedia.org/wiki/%D0%91%D0%B8%D0%BE%D0%BB%D0%BE%D0%B3%D0%B8%D1%87%D0%B5%D1%81%D0%BA%D0%B8%D0%B9_%D0%B2%D0%B8%D0%B4" TargetMode="External"/><Relationship Id="rId4" Type="http://schemas.openxmlformats.org/officeDocument/2006/relationships/hyperlink" Target="http://ru.wikipedia.org/wiki/%D0%9B%D0%B0%D1%82%D0%B8%D0%BD%D1%81%D0%BA%D0%B8%D0%B9_%D1%8F%D0%B7%D1%8B%D0%BA" TargetMode="External"/><Relationship Id="rId9" Type="http://schemas.openxmlformats.org/officeDocument/2006/relationships/hyperlink" Target="http://ru.wikipedia.org/wiki/%D0%9C%D0%BE%D0%BD%D0%BE%D1%82%D0%B8%D0%BF%D0%B8%D1%8F_(%D0%B1%D0%B8%D0%BE%D0%BB%D0%BE%D0%B3%D0%B8%D1%87%D0%B5%D1%81%D0%BA%D0%B0%D1%8F_%D1%81%D0%B8%D1%81%D1%82%D0%B5%D0%BC%D0%B0%D1%82%D0%B8%D0%BA%D0%B0)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B%D1%8E%D1%82%D0%B8%D0%BA%D0%BE%D0%B2%D1%8B%D0%B5" TargetMode="External"/><Relationship Id="rId3" Type="http://schemas.openxmlformats.org/officeDocument/2006/relationships/hyperlink" Target="http://ru.wikipedia.org/wiki/%D0%9B%D0%B0%D1%82%D0%B8%D0%BD%D1%81%D0%BA%D0%B8%D0%B9_%D1%8F%D0%B7%D1%8B%D0%BA" TargetMode="External"/><Relationship Id="rId7" Type="http://schemas.openxmlformats.org/officeDocument/2006/relationships/hyperlink" Target="http://ru.wikipedia.org/wiki/%D0%90%D0%B4%D0%BE%D0%BD%D0%B8%D1%81_(%D1%80%D0%B0%D1%81%D1%82%D0%B5%D0%BD%D0%B8%D0%B5)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1%D0%B8%D0%BE%D0%BB%D0%BE%D0%B3%D0%B8%D1%87%D0%B5%D1%81%D0%BA%D0%B8%D0%B9_%D0%B2%D0%B8%D0%B4" TargetMode="External"/><Relationship Id="rId5" Type="http://schemas.openxmlformats.org/officeDocument/2006/relationships/hyperlink" Target="http://ru.wikipedia.org/wiki/%D0%A0%D0%B0%D1%81%D1%82%D0%B5%D0%BD%D0%B8%D0%B5" TargetMode="External"/><Relationship Id="rId10" Type="http://schemas.openxmlformats.org/officeDocument/2006/relationships/image" Target="../media/image7.jpeg"/><Relationship Id="rId4" Type="http://schemas.openxmlformats.org/officeDocument/2006/relationships/hyperlink" Target="http://ru.wikipedia.org/wiki/%D0%A2%D1%80%D0%B0%D0%B2%D0%B0" TargetMode="External"/><Relationship Id="rId9" Type="http://schemas.openxmlformats.org/officeDocument/2006/relationships/hyperlink" Target="http://images.yandex.ru/yandsearch?text=%D0%B3%D0%BE%D1%80%D0%B8%D1%86%D0%B2%D0%B5%D1%82%20%D0%B2%D0%B5%D1%81%D0%B5%D0%BD%D0%BD%D0%B8%D0%B9%20%D1%84%D0%BE%D1%82%D0%BE&amp;img_url=http://img-2007-05.photosight.ru/22/2103942.jpg&amp;pos=0&amp;rpt=simage&amp;lr=213&amp;noreask=1&amp;source=wiz" TargetMode="Externa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C%D0%BE%D0%BD%D0%BE%D1%82%D0%B8%D0%BF%D0%BD%D0%BE%D0%B5_%D1%81%D0%B5%D0%BC%D0%B5%D0%B9%D1%81%D1%82%D0%B2%D0%BE" TargetMode="External"/><Relationship Id="rId3" Type="http://schemas.openxmlformats.org/officeDocument/2006/relationships/hyperlink" Target="http://ru.wikipedia.org/wiki/%D0%9B%D0%B0%D1%82%D0%B8%D0%BD%D1%81%D0%BA%D0%B8%D0%B9_%D1%8F%D0%B7%D1%8B%D0%BA" TargetMode="External"/><Relationship Id="rId7" Type="http://schemas.openxmlformats.org/officeDocument/2006/relationships/hyperlink" Target="http://ru.wikipedia.org/wiki/%D0%9F%D0%B8%D0%BE%D0%BD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A0%D0%BE%D0%B4" TargetMode="External"/><Relationship Id="rId5" Type="http://schemas.openxmlformats.org/officeDocument/2006/relationships/hyperlink" Target="http://ru.wikipedia.org/wiki/%D0%9C%D0%BD%D0%BE%D0%B3%D0%BE%D0%BB%D0%B5%D1%82%D0%BD%D0%B5%D0%B5_%D1%80%D0%B0%D1%81%D1%82%D0%B5%D0%BD%D0%B8%D0%B5" TargetMode="External"/><Relationship Id="rId10" Type="http://schemas.openxmlformats.org/officeDocument/2006/relationships/image" Target="../media/image8.jpeg"/><Relationship Id="rId4" Type="http://schemas.openxmlformats.org/officeDocument/2006/relationships/hyperlink" Target="http://ru.wikipedia.org/wiki/%D0%91%D0%B8%D0%BE%D0%BB%D0%BE%D0%B3%D0%B8%D1%87%D0%B5%D1%81%D0%BA%D0%B8%D0%B9_%D0%B2%D0%B8%D0%B4" TargetMode="External"/><Relationship Id="rId9" Type="http://schemas.openxmlformats.org/officeDocument/2006/relationships/hyperlink" Target="http://images.yandex.ru/yandsearch?text=%D0%BF%D0%B8%D0%BE%D0%BD%20%D1%82%D0%BE%D0%BD%D0%BA%D0%BE%D0%BB%D0%B8%D1%81%D1%82%D0%BD%D1%8B%D0%B9%20%D0%B2%D0%B8%D0%BA%D0%B8%D0%BF%D0%B5%D0%B4%D0%B8%D1%8F&amp;img_url=http://en.academic.ru/pictures/enwiki/80/Paeonia_tenuifolia_prg1.jpg&amp;pos=3&amp;rpt=simage&amp;lr=11067&amp;noreask=1&amp;source=wiz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1%D0%B5%D0%B7%D0%B2%D1%80%D0%B5%D0%BC%D0%B5%D0%BD%D0%BD%D0%B8%D0%BA" TargetMode="External"/><Relationship Id="rId13" Type="http://schemas.openxmlformats.org/officeDocument/2006/relationships/image" Target="../media/image10.jpeg"/><Relationship Id="rId3" Type="http://schemas.openxmlformats.org/officeDocument/2006/relationships/hyperlink" Target="http://ru.wikipedia.org/wiki/%D0%9B%D0%B0%D1%82%D0%B8%D0%BD%D1%81%D0%BA%D0%B8%D0%B9_%D1%8F%D0%B7%D1%8B%D0%BA" TargetMode="External"/><Relationship Id="rId7" Type="http://schemas.openxmlformats.org/officeDocument/2006/relationships/hyperlink" Target="http://ru.wikipedia.org/wiki/%D0%A0%D0%BE%D0%B4" TargetMode="External"/><Relationship Id="rId12" Type="http://schemas.openxmlformats.org/officeDocument/2006/relationships/hyperlink" Target="http://images.yandex.ru/yandsearch?text=%D0%BC%D1%83%D1%81%D0%BA%D0%B0%D1%80%D0%B8%20%D0%BA%D0%B0%D0%B2%D0%BA%D0%B0%D0%B7%D0%B0%20%D0%BF%D1%80%D0%B8%D0%BC%D0%B5%D0%BD%D0%B5%D0%BD%D0%B8%D0%B5&amp;fp=0&amp;pos=3&amp;uinfo=ww-1349-wh-576-fw-1124-fh-448-pd-1&amp;rpt=simage&amp;img_url=http://dic.academic.ru/pictures/enc_medicine/0229255223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1%D0%B8%D0%BE%D0%BB%D0%BE%D0%B3%D0%B8%D1%87%D0%B5%D1%81%D0%BA%D0%B8%D0%B9_%D0%B2%D0%B8%D0%B4" TargetMode="External"/><Relationship Id="rId11" Type="http://schemas.openxmlformats.org/officeDocument/2006/relationships/image" Target="../media/image9.jpeg"/><Relationship Id="rId5" Type="http://schemas.openxmlformats.org/officeDocument/2006/relationships/hyperlink" Target="http://ru.wikipedia.org/wiki/%D0%A2%D1%80%D0%B0%D0%B2%D0%B0" TargetMode="External"/><Relationship Id="rId10" Type="http://schemas.openxmlformats.org/officeDocument/2006/relationships/hyperlink" Target="http://ru.wikipedia.org/wiki/%D0%91%D0%B5%D0%B7%D0%B2%D1%80%D0%B5%D0%BC%D0%B5%D0%BD%D0%BD%D0%B8%D0%BA%D0%BE%D0%B2%D1%8B%D0%B5" TargetMode="External"/><Relationship Id="rId4" Type="http://schemas.openxmlformats.org/officeDocument/2006/relationships/hyperlink" Target="http://ru.wikipedia.org/wiki/%D0%9C%D0%BD%D0%BE%D0%B3%D0%BE%D0%BB%D0%B5%D1%82%D0%BD%D0%B5%D0%B5_%D1%80%D0%B0%D1%81%D1%82%D0%B5%D0%BD%D0%B8%D0%B5" TargetMode="External"/><Relationship Id="rId9" Type="http://schemas.openxmlformats.org/officeDocument/2006/relationships/hyperlink" Target="http://ru.wikipedia.org/wiki/%D0%A1%D0%B5%D0%BC%D0%B5%D0%B9%D1%81%D1%82%D0%B2%D0%BE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pedia.org/wiki/%D0%98%D1%80%D0%B8%D1%81%D0%BE%D0%B2%D1%8B%D0%B5" TargetMode="External"/><Relationship Id="rId3" Type="http://schemas.openxmlformats.org/officeDocument/2006/relationships/hyperlink" Target="http://ru.wikipedia.org/wiki/%D0%9B%D0%B0%D1%82%D0%B8%D0%BD%D1%81%D0%BA%D0%B8%D0%B9_%D1%8F%D0%B7%D1%8B%D0%BA" TargetMode="External"/><Relationship Id="rId7" Type="http://schemas.openxmlformats.org/officeDocument/2006/relationships/hyperlink" Target="http://ru.wikipedia.org/wiki/%D0%A8%D0%B0%D1%84%D1%80%D0%B0%D0%BD" TargetMode="External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91%D0%B8%D0%BE%D0%BB%D0%BE%D0%B3%D0%B8%D1%87%D0%B5%D1%81%D0%BA%D0%B8%D0%B9_%D0%B2%D0%B8%D0%B4" TargetMode="External"/><Relationship Id="rId11" Type="http://schemas.openxmlformats.org/officeDocument/2006/relationships/hyperlink" Target="http://images.yandex.ru/yandsearch?p=2&amp;text=%D0%BA%D1%80%D0%BE%D0%BA%D1%83%D1%81%20%D1%81%D0%B5%D1%82%D1%87%D0%B0%D1%82%D1%8B%D0%B9%20%D0%BA%D0%B0%D1%80%D1%82%D0%B8%D0%BD%D0%BA%D0%B8%20%D1%84%D0%BE%D1%82%D0%BE&amp;fp=2&amp;img_url=http://new.greenkit.net/sites/new.greenkit.net/files/u13/old/mali/Pe4eneg/Pervotsv/Fotopervotsv/ShafranSet4atyy.jpg&amp;pos=84&amp;uinfo=ww-1349-wh-576-fw-1124-fh-448-pd-1&amp;rpt=simage" TargetMode="External"/><Relationship Id="rId5" Type="http://schemas.openxmlformats.org/officeDocument/2006/relationships/hyperlink" Target="http://ru.wikipedia.org/wiki/%D0%A2%D1%80%D0%B0%D0%B2%D1%8F%D0%BD%D0%B8%D1%81%D1%82%D0%BE%D0%B5_%D1%80%D0%B0%D1%81%D1%82%D0%B5%D0%BD%D0%B8%D0%B5" TargetMode="External"/><Relationship Id="rId10" Type="http://schemas.openxmlformats.org/officeDocument/2006/relationships/image" Target="../media/image11.jpeg"/><Relationship Id="rId4" Type="http://schemas.openxmlformats.org/officeDocument/2006/relationships/hyperlink" Target="http://ru.wikipedia.org/wiki/%D0%9C%D0%BD%D0%BE%D0%B3%D0%BE%D0%BB%D0%B5%D1%82%D0%BD%D0%B8%D0%B5_%D1%80%D0%B0%D1%81%D1%82%D0%B5%D0%BD%D0%B8%D1%8F" TargetMode="External"/><Relationship Id="rId9" Type="http://schemas.openxmlformats.org/officeDocument/2006/relationships/hyperlink" Target="http://images.yandex.ru/yandsearch?text=%D0%BA%D1%80%D0%BE%D0%BA%D1%83%D1%81%20%D1%81%D0%B5%D1%82%D1%87%D0%B0%D1%82%D1%8B%D0%B9%20%D0%BA%D0%B0%D1%80%D1%82%D0%B8%D0%BD%D0%BA%D0%B8%20%D1%84%D0%BE%D1%82%D0%BE&amp;fp=0&amp;pos=2&amp;uinfo=ww-1349-wh-576-fw-1124-fh-448-pd-1&amp;rpt=simage&amp;img_url=http://molbiol.ru/forums/uploads/a001/b017/post-20488-1185877807.jpg" TargetMode="Externa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image" Target="../media/image13.jpeg"/><Relationship Id="rId7" Type="http://schemas.openxmlformats.org/officeDocument/2006/relationships/hyperlink" Target="http://ru.wikipedia.org/wiki/%D0%91%D0%B8%D0%BE%D0%BB%D0%BE%D0%B3%D0%B8%D1%87%D0%B5%D1%81%D0%BA%D0%B8%D0%B9_%D0%B2%D0%B8%D0%B4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ru.wikipedia.org/wiki/%D0%A2%D1%80%D0%B0%D0%B2%D1%8F%D0%BD%D0%B8%D1%81%D1%82%D0%BE%D0%B5_%D1%80%D0%B0%D1%81%D1%82%D0%B5%D0%BD%D0%B8%D0%B5" TargetMode="External"/><Relationship Id="rId5" Type="http://schemas.openxmlformats.org/officeDocument/2006/relationships/hyperlink" Target="http://ru.wikipedia.org/wiki/%D0%9C%D0%BD%D0%BE%D0%B3%D0%BE%D0%BB%D0%B5%D1%82%D0%BD%D0%B8%D0%B5_%D1%80%D0%B0%D1%81%D1%82%D0%B5%D0%BD%D0%B8%D1%8F" TargetMode="External"/><Relationship Id="rId4" Type="http://schemas.openxmlformats.org/officeDocument/2006/relationships/hyperlink" Target="http://ru.wikipedia.org/wiki/%D0%9B%D0%B0%D1%82%D0%B8%D0%BD%D1%81%D0%BA%D0%B8%D0%B9_%D1%8F%D0%B7%D1%8B%D0%B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04" y="18136"/>
            <a:ext cx="6690262" cy="526297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Редкие </a:t>
            </a:r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</a:p>
          <a:p>
            <a:pPr algn="ctr"/>
            <a:r>
              <a:rPr lang="ru-RU" sz="40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40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исчезающие </a:t>
            </a:r>
            <a:endParaRPr lang="ru-RU" sz="4000" b="1" cap="none" spc="0" dirty="0" smtClean="0">
              <a:ln w="11430"/>
              <a:solidFill>
                <a:schemeClr val="bg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лекарственные </a:t>
            </a:r>
          </a:p>
          <a:p>
            <a:pPr algn="ctr"/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растения </a:t>
            </a:r>
          </a:p>
          <a:p>
            <a:pPr algn="ctr"/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</a:t>
            </a:r>
            <a:r>
              <a:rPr lang="ru-RU" sz="4000" b="1" cap="none" spc="0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крестностей </a:t>
            </a:r>
            <a:endParaRPr lang="ru-RU" sz="4000" b="1" cap="none" spc="0" dirty="0" smtClean="0">
              <a:ln w="11430"/>
              <a:solidFill>
                <a:schemeClr val="bg2">
                  <a:lumMod val="5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ru-RU" sz="4000" b="1" dirty="0" smtClean="0">
                <a:ln w="11430"/>
                <a:solidFill>
                  <a:schemeClr val="bg2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Пятигорска.</a:t>
            </a:r>
          </a:p>
          <a:p>
            <a:r>
              <a:rPr lang="ru-RU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МБОУ СОШ №1  г. Пятигорска.</a:t>
            </a:r>
          </a:p>
          <a:p>
            <a:r>
              <a:rPr lang="ru-RU" sz="3200" b="1" dirty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ru-RU" sz="32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</a:t>
            </a:r>
            <a:r>
              <a:rPr lang="ru-RU" sz="3200" b="1" cap="none" spc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итель: Филимонова Ю. Н., </a:t>
            </a:r>
            <a:r>
              <a:rPr lang="ru-RU" sz="3200" b="1" cap="none" spc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учитель </a:t>
            </a:r>
            <a:r>
              <a:rPr lang="ru-RU" sz="3200" b="1" cap="none" spc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биологии</a:t>
            </a:r>
            <a:endParaRPr lang="ru-RU" sz="3200" b="1" cap="none" spc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Рисунок 5" descr="зубянка пятилистная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764704"/>
            <a:ext cx="3672408" cy="261415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434516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Николай\Desktop\Фигня\Все папки\ВСЕ ФОТОГРАФИИ\фото 2009\100_081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896" y="476672"/>
            <a:ext cx="6144216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01867" y="5129210"/>
            <a:ext cx="8246809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28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Регион КМВ – территория с уникальными </a:t>
            </a:r>
          </a:p>
          <a:p>
            <a:pPr algn="ctr"/>
            <a:r>
              <a:rPr lang="ru-RU" sz="2800" b="1" dirty="0">
                <a:ln w="50800"/>
                <a:solidFill>
                  <a:schemeClr val="bg2">
                    <a:lumMod val="50000"/>
                  </a:schemeClr>
                </a:solidFill>
              </a:rPr>
              <a:t>п</a:t>
            </a:r>
            <a:r>
              <a:rPr lang="ru-RU" sz="2800" b="1" cap="none" spc="0" dirty="0" smtClean="0">
                <a:ln w="50800"/>
                <a:solidFill>
                  <a:schemeClr val="bg2">
                    <a:lumMod val="50000"/>
                  </a:schemeClr>
                </a:solidFill>
                <a:effectLst/>
              </a:rPr>
              <a:t>риродными условиями, обусловливающими</a:t>
            </a:r>
          </a:p>
          <a:p>
            <a:pPr algn="ctr"/>
            <a:r>
              <a:rPr lang="ru-RU" sz="2800" b="1" dirty="0">
                <a:ln w="50800"/>
                <a:solidFill>
                  <a:schemeClr val="bg2">
                    <a:lumMod val="50000"/>
                  </a:schemeClr>
                </a:solidFill>
              </a:rPr>
              <a:t>б</a:t>
            </a:r>
            <a:r>
              <a:rPr lang="ru-RU" sz="28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огатейшее разнообразие растений.</a:t>
            </a:r>
            <a:endParaRPr lang="ru-RU" sz="28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7160345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003485" y="404664"/>
            <a:ext cx="483478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Любка двулистная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1229417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Лю́бка двули́стная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dirty="0">
                <a:solidFill>
                  <a:schemeClr val="bg1"/>
                </a:solidFill>
                <a:hlinkClick r:id="rId3" tooltip="Латинский язык"/>
              </a:rPr>
              <a:t>лат.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Platanthéra bifólia</a:t>
            </a:r>
            <a:r>
              <a:rPr lang="ru-RU" dirty="0">
                <a:solidFill>
                  <a:schemeClr val="bg1"/>
                </a:solidFill>
              </a:rPr>
              <a:t>) — </a:t>
            </a:r>
            <a:r>
              <a:rPr lang="ru-RU" dirty="0">
                <a:solidFill>
                  <a:schemeClr val="bg1"/>
                </a:solidFill>
                <a:hlinkClick r:id="rId4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5" tooltip="Многолетние растения"/>
              </a:rPr>
              <a:t>многолетних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6" tooltip="Трава"/>
              </a:rPr>
              <a:t>травянистых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7" tooltip="Клубень"/>
              </a:rPr>
              <a:t>клубневых</a:t>
            </a:r>
            <a:r>
              <a:rPr lang="ru-RU" dirty="0">
                <a:solidFill>
                  <a:schemeClr val="bg1"/>
                </a:solidFill>
              </a:rPr>
              <a:t> растений из </a:t>
            </a:r>
            <a:r>
              <a:rPr lang="ru-RU" dirty="0">
                <a:solidFill>
                  <a:schemeClr val="bg1"/>
                </a:solidFill>
                <a:hlinkClick r:id="rId8" tooltip="Род"/>
              </a:rPr>
              <a:t>рода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9" tooltip="Любка (растение)"/>
              </a:rPr>
              <a:t>Любка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Platanthera</a:t>
            </a:r>
            <a:r>
              <a:rPr lang="ru-RU" dirty="0">
                <a:solidFill>
                  <a:schemeClr val="bg1"/>
                </a:solidFill>
              </a:rPr>
              <a:t>) семейства </a:t>
            </a:r>
            <a:r>
              <a:rPr lang="ru-RU" dirty="0">
                <a:solidFill>
                  <a:schemeClr val="bg1"/>
                </a:solidFill>
                <a:hlinkClick r:id="rId10" tooltip="Орхидные"/>
              </a:rPr>
              <a:t>Орхидные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Orchidaceae</a:t>
            </a:r>
            <a:r>
              <a:rPr lang="ru-RU" dirty="0">
                <a:solidFill>
                  <a:schemeClr val="bg1"/>
                </a:solidFill>
              </a:rPr>
              <a:t>).</a:t>
            </a:r>
          </a:p>
        </p:txBody>
      </p:sp>
      <p:pic>
        <p:nvPicPr>
          <p:cNvPr id="2050" name="Picture 2" descr="http://crimea.ru.russian-women.net/images/photoalbum/crimea/medium/mv_Nic61368.jpg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927" y="1556792"/>
            <a:ext cx="3225116" cy="4855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weather.tomsk.net/i/watch/219.jpg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2888067"/>
            <a:ext cx="4762500" cy="3524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379938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74099" y="332656"/>
            <a:ext cx="478419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cap="none" spc="0" dirty="0" smtClean="0">
                <a:ln w="50800"/>
                <a:solidFill>
                  <a:schemeClr val="bg2">
                    <a:lumMod val="50000"/>
                  </a:schemeClr>
                </a:solidFill>
                <a:effectLst/>
              </a:rPr>
              <a:t>Ландыш майский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268760"/>
            <a:ext cx="4464496" cy="33486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52776" y="4807737"/>
            <a:ext cx="801294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Ла́ндыш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dirty="0">
                <a:solidFill>
                  <a:schemeClr val="bg1"/>
                </a:solidFill>
                <a:hlinkClick r:id="rId4" tooltip="Латинский язык"/>
              </a:rPr>
              <a:t>лат.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Convallária</a:t>
            </a:r>
            <a:r>
              <a:rPr lang="ru-RU" dirty="0">
                <a:solidFill>
                  <a:schemeClr val="bg1"/>
                </a:solidFill>
              </a:rPr>
              <a:t>) — </a:t>
            </a:r>
            <a:r>
              <a:rPr lang="ru-RU" dirty="0">
                <a:solidFill>
                  <a:schemeClr val="bg1"/>
                </a:solidFill>
                <a:hlinkClick r:id="rId5" tooltip="Род"/>
              </a:rPr>
              <a:t>род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6" tooltip="Травянистые растения"/>
              </a:rPr>
              <a:t>травянистых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7" tooltip="Цветковые растения"/>
              </a:rPr>
              <a:t>цветковых растений</a:t>
            </a:r>
            <a:r>
              <a:rPr lang="ru-RU" dirty="0">
                <a:solidFill>
                  <a:schemeClr val="bg1"/>
                </a:solidFill>
              </a:rPr>
              <a:t>, распространённых в регионах с умеренным климатом </a:t>
            </a:r>
            <a:r>
              <a:rPr lang="ru-RU" dirty="0">
                <a:solidFill>
                  <a:schemeClr val="bg1"/>
                </a:solidFill>
                <a:hlinkClick r:id="rId8" tooltip="Северное полушарие"/>
              </a:rPr>
              <a:t>Северного полушария</a:t>
            </a:r>
            <a:r>
              <a:rPr lang="ru-RU" dirty="0">
                <a:solidFill>
                  <a:schemeClr val="bg1"/>
                </a:solidFill>
              </a:rPr>
              <a:t>. Род, согласно традиционным представлениям, является </a:t>
            </a:r>
            <a:r>
              <a:rPr lang="ru-RU" dirty="0">
                <a:solidFill>
                  <a:schemeClr val="bg1"/>
                </a:solidFill>
                <a:hlinkClick r:id="rId9" tooltip="Монотипия (биологическая систематика)"/>
              </a:rPr>
              <a:t>монотипным</a:t>
            </a:r>
            <a:r>
              <a:rPr lang="ru-RU" dirty="0">
                <a:solidFill>
                  <a:schemeClr val="bg1"/>
                </a:solidFill>
              </a:rPr>
              <a:t>, единственный </a:t>
            </a:r>
            <a:r>
              <a:rPr lang="ru-RU" dirty="0">
                <a:solidFill>
                  <a:schemeClr val="bg1"/>
                </a:solidFill>
                <a:hlinkClick r:id="rId10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 — </a:t>
            </a:r>
            <a:r>
              <a:rPr lang="ru-RU" b="1" dirty="0">
                <a:solidFill>
                  <a:schemeClr val="bg1"/>
                </a:solidFill>
              </a:rPr>
              <a:t>Ла́ндыш ма́йский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i="1" dirty="0">
                <a:solidFill>
                  <a:schemeClr val="bg1"/>
                </a:solidFill>
              </a:rPr>
              <a:t>Convallária majális</a:t>
            </a:r>
            <a:r>
              <a:rPr lang="ru-RU" dirty="0">
                <a:solidFill>
                  <a:schemeClr val="bg1"/>
                </a:solidFill>
              </a:rPr>
              <a:t>); вместе с тем, три </a:t>
            </a:r>
            <a:r>
              <a:rPr lang="ru-RU" dirty="0">
                <a:solidFill>
                  <a:schemeClr val="bg1"/>
                </a:solidFill>
                <a:hlinkClick r:id="rId11" tooltip="Подвид"/>
              </a:rPr>
              <a:t>подвида</a:t>
            </a:r>
            <a:r>
              <a:rPr lang="ru-RU" dirty="0">
                <a:solidFill>
                  <a:schemeClr val="bg1"/>
                </a:solidFill>
              </a:rPr>
              <a:t>, рассматриваемые в пределах этого вида, иногда выделяют в отдельные </a:t>
            </a:r>
            <a:r>
              <a:rPr lang="ru-RU" dirty="0" smtClean="0">
                <a:solidFill>
                  <a:schemeClr val="bg1"/>
                </a:solidFill>
              </a:rPr>
              <a:t>виды. Сем. Спаржевые.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076" name="Picture 4" descr="http://f.io.ua/img_aa/large/2066/48/20664858.jpg">
            <a:hlinkClick r:id="rId12"/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703" y="1446539"/>
            <a:ext cx="4461182" cy="3345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2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001949" y="384339"/>
            <a:ext cx="504663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Горицвет весенний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092225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Адо́нис весе́нний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Горицве́т весенний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Черного́рка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Староду́бка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dirty="0">
                <a:solidFill>
                  <a:schemeClr val="bg1"/>
                </a:solidFill>
                <a:hlinkClick r:id="rId3" tooltip="Латинский язык"/>
              </a:rPr>
              <a:t>лат.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Adōnis vernālis</a:t>
            </a:r>
            <a:r>
              <a:rPr lang="ru-RU" dirty="0">
                <a:solidFill>
                  <a:schemeClr val="bg1"/>
                </a:solidFill>
              </a:rPr>
              <a:t>) — многолетнее </a:t>
            </a:r>
            <a:r>
              <a:rPr lang="ru-RU" dirty="0">
                <a:solidFill>
                  <a:schemeClr val="bg1"/>
                </a:solidFill>
                <a:hlinkClick r:id="rId4" tooltip="Трава"/>
              </a:rPr>
              <a:t>травянистое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5" tooltip="Растение"/>
              </a:rPr>
              <a:t>растение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>
                <a:solidFill>
                  <a:schemeClr val="bg1"/>
                </a:solidFill>
                <a:hlinkClick r:id="rId6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рода </a:t>
            </a:r>
            <a:r>
              <a:rPr lang="ru-RU" dirty="0">
                <a:solidFill>
                  <a:schemeClr val="bg1"/>
                </a:solidFill>
                <a:hlinkClick r:id="rId7" tooltip="Адонис (растение)"/>
              </a:rPr>
              <a:t>Адонис</a:t>
            </a:r>
            <a:r>
              <a:rPr lang="ru-RU" dirty="0">
                <a:solidFill>
                  <a:schemeClr val="bg1"/>
                </a:solidFill>
              </a:rPr>
              <a:t> семейства </a:t>
            </a:r>
            <a:r>
              <a:rPr lang="ru-RU" dirty="0">
                <a:solidFill>
                  <a:schemeClr val="bg1"/>
                </a:solidFill>
                <a:hlinkClick r:id="rId8" tooltip="Лютиковые"/>
              </a:rPr>
              <a:t>Лютиковые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Ranunculaceae</a:t>
            </a:r>
            <a:r>
              <a:rPr lang="ru-RU" dirty="0">
                <a:solidFill>
                  <a:schemeClr val="bg1"/>
                </a:solidFill>
              </a:rPr>
              <a:t>).</a:t>
            </a:r>
          </a:p>
        </p:txBody>
      </p:sp>
      <p:pic>
        <p:nvPicPr>
          <p:cNvPr id="5" name="Рисунок 4" descr="http://img1.liveinternet.ru/images/attach/c/1/74/14/74014529_2103942.jpg">
            <a:hlinkClick r:id="rId9"/>
          </p:cNvPr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214" y="2492896"/>
            <a:ext cx="6409258" cy="417646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1557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09998" y="188640"/>
            <a:ext cx="540866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Пион тонколистный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2268" y="5720482"/>
            <a:ext cx="79208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Пион узколистный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Пион тонколистный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dirty="0">
                <a:solidFill>
                  <a:schemeClr val="bg1"/>
                </a:solidFill>
                <a:hlinkClick r:id="rId3" tooltip="Латинский язык"/>
              </a:rPr>
              <a:t>лат.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Paeonia tenuifolia</a:t>
            </a:r>
            <a:r>
              <a:rPr lang="ru-RU" dirty="0">
                <a:solidFill>
                  <a:schemeClr val="bg1"/>
                </a:solidFill>
              </a:rPr>
              <a:t>) — </a:t>
            </a:r>
            <a:r>
              <a:rPr lang="ru-RU" dirty="0">
                <a:solidFill>
                  <a:schemeClr val="bg1"/>
                </a:solidFill>
                <a:hlinkClick r:id="rId4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5" tooltip="Многолетнее растение"/>
              </a:rPr>
              <a:t>многолетних</a:t>
            </a:r>
            <a:r>
              <a:rPr lang="ru-RU" dirty="0">
                <a:solidFill>
                  <a:schemeClr val="bg1"/>
                </a:solidFill>
              </a:rPr>
              <a:t> цветковых растений </a:t>
            </a:r>
            <a:r>
              <a:rPr lang="ru-RU" dirty="0">
                <a:solidFill>
                  <a:schemeClr val="bg1"/>
                </a:solidFill>
                <a:hlinkClick r:id="rId6" tooltip="Род"/>
              </a:rPr>
              <a:t>рода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7" tooltip="Пион"/>
              </a:rPr>
              <a:t>Пион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8" tooltip="Монотипное семейство"/>
              </a:rPr>
              <a:t>монотипного семейства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b="1" dirty="0">
                <a:solidFill>
                  <a:schemeClr val="bg1"/>
                </a:solidFill>
              </a:rPr>
              <a:t>Пионовые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b="1" i="1" dirty="0">
                <a:solidFill>
                  <a:schemeClr val="bg1"/>
                </a:solidFill>
              </a:rPr>
              <a:t>Paeoniaceae</a:t>
            </a:r>
            <a:r>
              <a:rPr lang="ru-RU" dirty="0">
                <a:solidFill>
                  <a:schemeClr val="bg1"/>
                </a:solidFill>
              </a:rPr>
              <a:t>).</a:t>
            </a:r>
          </a:p>
        </p:txBody>
      </p:sp>
      <p:pic>
        <p:nvPicPr>
          <p:cNvPr id="4100" name="Picture 4" descr="http://www.montalegre-do-cercal.info/montalegre/gallery/var/resizes/Pflanzen/Paeonia/Paeonia_tenuifolia.jpg?m=1365948529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952" y="980728"/>
            <a:ext cx="6768752" cy="4512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567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49882" y="404664"/>
            <a:ext cx="7750776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Безвременник великолепный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96283" y="126744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Безвре́менник великоле́пный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ru-RU" dirty="0">
                <a:solidFill>
                  <a:schemeClr val="bg1"/>
                </a:solidFill>
                <a:hlinkClick r:id="rId3" tooltip="Латинский язык"/>
              </a:rPr>
              <a:t>лат.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Cólchicum speciósum</a:t>
            </a:r>
            <a:r>
              <a:rPr lang="ru-RU" dirty="0">
                <a:solidFill>
                  <a:schemeClr val="bg1"/>
                </a:solidFill>
              </a:rPr>
              <a:t>) — </a:t>
            </a:r>
            <a:r>
              <a:rPr lang="ru-RU" dirty="0">
                <a:solidFill>
                  <a:schemeClr val="bg1"/>
                </a:solidFill>
                <a:hlinkClick r:id="rId4" tooltip="Многолетнее растение"/>
              </a:rPr>
              <a:t>многолетнее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5" tooltip="Трава"/>
              </a:rPr>
              <a:t>травянистое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растение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>
                <a:solidFill>
                  <a:schemeClr val="bg1"/>
                </a:solidFill>
                <a:hlinkClick r:id="rId6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7" tooltip="Род"/>
              </a:rPr>
              <a:t>рода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8" tooltip="Безвременник"/>
              </a:rPr>
              <a:t>Безвременник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Colchicum</a:t>
            </a:r>
            <a:r>
              <a:rPr lang="ru-RU" dirty="0">
                <a:solidFill>
                  <a:schemeClr val="bg1"/>
                </a:solidFill>
              </a:rPr>
              <a:t>) </a:t>
            </a:r>
            <a:r>
              <a:rPr lang="ru-RU" dirty="0">
                <a:solidFill>
                  <a:schemeClr val="bg1"/>
                </a:solidFill>
                <a:hlinkClick r:id="rId9" tooltip="Семейство"/>
              </a:rPr>
              <a:t>семейства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10" tooltip="Безвременниковые"/>
              </a:rPr>
              <a:t>Безвременниковые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Colchicaceae</a:t>
            </a:r>
            <a:r>
              <a:rPr lang="ru-RU" dirty="0">
                <a:solidFill>
                  <a:schemeClr val="bg1"/>
                </a:solidFill>
              </a:rPr>
              <a:t>).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382" y="1124596"/>
            <a:ext cx="4319555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http://medprep.info/img/herb/1137_1200_3.jpg">
            <a:hlinkClick r:id="rId12"/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7906" y="2744776"/>
            <a:ext cx="4342445" cy="39497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180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93667" y="188640"/>
            <a:ext cx="44501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Крокус сетчатый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7544" y="1124744"/>
            <a:ext cx="8172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chemeClr val="bg1"/>
                </a:solidFill>
              </a:rPr>
              <a:t>Шафра́н се́тчатый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Кро́кус полоса́тый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Крокус сетчатый</a:t>
            </a:r>
            <a:r>
              <a:rPr lang="ru-RU" dirty="0">
                <a:solidFill>
                  <a:schemeClr val="bg1"/>
                </a:solidFill>
              </a:rPr>
              <a:t>, или </a:t>
            </a:r>
            <a:r>
              <a:rPr lang="ru-RU" b="1" dirty="0">
                <a:solidFill>
                  <a:schemeClr val="bg1"/>
                </a:solidFill>
              </a:rPr>
              <a:t>Шафран </a:t>
            </a:r>
            <a:r>
              <a:rPr lang="ru-RU" b="1" dirty="0" smtClean="0">
                <a:solidFill>
                  <a:schemeClr val="bg1"/>
                </a:solidFill>
              </a:rPr>
              <a:t>полосатый</a:t>
            </a:r>
            <a:r>
              <a:rPr lang="ru-RU" baseline="30000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(</a:t>
            </a:r>
            <a:r>
              <a:rPr lang="ru-RU" dirty="0" smtClean="0">
                <a:solidFill>
                  <a:schemeClr val="bg1"/>
                </a:solidFill>
                <a:hlinkClick r:id="rId3" tooltip="Латинский язык"/>
              </a:rPr>
              <a:t>лат</a:t>
            </a:r>
            <a:r>
              <a:rPr lang="ru-RU" dirty="0">
                <a:solidFill>
                  <a:schemeClr val="bg1"/>
                </a:solidFill>
                <a:hlinkClick r:id="rId3" tooltip="Латинский язык"/>
              </a:rPr>
              <a:t>.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la-Latn" i="1" dirty="0">
                <a:solidFill>
                  <a:schemeClr val="bg1"/>
                </a:solidFill>
              </a:rPr>
              <a:t>Crócus reticulátus</a:t>
            </a:r>
            <a:r>
              <a:rPr lang="ru-RU" dirty="0">
                <a:solidFill>
                  <a:schemeClr val="bg1"/>
                </a:solidFill>
              </a:rPr>
              <a:t>) — </a:t>
            </a:r>
            <a:r>
              <a:rPr lang="ru-RU" dirty="0">
                <a:solidFill>
                  <a:schemeClr val="bg1"/>
                </a:solidFill>
                <a:hlinkClick r:id="rId4" tooltip="Многолетние растения"/>
              </a:rPr>
              <a:t>многолетнее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5" tooltip="Травянистое растение"/>
              </a:rPr>
              <a:t>травянистое растение</a:t>
            </a:r>
            <a:r>
              <a:rPr lang="ru-RU" dirty="0">
                <a:solidFill>
                  <a:schemeClr val="bg1"/>
                </a:solidFill>
              </a:rPr>
              <a:t>; </a:t>
            </a:r>
            <a:r>
              <a:rPr lang="ru-RU" dirty="0">
                <a:solidFill>
                  <a:schemeClr val="bg1"/>
                </a:solidFill>
                <a:hlinkClick r:id="rId6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рода </a:t>
            </a:r>
            <a:r>
              <a:rPr lang="ru-RU" dirty="0">
                <a:solidFill>
                  <a:schemeClr val="bg1"/>
                </a:solidFill>
                <a:hlinkClick r:id="rId7" tooltip="Шафран"/>
              </a:rPr>
              <a:t>Шафран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Crocus</a:t>
            </a:r>
            <a:r>
              <a:rPr lang="ru-RU" dirty="0">
                <a:solidFill>
                  <a:schemeClr val="bg1"/>
                </a:solidFill>
              </a:rPr>
              <a:t>) семейства </a:t>
            </a:r>
            <a:r>
              <a:rPr lang="ru-RU" dirty="0">
                <a:solidFill>
                  <a:schemeClr val="bg1"/>
                </a:solidFill>
                <a:hlinkClick r:id="rId8" tooltip="Ирисовые"/>
              </a:rPr>
              <a:t>Ирисовые</a:t>
            </a:r>
            <a:r>
              <a:rPr lang="ru-RU" dirty="0">
                <a:solidFill>
                  <a:schemeClr val="bg1"/>
                </a:solidFill>
              </a:rPr>
              <a:t> (</a:t>
            </a:r>
            <a:r>
              <a:rPr lang="la-Latn" i="1" dirty="0">
                <a:solidFill>
                  <a:schemeClr val="bg1"/>
                </a:solidFill>
              </a:rPr>
              <a:t>Iridaceae</a:t>
            </a:r>
            <a:r>
              <a:rPr lang="ru-RU" dirty="0">
                <a:solidFill>
                  <a:schemeClr val="bg1"/>
                </a:solidFill>
              </a:rPr>
              <a:t>).</a:t>
            </a:r>
          </a:p>
        </p:txBody>
      </p:sp>
      <p:pic>
        <p:nvPicPr>
          <p:cNvPr id="6146" name="Picture 2" descr="http://molbiol.ru/forums/uploads/a001/b017/post-20488-1185877807.jpg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48" y="2348880"/>
            <a:ext cx="4566153" cy="3528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://im0-tub-ru.yandex.net/i?id=605672417-32-72&amp;n=21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0142" y="3068959"/>
            <a:ext cx="3880289" cy="2910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4819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7142" y="260648"/>
            <a:ext cx="696318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Зубянка пятилисточковая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pic>
        <p:nvPicPr>
          <p:cNvPr id="7170" name="Picture 2" descr="dent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968534"/>
            <a:ext cx="4309679" cy="4320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51415" y="5289014"/>
            <a:ext cx="802838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</a:rPr>
              <a:t>Зубянка пятилисточковая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(</a:t>
            </a:r>
            <a:r>
              <a:rPr lang="ru-RU" dirty="0">
                <a:solidFill>
                  <a:schemeClr val="bg1"/>
                </a:solidFill>
                <a:hlinkClick r:id="rId4" tooltip="Латинский язык"/>
              </a:rPr>
              <a:t>лат</a:t>
            </a:r>
            <a:r>
              <a:rPr lang="ru-RU" dirty="0" smtClean="0">
                <a:solidFill>
                  <a:schemeClr val="bg1"/>
                </a:solidFill>
                <a:hlinkClick r:id="rId4" tooltip="Латинский язык"/>
              </a:rPr>
              <a:t>.</a:t>
            </a:r>
            <a:r>
              <a:rPr lang="en-US" i="1" dirty="0">
                <a:solidFill>
                  <a:schemeClr val="bg1"/>
                </a:solidFill>
              </a:rPr>
              <a:t> Dentaria quinquefolia</a:t>
            </a:r>
            <a:r>
              <a:rPr lang="en-US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 </a:t>
            </a:r>
            <a:r>
              <a:rPr lang="ru-RU" dirty="0" smtClean="0">
                <a:solidFill>
                  <a:schemeClr val="bg1"/>
                </a:solidFill>
              </a:rPr>
              <a:t>)</a:t>
            </a:r>
            <a:r>
              <a:rPr lang="ru-RU" dirty="0">
                <a:solidFill>
                  <a:schemeClr val="bg1"/>
                </a:solidFill>
              </a:rPr>
              <a:t> — </a:t>
            </a:r>
            <a:r>
              <a:rPr lang="ru-RU" dirty="0">
                <a:solidFill>
                  <a:schemeClr val="bg1"/>
                </a:solidFill>
                <a:hlinkClick r:id="rId5" tooltip="Многолетние растения"/>
              </a:rPr>
              <a:t>многолетнее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  <a:hlinkClick r:id="rId6" tooltip="Травянистое растение"/>
              </a:rPr>
              <a:t>травянистое растение</a:t>
            </a:r>
            <a:r>
              <a:rPr lang="ru-RU" dirty="0">
                <a:solidFill>
                  <a:schemeClr val="bg1"/>
                </a:solidFill>
              </a:rPr>
              <a:t>; </a:t>
            </a:r>
            <a:r>
              <a:rPr lang="ru-RU" dirty="0">
                <a:solidFill>
                  <a:schemeClr val="bg1"/>
                </a:solidFill>
                <a:hlinkClick r:id="rId7" tooltip="Биологический вид"/>
              </a:rPr>
              <a:t>вид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рода Зубянка (</a:t>
            </a:r>
            <a:r>
              <a:rPr lang="en-US" i="1" dirty="0">
                <a:solidFill>
                  <a:schemeClr val="bg1"/>
                </a:solidFill>
              </a:rPr>
              <a:t>Dentaria </a:t>
            </a:r>
            <a:r>
              <a:rPr lang="ru-RU" i="1" dirty="0" smtClean="0">
                <a:solidFill>
                  <a:schemeClr val="bg1"/>
                </a:solidFill>
              </a:rPr>
              <a:t>),</a:t>
            </a:r>
            <a:r>
              <a:rPr lang="ru-RU" dirty="0" smtClean="0">
                <a:solidFill>
                  <a:schemeClr val="bg1"/>
                </a:solidFill>
              </a:rPr>
              <a:t>семейства Крестоцветные (</a:t>
            </a:r>
            <a:r>
              <a:rPr lang="la-Latn" i="1" dirty="0" smtClean="0">
                <a:solidFill>
                  <a:schemeClr val="bg1"/>
                </a:solidFill>
              </a:rPr>
              <a:t>Brassicáceae</a:t>
            </a:r>
            <a:r>
              <a:rPr lang="ru-RU" i="1" dirty="0" smtClean="0">
                <a:solidFill>
                  <a:schemeClr val="bg1"/>
                </a:solidFill>
              </a:rPr>
              <a:t>).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зубянка пятилистная"/>
          <p:cNvPicPr/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5607" y="1700808"/>
            <a:ext cx="4383863" cy="345638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070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-32646" y="50304"/>
            <a:ext cx="9176645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Торговля лекарственными </a:t>
            </a:r>
          </a:p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краснокнижниками.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pic>
        <p:nvPicPr>
          <p:cNvPr id="8194" name="Picture 2" descr="C:\Users\Николай\Desktop\мамины документы\цветы\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5" y="2708920"/>
            <a:ext cx="5302701" cy="37005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191683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59232" y="1414741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Каждую весну на самопальных рынках Пятигорска можно встретить весь набор редких и исчезающих красивоцветущих видов растений нашей местности.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924944"/>
            <a:ext cx="273630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На фото: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-Мускари 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-Примула весенняя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-Пион тонколистный</a:t>
            </a:r>
          </a:p>
          <a:p>
            <a:r>
              <a:rPr lang="ru-RU" sz="2400" dirty="0" smtClean="0">
                <a:solidFill>
                  <a:schemeClr val="bg1"/>
                </a:solidFill>
              </a:rPr>
              <a:t>-Пушкиния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74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6702" y="260648"/>
            <a:ext cx="7980326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Рейд по самопальным рынкам </a:t>
            </a:r>
          </a:p>
          <a:p>
            <a:pPr algn="ctr"/>
            <a:r>
              <a:rPr lang="ru-RU" sz="4000" b="1" cap="none" spc="0" dirty="0" smtClean="0">
                <a:ln w="50800"/>
                <a:solidFill>
                  <a:schemeClr val="bg2">
                    <a:lumMod val="50000"/>
                  </a:schemeClr>
                </a:solidFill>
                <a:effectLst/>
              </a:rPr>
              <a:t>Пятигорска в центре города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384" y="1772816"/>
            <a:ext cx="4750143" cy="33479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 descr="C:\Users\Николай\Desktop\мамины документы\цветы\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6453" y="1772816"/>
            <a:ext cx="4038528" cy="4968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2138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88640"/>
            <a:ext cx="80648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50800"/>
                <a:solidFill>
                  <a:schemeClr val="bg2">
                    <a:lumMod val="50000"/>
                  </a:schemeClr>
                </a:solidFill>
              </a:rPr>
              <a:t>Рейд по самопальным рынкам </a:t>
            </a:r>
          </a:p>
          <a:p>
            <a:pPr algn="ctr"/>
            <a:r>
              <a:rPr lang="ru-RU" sz="4000" b="1" dirty="0">
                <a:ln w="50800"/>
                <a:solidFill>
                  <a:schemeClr val="bg2">
                    <a:lumMod val="50000"/>
                  </a:schemeClr>
                </a:solidFill>
              </a:rPr>
              <a:t>Пятигорска в центре города</a:t>
            </a:r>
          </a:p>
        </p:txBody>
      </p:sp>
      <p:pic>
        <p:nvPicPr>
          <p:cNvPr id="10242" name="Picture 2" descr="C:\Users\Николай\Desktop\мамины документы\цветы\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352" y="1715941"/>
            <a:ext cx="4898776" cy="4429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08104" y="1985624"/>
            <a:ext cx="280831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На фото: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Тюльпан Шренка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Рябчик кавказский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Примула весенняя</a:t>
            </a:r>
          </a:p>
          <a:p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688319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424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ln w="50800"/>
                <a:solidFill>
                  <a:schemeClr val="bg2">
                    <a:lumMod val="50000"/>
                  </a:schemeClr>
                </a:solidFill>
              </a:rPr>
              <a:t>Рейд по самопальным рынкам </a:t>
            </a:r>
          </a:p>
          <a:p>
            <a:pPr algn="ctr"/>
            <a:r>
              <a:rPr lang="ru-RU" sz="4000" b="1" dirty="0">
                <a:ln w="50800"/>
                <a:solidFill>
                  <a:schemeClr val="bg2">
                    <a:lumMod val="50000"/>
                  </a:schemeClr>
                </a:solidFill>
              </a:rPr>
              <a:t>Пятигорска в центре города</a:t>
            </a:r>
          </a:p>
        </p:txBody>
      </p:sp>
      <p:pic>
        <p:nvPicPr>
          <p:cNvPr id="11266" name="Picture 2" descr="C:\Users\Николай\Desktop\мамины документы\цветы\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556792"/>
            <a:ext cx="5472608" cy="4312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7544" y="6093296"/>
            <a:ext cx="8064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</a:rPr>
              <a:t>Горицвет весенний охапками недорого.</a:t>
            </a:r>
            <a:endParaRPr lang="ru-RU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9718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8502" y="188640"/>
            <a:ext cx="682475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Бесценный букет с рынка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pic>
        <p:nvPicPr>
          <p:cNvPr id="12290" name="Picture 2" descr="C:\Users\Николай\Desktop\мамины документы\цветы\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4766270" cy="4056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652120" y="1412776"/>
            <a:ext cx="30963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bg1"/>
                </a:solidFill>
              </a:rPr>
              <a:t>На фото:</a:t>
            </a:r>
          </a:p>
          <a:p>
            <a:pPr marL="457200" indent="-457200">
              <a:buFontTx/>
              <a:buChar char="-"/>
            </a:pPr>
            <a:r>
              <a:rPr lang="ru-RU" sz="2800" dirty="0" smtClean="0">
                <a:solidFill>
                  <a:schemeClr val="bg1"/>
                </a:solidFill>
              </a:rPr>
              <a:t>Пион тонколистный</a:t>
            </a:r>
          </a:p>
          <a:p>
            <a:pPr marL="457200" indent="-457200">
              <a:buFontTx/>
              <a:buChar char="-"/>
            </a:pPr>
            <a:r>
              <a:rPr lang="ru-RU" sz="2800" dirty="0" smtClean="0">
                <a:solidFill>
                  <a:schemeClr val="bg1"/>
                </a:solidFill>
              </a:rPr>
              <a:t>Горицвет весенний</a:t>
            </a:r>
            <a:endParaRPr lang="ru-RU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71430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536309"/>
            <a:ext cx="4603423" cy="4340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9905" y="188640"/>
            <a:ext cx="8297657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То, что многие считают своим </a:t>
            </a:r>
          </a:p>
          <a:p>
            <a:pPr algn="ctr"/>
            <a:r>
              <a:rPr lang="ru-RU" sz="4000" b="1" dirty="0">
                <a:ln w="50800"/>
                <a:solidFill>
                  <a:schemeClr val="bg2">
                    <a:lumMod val="50000"/>
                  </a:schemeClr>
                </a:solidFill>
              </a:rPr>
              <a:t>д</a:t>
            </a:r>
            <a:r>
              <a:rPr lang="ru-RU" sz="4000" b="1" cap="none" spc="0" dirty="0" smtClean="0">
                <a:ln w="50800"/>
                <a:solidFill>
                  <a:schemeClr val="bg2">
                    <a:lumMod val="50000"/>
                  </a:schemeClr>
                </a:solidFill>
                <a:effectLst/>
              </a:rPr>
              <a:t>олгом принести из леса весной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932040" y="1772816"/>
            <a:ext cx="39604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</a:rPr>
              <a:t>На фото: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Зубянка пятилисточковая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Крокус сетчатый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Примула весенняя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Мускари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Пролеска сибирская</a:t>
            </a:r>
          </a:p>
          <a:p>
            <a:pPr marL="342900" indent="-342900">
              <a:buFontTx/>
              <a:buChar char="-"/>
            </a:pPr>
            <a:r>
              <a:rPr lang="ru-RU" sz="2400" dirty="0" smtClean="0">
                <a:solidFill>
                  <a:schemeClr val="bg1"/>
                </a:solidFill>
              </a:rPr>
              <a:t>Фиалка душистая</a:t>
            </a:r>
            <a:endParaRPr lang="ru-RU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94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Группа 2"/>
          <p:cNvGrpSpPr/>
          <p:nvPr/>
        </p:nvGrpSpPr>
        <p:grpSpPr>
          <a:xfrm>
            <a:off x="1540233" y="2251619"/>
            <a:ext cx="6096000" cy="4051081"/>
            <a:chOff x="1524000" y="1403459"/>
            <a:chExt cx="6096000" cy="4051081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1524000" y="1861019"/>
              <a:ext cx="6096000" cy="781200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5" name="Полилиния 4"/>
            <p:cNvSpPr/>
            <p:nvPr/>
          </p:nvSpPr>
          <p:spPr>
            <a:xfrm>
              <a:off x="1828800" y="1403459"/>
              <a:ext cx="4267200" cy="915120"/>
            </a:xfrm>
            <a:custGeom>
              <a:avLst/>
              <a:gdLst>
                <a:gd name="connsiteX0" fmla="*/ 0 w 4267200"/>
                <a:gd name="connsiteY0" fmla="*/ 152523 h 915120"/>
                <a:gd name="connsiteX1" fmla="*/ 152523 w 4267200"/>
                <a:gd name="connsiteY1" fmla="*/ 0 h 915120"/>
                <a:gd name="connsiteX2" fmla="*/ 4114677 w 4267200"/>
                <a:gd name="connsiteY2" fmla="*/ 0 h 915120"/>
                <a:gd name="connsiteX3" fmla="*/ 4267200 w 4267200"/>
                <a:gd name="connsiteY3" fmla="*/ 152523 h 915120"/>
                <a:gd name="connsiteX4" fmla="*/ 4267200 w 4267200"/>
                <a:gd name="connsiteY4" fmla="*/ 762597 h 915120"/>
                <a:gd name="connsiteX5" fmla="*/ 4114677 w 4267200"/>
                <a:gd name="connsiteY5" fmla="*/ 915120 h 915120"/>
                <a:gd name="connsiteX6" fmla="*/ 152523 w 4267200"/>
                <a:gd name="connsiteY6" fmla="*/ 915120 h 915120"/>
                <a:gd name="connsiteX7" fmla="*/ 0 w 4267200"/>
                <a:gd name="connsiteY7" fmla="*/ 762597 h 915120"/>
                <a:gd name="connsiteX8" fmla="*/ 0 w 4267200"/>
                <a:gd name="connsiteY8" fmla="*/ 152523 h 915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915120">
                  <a:moveTo>
                    <a:pt x="0" y="152523"/>
                  </a:moveTo>
                  <a:cubicBezTo>
                    <a:pt x="0" y="68287"/>
                    <a:pt x="68287" y="0"/>
                    <a:pt x="152523" y="0"/>
                  </a:cubicBezTo>
                  <a:lnTo>
                    <a:pt x="4114677" y="0"/>
                  </a:lnTo>
                  <a:cubicBezTo>
                    <a:pt x="4198913" y="0"/>
                    <a:pt x="4267200" y="68287"/>
                    <a:pt x="4267200" y="152523"/>
                  </a:cubicBezTo>
                  <a:lnTo>
                    <a:pt x="4267200" y="762597"/>
                  </a:lnTo>
                  <a:cubicBezTo>
                    <a:pt x="4267200" y="846833"/>
                    <a:pt x="4198913" y="915120"/>
                    <a:pt x="4114677" y="915120"/>
                  </a:cubicBezTo>
                  <a:lnTo>
                    <a:pt x="152523" y="915120"/>
                  </a:lnTo>
                  <a:cubicBezTo>
                    <a:pt x="68287" y="915120"/>
                    <a:pt x="0" y="846833"/>
                    <a:pt x="0" y="762597"/>
                  </a:cubicBezTo>
                  <a:lnTo>
                    <a:pt x="0" y="152523"/>
                  </a:lnTo>
                  <a:close/>
                </a:path>
              </a:pathLst>
            </a:cu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962" tIns="44672" rIns="205962" bIns="44672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 smtClean="0"/>
                <a:t>Разъяснительная работа среди населения города, учащихся школ, ВУЗов и т.д. </a:t>
              </a:r>
              <a:endParaRPr lang="ru-RU" sz="2000" kern="1200" dirty="0"/>
            </a:p>
          </p:txBody>
        </p:sp>
        <p:sp>
          <p:nvSpPr>
            <p:cNvPr id="6" name="Прямоугольник 5"/>
            <p:cNvSpPr/>
            <p:nvPr/>
          </p:nvSpPr>
          <p:spPr>
            <a:xfrm>
              <a:off x="1524000" y="3267179"/>
              <a:ext cx="6096000" cy="781200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1828800" y="2653940"/>
              <a:ext cx="4267200" cy="1135100"/>
            </a:xfrm>
            <a:custGeom>
              <a:avLst/>
              <a:gdLst>
                <a:gd name="connsiteX0" fmla="*/ 0 w 4267200"/>
                <a:gd name="connsiteY0" fmla="*/ 152523 h 915120"/>
                <a:gd name="connsiteX1" fmla="*/ 152523 w 4267200"/>
                <a:gd name="connsiteY1" fmla="*/ 0 h 915120"/>
                <a:gd name="connsiteX2" fmla="*/ 4114677 w 4267200"/>
                <a:gd name="connsiteY2" fmla="*/ 0 h 915120"/>
                <a:gd name="connsiteX3" fmla="*/ 4267200 w 4267200"/>
                <a:gd name="connsiteY3" fmla="*/ 152523 h 915120"/>
                <a:gd name="connsiteX4" fmla="*/ 4267200 w 4267200"/>
                <a:gd name="connsiteY4" fmla="*/ 762597 h 915120"/>
                <a:gd name="connsiteX5" fmla="*/ 4114677 w 4267200"/>
                <a:gd name="connsiteY5" fmla="*/ 915120 h 915120"/>
                <a:gd name="connsiteX6" fmla="*/ 152523 w 4267200"/>
                <a:gd name="connsiteY6" fmla="*/ 915120 h 915120"/>
                <a:gd name="connsiteX7" fmla="*/ 0 w 4267200"/>
                <a:gd name="connsiteY7" fmla="*/ 762597 h 915120"/>
                <a:gd name="connsiteX8" fmla="*/ 0 w 4267200"/>
                <a:gd name="connsiteY8" fmla="*/ 152523 h 915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915120">
                  <a:moveTo>
                    <a:pt x="0" y="152523"/>
                  </a:moveTo>
                  <a:cubicBezTo>
                    <a:pt x="0" y="68287"/>
                    <a:pt x="68287" y="0"/>
                    <a:pt x="152523" y="0"/>
                  </a:cubicBezTo>
                  <a:lnTo>
                    <a:pt x="4114677" y="0"/>
                  </a:lnTo>
                  <a:cubicBezTo>
                    <a:pt x="4198913" y="0"/>
                    <a:pt x="4267200" y="68287"/>
                    <a:pt x="4267200" y="152523"/>
                  </a:cubicBezTo>
                  <a:lnTo>
                    <a:pt x="4267200" y="762597"/>
                  </a:lnTo>
                  <a:cubicBezTo>
                    <a:pt x="4267200" y="846833"/>
                    <a:pt x="4198913" y="915120"/>
                    <a:pt x="4114677" y="915120"/>
                  </a:cubicBezTo>
                  <a:lnTo>
                    <a:pt x="152523" y="915120"/>
                  </a:lnTo>
                  <a:cubicBezTo>
                    <a:pt x="68287" y="915120"/>
                    <a:pt x="0" y="846833"/>
                    <a:pt x="0" y="762597"/>
                  </a:cubicBezTo>
                  <a:lnTo>
                    <a:pt x="0" y="152523"/>
                  </a:lnTo>
                  <a:close/>
                </a:path>
              </a:pathLst>
            </a:cu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962" tIns="44672" rIns="205962" bIns="44672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dirty="0" smtClean="0"/>
                <a:t>Активизация природоохранных организаций и регулярное проведение рейдов по защите редких растений</a:t>
              </a:r>
              <a:endParaRPr lang="ru-RU" sz="2000" kern="1200" dirty="0"/>
            </a:p>
          </p:txBody>
        </p:sp>
        <p:sp>
          <p:nvSpPr>
            <p:cNvPr id="8" name="Прямоугольник 7"/>
            <p:cNvSpPr/>
            <p:nvPr/>
          </p:nvSpPr>
          <p:spPr>
            <a:xfrm>
              <a:off x="1524000" y="4673340"/>
              <a:ext cx="6096000" cy="781200"/>
            </a:xfrm>
            <a:prstGeom prst="rect">
              <a:avLst/>
            </a:prstGeom>
          </p:spPr>
          <p:style>
            <a:lnRef idx="1">
              <a:schemeClr val="dk2">
                <a:hueOff val="0"/>
                <a:satOff val="0"/>
                <a:lumOff val="0"/>
                <a:alphaOff val="0"/>
              </a:schemeClr>
            </a:lnRef>
            <a:fillRef idx="1">
              <a:schemeClr val="lt2">
                <a:alpha val="90000"/>
                <a:hueOff val="0"/>
                <a:satOff val="0"/>
                <a:lumOff val="0"/>
                <a:alphaOff val="0"/>
              </a:schemeClr>
            </a:fillRef>
            <a:effectRef idx="2">
              <a:schemeClr val="lt2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Полилиния 8"/>
            <p:cNvSpPr/>
            <p:nvPr/>
          </p:nvSpPr>
          <p:spPr>
            <a:xfrm>
              <a:off x="1828800" y="4215780"/>
              <a:ext cx="4267200" cy="915120"/>
            </a:xfrm>
            <a:custGeom>
              <a:avLst/>
              <a:gdLst>
                <a:gd name="connsiteX0" fmla="*/ 0 w 4267200"/>
                <a:gd name="connsiteY0" fmla="*/ 152523 h 915120"/>
                <a:gd name="connsiteX1" fmla="*/ 152523 w 4267200"/>
                <a:gd name="connsiteY1" fmla="*/ 0 h 915120"/>
                <a:gd name="connsiteX2" fmla="*/ 4114677 w 4267200"/>
                <a:gd name="connsiteY2" fmla="*/ 0 h 915120"/>
                <a:gd name="connsiteX3" fmla="*/ 4267200 w 4267200"/>
                <a:gd name="connsiteY3" fmla="*/ 152523 h 915120"/>
                <a:gd name="connsiteX4" fmla="*/ 4267200 w 4267200"/>
                <a:gd name="connsiteY4" fmla="*/ 762597 h 915120"/>
                <a:gd name="connsiteX5" fmla="*/ 4114677 w 4267200"/>
                <a:gd name="connsiteY5" fmla="*/ 915120 h 915120"/>
                <a:gd name="connsiteX6" fmla="*/ 152523 w 4267200"/>
                <a:gd name="connsiteY6" fmla="*/ 915120 h 915120"/>
                <a:gd name="connsiteX7" fmla="*/ 0 w 4267200"/>
                <a:gd name="connsiteY7" fmla="*/ 762597 h 915120"/>
                <a:gd name="connsiteX8" fmla="*/ 0 w 4267200"/>
                <a:gd name="connsiteY8" fmla="*/ 152523 h 9151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267200" h="915120">
                  <a:moveTo>
                    <a:pt x="0" y="152523"/>
                  </a:moveTo>
                  <a:cubicBezTo>
                    <a:pt x="0" y="68287"/>
                    <a:pt x="68287" y="0"/>
                    <a:pt x="152523" y="0"/>
                  </a:cubicBezTo>
                  <a:lnTo>
                    <a:pt x="4114677" y="0"/>
                  </a:lnTo>
                  <a:cubicBezTo>
                    <a:pt x="4198913" y="0"/>
                    <a:pt x="4267200" y="68287"/>
                    <a:pt x="4267200" y="152523"/>
                  </a:cubicBezTo>
                  <a:lnTo>
                    <a:pt x="4267200" y="762597"/>
                  </a:lnTo>
                  <a:cubicBezTo>
                    <a:pt x="4267200" y="846833"/>
                    <a:pt x="4198913" y="915120"/>
                    <a:pt x="4114677" y="915120"/>
                  </a:cubicBezTo>
                  <a:lnTo>
                    <a:pt x="152523" y="915120"/>
                  </a:lnTo>
                  <a:cubicBezTo>
                    <a:pt x="68287" y="915120"/>
                    <a:pt x="0" y="846833"/>
                    <a:pt x="0" y="762597"/>
                  </a:cubicBezTo>
                  <a:lnTo>
                    <a:pt x="0" y="152523"/>
                  </a:lnTo>
                  <a:close/>
                </a:path>
              </a:pathLst>
            </a:custGeom>
          </p:spPr>
          <p:style>
            <a:lnRef idx="0">
              <a:schemeClr val="lt2">
                <a:hueOff val="0"/>
                <a:satOff val="0"/>
                <a:lumOff val="0"/>
                <a:alphaOff val="0"/>
              </a:schemeClr>
            </a:lnRef>
            <a:fillRef idx="3">
              <a:schemeClr val="dk2">
                <a:hueOff val="0"/>
                <a:satOff val="0"/>
                <a:lumOff val="0"/>
                <a:alphaOff val="0"/>
              </a:schemeClr>
            </a:fillRef>
            <a:effectRef idx="3">
              <a:schemeClr val="dk2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05962" tIns="44672" rIns="205962" bIns="44672" numCol="1" spcCol="1270" anchor="ctr" anchorCtr="0">
              <a:noAutofit/>
            </a:bodyPr>
            <a:lstStyle/>
            <a:p>
              <a:pPr lvl="0" algn="l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2000" kern="1200" dirty="0" smtClean="0"/>
                <a:t>Ужесточение ответственности  за сбор и продажу редких растений</a:t>
              </a:r>
              <a:endParaRPr lang="ru-RU" sz="2000" kern="1200" dirty="0"/>
            </a:p>
          </p:txBody>
        </p:sp>
      </p:grpSp>
      <p:sp>
        <p:nvSpPr>
          <p:cNvPr id="10" name="Прямоугольник 9"/>
          <p:cNvSpPr/>
          <p:nvPr/>
        </p:nvSpPr>
        <p:spPr>
          <a:xfrm>
            <a:off x="29843" y="260648"/>
            <a:ext cx="8990859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Меры по спасению редких и </a:t>
            </a:r>
          </a:p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и</a:t>
            </a:r>
            <a:r>
              <a:rPr lang="ru-RU" sz="4000" b="1" cap="none" spc="0" dirty="0" smtClean="0">
                <a:ln w="50800"/>
                <a:solidFill>
                  <a:schemeClr val="bg2">
                    <a:lumMod val="50000"/>
                  </a:schemeClr>
                </a:solidFill>
                <a:effectLst/>
              </a:rPr>
              <a:t>счезающих видов лекарственных</a:t>
            </a:r>
          </a:p>
          <a:p>
            <a:pPr algn="ctr"/>
            <a:r>
              <a:rPr lang="ru-RU" sz="4000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растений</a:t>
            </a:r>
            <a:endParaRPr lang="ru-RU" sz="4000" b="1" cap="none" spc="0" dirty="0">
              <a:ln w="50800"/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6747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хническ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ехническая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204</TotalTime>
  <Words>892</Words>
  <Application>Microsoft Office PowerPoint</Application>
  <PresentationFormat>Экран (4:3)</PresentationFormat>
  <Paragraphs>93</Paragraphs>
  <Slides>16</Slides>
  <Notes>15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Техническая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Николай</dc:creator>
  <cp:lastModifiedBy>Учитель</cp:lastModifiedBy>
  <cp:revision>56</cp:revision>
  <dcterms:created xsi:type="dcterms:W3CDTF">2014-04-16T19:26:00Z</dcterms:created>
  <dcterms:modified xsi:type="dcterms:W3CDTF">2021-10-28T10:49:58Z</dcterms:modified>
</cp:coreProperties>
</file>