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98"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7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872484B-D227-4332-A492-37A3E727C44A}" type="datetimeFigureOut">
              <a:rPr lang="ru-RU" smtClean="0"/>
              <a:t>25.12.2021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1903297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872484B-D227-4332-A492-37A3E727C44A}" type="datetimeFigureOut">
              <a:rPr lang="ru-RU" smtClean="0"/>
              <a:t>25.12.2021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234528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872484B-D227-4332-A492-37A3E727C44A}" type="datetimeFigureOut">
              <a:rPr lang="ru-RU" smtClean="0"/>
              <a:t>25.12.2021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3056116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872484B-D227-4332-A492-37A3E727C44A}" type="datetimeFigureOut">
              <a:rPr lang="ru-RU" smtClean="0"/>
              <a:t>25.12.2021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4238626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872484B-D227-4332-A492-37A3E727C44A}" type="datetimeFigureOut">
              <a:rPr lang="ru-RU" smtClean="0"/>
              <a:t>25.12.2021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2419134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872484B-D227-4332-A492-37A3E727C44A}" type="datetimeFigureOut">
              <a:rPr lang="ru-RU" smtClean="0"/>
              <a:t>25.12.2021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2951313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872484B-D227-4332-A492-37A3E727C44A}" type="datetimeFigureOut">
              <a:rPr lang="ru-RU" smtClean="0"/>
              <a:t>25.12.2021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3646370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872484B-D227-4332-A492-37A3E727C44A}" type="datetimeFigureOut">
              <a:rPr lang="ru-RU" smtClean="0"/>
              <a:t>25.12.2021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2080906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872484B-D227-4332-A492-37A3E727C44A}" type="datetimeFigureOut">
              <a:rPr lang="ru-RU" smtClean="0"/>
              <a:t>25.12.2021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120613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872484B-D227-4332-A492-37A3E727C44A}" type="datetimeFigureOut">
              <a:rPr lang="ru-RU" smtClean="0"/>
              <a:t>25.12.2021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3402615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872484B-D227-4332-A492-37A3E727C44A}" type="datetimeFigureOut">
              <a:rPr lang="ru-RU" smtClean="0"/>
              <a:t>25.12.2021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52F53C-6C70-446D-8B6B-650CD46B9E16}" type="slidenum">
              <a:rPr lang="ru-RU" smtClean="0"/>
              <a:t>‹#›</a:t>
            </a:fld>
            <a:endParaRPr lang="ru-RU"/>
          </a:p>
        </p:txBody>
      </p:sp>
    </p:spTree>
    <p:extLst>
      <p:ext uri="{BB962C8B-B14F-4D97-AF65-F5344CB8AC3E}">
        <p14:creationId xmlns:p14="http://schemas.microsoft.com/office/powerpoint/2010/main" val="2726871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72484B-D227-4332-A492-37A3E727C44A}" type="datetimeFigureOut">
              <a:rPr lang="ru-RU" smtClean="0"/>
              <a:t>25.12.2021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52F53C-6C70-446D-8B6B-650CD46B9E16}" type="slidenum">
              <a:rPr lang="ru-RU" smtClean="0"/>
              <a:t>‹#›</a:t>
            </a:fld>
            <a:endParaRPr lang="ru-RU"/>
          </a:p>
        </p:txBody>
      </p:sp>
    </p:spTree>
    <p:extLst>
      <p:ext uri="{BB962C8B-B14F-4D97-AF65-F5344CB8AC3E}">
        <p14:creationId xmlns:p14="http://schemas.microsoft.com/office/powerpoint/2010/main" val="1532254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44541" y="1148316"/>
            <a:ext cx="9144000" cy="2907452"/>
          </a:xfrm>
          <a:solidFill>
            <a:schemeClr val="bg1">
              <a:alpha val="25000"/>
            </a:schemeClr>
          </a:solidFill>
        </p:spPr>
        <p:txBody>
          <a:bodyPr>
            <a:normAutofit fontScale="90000"/>
          </a:bodyPr>
          <a:lstStyle/>
          <a:p>
            <a:r>
              <a:rPr lang="ru-RU" sz="3100" b="1" dirty="0"/>
              <a:t>Разработка и проектирование дополнительных общеобразовательных общеразвивающих программ с применением электронного обучения и дистанционных образовательных технологий для детей с особенностями развития (на примере "Философского клуба")</a:t>
            </a:r>
            <a:r>
              <a:rPr lang="ru-RU" dirty="0"/>
              <a:t/>
            </a:r>
            <a:br>
              <a:rPr lang="ru-RU" dirty="0"/>
            </a:br>
            <a:endParaRPr lang="ru-RU" dirty="0"/>
          </a:p>
        </p:txBody>
      </p:sp>
      <p:sp>
        <p:nvSpPr>
          <p:cNvPr id="3" name="Подзаголовок 2"/>
          <p:cNvSpPr>
            <a:spLocks noGrp="1"/>
          </p:cNvSpPr>
          <p:nvPr>
            <p:ph type="subTitle" idx="1"/>
          </p:nvPr>
        </p:nvSpPr>
        <p:spPr>
          <a:xfrm>
            <a:off x="6755219" y="5005535"/>
            <a:ext cx="4632251" cy="1118818"/>
          </a:xfrm>
          <a:solidFill>
            <a:schemeClr val="bg1">
              <a:alpha val="30000"/>
            </a:schemeClr>
          </a:solidFill>
        </p:spPr>
        <p:txBody>
          <a:bodyPr>
            <a:normAutofit lnSpcReduction="10000"/>
          </a:bodyPr>
          <a:lstStyle/>
          <a:p>
            <a:pPr lvl="0" hangingPunct="0">
              <a:lnSpc>
                <a:spcPct val="100000"/>
              </a:lnSpc>
              <a:spcBef>
                <a:spcPts val="0"/>
              </a:spcBef>
              <a:defRPr sz="1800" b="0" i="0" u="none" strike="noStrike" kern="0" cap="none" spc="0" baseline="0">
                <a:solidFill>
                  <a:srgbClr val="000000"/>
                </a:solidFill>
                <a:uFillTx/>
              </a:defRPr>
            </a:pPr>
            <a:r>
              <a:rPr lang="ru-RU" b="1" i="1" dirty="0" err="1">
                <a:latin typeface="Liberation Sans" pitchFamily="18"/>
                <a:ea typeface="Segoe UI" pitchFamily="2"/>
                <a:cs typeface="Carlito" pitchFamily="2"/>
              </a:rPr>
              <a:t>Черкозьянова</a:t>
            </a:r>
            <a:r>
              <a:rPr lang="ru-RU" b="1" i="1" dirty="0">
                <a:latin typeface="Liberation Sans" pitchFamily="18"/>
                <a:ea typeface="Segoe UI" pitchFamily="2"/>
                <a:cs typeface="Carlito" pitchFamily="2"/>
              </a:rPr>
              <a:t> Татьяна Владимировна</a:t>
            </a:r>
          </a:p>
          <a:p>
            <a:pPr lvl="0" algn="l" hangingPunct="0">
              <a:lnSpc>
                <a:spcPct val="100000"/>
              </a:lnSpc>
              <a:spcBef>
                <a:spcPts val="0"/>
              </a:spcBef>
              <a:defRPr sz="1800" b="0" i="0" u="none" strike="noStrike" kern="0" cap="none" spc="0" baseline="0">
                <a:solidFill>
                  <a:srgbClr val="000000"/>
                </a:solidFill>
                <a:uFillTx/>
              </a:defRPr>
            </a:pPr>
            <a:r>
              <a:rPr lang="ru-RU" b="1" i="1" dirty="0">
                <a:latin typeface="Liberation Sans" pitchFamily="18"/>
                <a:ea typeface="Segoe UI" pitchFamily="2"/>
                <a:cs typeface="Carlito" pitchFamily="2"/>
              </a:rPr>
              <a:t>кандидат философских наук, </a:t>
            </a:r>
            <a:r>
              <a:rPr lang="ru-RU" b="1" i="1" dirty="0" smtClean="0">
                <a:latin typeface="Liberation Sans" pitchFamily="18"/>
                <a:ea typeface="Segoe UI" pitchFamily="2"/>
                <a:cs typeface="Carlito" pitchFamily="2"/>
              </a:rPr>
              <a:t>ГАУ ДПО «Смоленский институт </a:t>
            </a:r>
            <a:r>
              <a:rPr lang="ru-RU" b="1" i="1" smtClean="0">
                <a:latin typeface="Liberation Sans" pitchFamily="18"/>
                <a:ea typeface="Segoe UI" pitchFamily="2"/>
                <a:cs typeface="Carlito" pitchFamily="2"/>
              </a:rPr>
              <a:t>развития образования»</a:t>
            </a:r>
            <a:endParaRPr lang="ru-RU" dirty="0"/>
          </a:p>
        </p:txBody>
      </p:sp>
    </p:spTree>
    <p:extLst>
      <p:ext uri="{BB962C8B-B14F-4D97-AF65-F5344CB8AC3E}">
        <p14:creationId xmlns:p14="http://schemas.microsoft.com/office/powerpoint/2010/main" val="2885521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571846" y="1602342"/>
            <a:ext cx="10515600" cy="3363063"/>
          </a:xfrm>
          <a:solidFill>
            <a:schemeClr val="bg1">
              <a:alpha val="65000"/>
            </a:schemeClr>
          </a:solidFill>
        </p:spPr>
        <p:txBody>
          <a:bodyPr/>
          <a:lstStyle/>
          <a:p>
            <a:r>
              <a:rPr lang="ru-RU" dirty="0"/>
              <a:t>Аннотация. Универсальные проблемы реализации дополнительных общеобразовательных общеразвивающих программ (ДООП), решаемые  на этапе их проектирования. Виды и значение законодательных актов, участвующих в проектировании программ. Структура и содержание программы.</a:t>
            </a:r>
          </a:p>
          <a:p>
            <a:r>
              <a:rPr lang="ru-RU" dirty="0"/>
              <a:t>Адресат. Методисты и педагоги дополнительного образования, проходящие курсовую подготовку.</a:t>
            </a:r>
          </a:p>
          <a:p>
            <a:endParaRPr lang="ru-RU" dirty="0"/>
          </a:p>
        </p:txBody>
      </p:sp>
    </p:spTree>
    <p:extLst>
      <p:ext uri="{BB962C8B-B14F-4D97-AF65-F5344CB8AC3E}">
        <p14:creationId xmlns:p14="http://schemas.microsoft.com/office/powerpoint/2010/main" val="47883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114646" y="2378518"/>
            <a:ext cx="10515600" cy="1863873"/>
          </a:xfrm>
        </p:spPr>
        <p:txBody>
          <a:bodyPr/>
          <a:lstStyle/>
          <a:p>
            <a:pPr marL="0" lvl="0" indent="0">
              <a:buNone/>
            </a:pPr>
            <a:r>
              <a:rPr lang="ru-RU" b="1" dirty="0" smtClean="0">
                <a:solidFill>
                  <a:schemeClr val="bg1"/>
                </a:solidFill>
              </a:rPr>
              <a:t>	Цель </a:t>
            </a:r>
            <a:r>
              <a:rPr lang="ru-RU" b="1" dirty="0">
                <a:solidFill>
                  <a:schemeClr val="bg1"/>
                </a:solidFill>
              </a:rPr>
              <a:t>занятия</a:t>
            </a:r>
            <a:r>
              <a:rPr lang="ru-RU" dirty="0">
                <a:solidFill>
                  <a:schemeClr val="bg1"/>
                </a:solidFill>
              </a:rPr>
              <a:t>. Освоение базовых навыков проектирования ДООП с применением дистанционных образовательных технологий для детей с особенностями развития, формирование структуры и содержания программы (с примерами из практики).</a:t>
            </a:r>
          </a:p>
          <a:p>
            <a:endParaRPr lang="ru-RU" dirty="0"/>
          </a:p>
        </p:txBody>
      </p:sp>
    </p:spTree>
    <p:extLst>
      <p:ext uri="{BB962C8B-B14F-4D97-AF65-F5344CB8AC3E}">
        <p14:creationId xmlns:p14="http://schemas.microsoft.com/office/powerpoint/2010/main" val="1193912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6422" y="489098"/>
            <a:ext cx="10515600" cy="6103088"/>
          </a:xfrm>
          <a:solidFill>
            <a:schemeClr val="bg1">
              <a:alpha val="17000"/>
            </a:schemeClr>
          </a:solidFill>
        </p:spPr>
        <p:txBody>
          <a:bodyPr>
            <a:normAutofit fontScale="90000"/>
          </a:bodyPr>
          <a:lstStyle/>
          <a:p>
            <a:r>
              <a:rPr lang="ru-RU" sz="3100" dirty="0" smtClean="0"/>
              <a:t>Задачи:</a:t>
            </a:r>
            <a:br>
              <a:rPr lang="ru-RU" sz="3100" dirty="0" smtClean="0"/>
            </a:br>
            <a:r>
              <a:rPr lang="ru-RU" sz="3100" dirty="0" smtClean="0"/>
              <a:t>-рассмотреть </a:t>
            </a:r>
            <a:r>
              <a:rPr lang="ru-RU" sz="3100" dirty="0"/>
              <a:t>важность опоры ДООП на законодательную базу;</a:t>
            </a:r>
            <a:br>
              <a:rPr lang="ru-RU" sz="3100" dirty="0"/>
            </a:br>
            <a:r>
              <a:rPr lang="ru-RU" sz="3100" dirty="0" smtClean="0"/>
              <a:t>-дифференцировать </a:t>
            </a:r>
            <a:r>
              <a:rPr lang="ru-RU" sz="3100" dirty="0"/>
              <a:t>виды законодательных актов, используемых при проектировании ДООП;</a:t>
            </a:r>
            <a:br>
              <a:rPr lang="ru-RU" sz="3100" dirty="0"/>
            </a:br>
            <a:r>
              <a:rPr lang="ru-RU" sz="3100" dirty="0" smtClean="0"/>
              <a:t>-выделить </a:t>
            </a:r>
            <a:r>
              <a:rPr lang="ru-RU" sz="3100" dirty="0"/>
              <a:t>основные документы, участвующие в разработке ДООП;</a:t>
            </a:r>
            <a:br>
              <a:rPr lang="ru-RU" sz="3100" dirty="0"/>
            </a:br>
            <a:r>
              <a:rPr lang="ru-RU" sz="3100" dirty="0" smtClean="0"/>
              <a:t>-выявить </a:t>
            </a:r>
            <a:r>
              <a:rPr lang="ru-RU" sz="3100" dirty="0"/>
              <a:t>преимущества дистанционного образования для детей с ОВЗ;</a:t>
            </a:r>
            <a:br>
              <a:rPr lang="ru-RU" sz="3100" dirty="0"/>
            </a:br>
            <a:r>
              <a:rPr lang="ru-RU" sz="3100" dirty="0" smtClean="0"/>
              <a:t>-рассмотреть </a:t>
            </a:r>
            <a:r>
              <a:rPr lang="ru-RU" sz="3100" dirty="0"/>
              <a:t>перечень нозологий детей с ОВЗ;</a:t>
            </a:r>
            <a:br>
              <a:rPr lang="ru-RU" sz="3100" dirty="0"/>
            </a:br>
            <a:r>
              <a:rPr lang="ru-RU" sz="3100" dirty="0" smtClean="0"/>
              <a:t>-вывить </a:t>
            </a:r>
            <a:r>
              <a:rPr lang="ru-RU" sz="3100" dirty="0"/>
              <a:t>контингент обучающихся с учетом сопутствующей нозологии;</a:t>
            </a:r>
            <a:br>
              <a:rPr lang="ru-RU" sz="3100" dirty="0"/>
            </a:br>
            <a:r>
              <a:rPr lang="ru-RU" sz="3100" dirty="0" smtClean="0"/>
              <a:t>-ознакомиться </a:t>
            </a:r>
            <a:r>
              <a:rPr lang="ru-RU" sz="3100" dirty="0"/>
              <a:t>с разновидностями ДООП;</a:t>
            </a:r>
            <a:br>
              <a:rPr lang="ru-RU" sz="3100" dirty="0"/>
            </a:br>
            <a:r>
              <a:rPr lang="ru-RU" sz="3100" dirty="0" smtClean="0"/>
              <a:t>-выяснить </a:t>
            </a:r>
            <a:r>
              <a:rPr lang="ru-RU" sz="3100" dirty="0"/>
              <a:t>особенности разработки ДООП разных видов;</a:t>
            </a:r>
            <a:br>
              <a:rPr lang="ru-RU" sz="3100" dirty="0"/>
            </a:br>
            <a:r>
              <a:rPr lang="ru-RU" sz="3100" dirty="0" smtClean="0"/>
              <a:t>-определить </a:t>
            </a:r>
            <a:r>
              <a:rPr lang="ru-RU" sz="3100" dirty="0"/>
              <a:t>структуру и содержание ДООП.</a:t>
            </a:r>
            <a:r>
              <a:rPr lang="ru-RU" dirty="0"/>
              <a:t/>
            </a:r>
            <a:br>
              <a:rPr lang="ru-RU" dirty="0"/>
            </a:br>
            <a:endParaRPr lang="ru-RU" dirty="0"/>
          </a:p>
        </p:txBody>
      </p:sp>
    </p:spTree>
    <p:extLst>
      <p:ext uri="{BB962C8B-B14F-4D97-AF65-F5344CB8AC3E}">
        <p14:creationId xmlns:p14="http://schemas.microsoft.com/office/powerpoint/2010/main" val="2219340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0879" y="350875"/>
            <a:ext cx="10515600" cy="1325563"/>
          </a:xfrm>
          <a:solidFill>
            <a:schemeClr val="bg1">
              <a:alpha val="54000"/>
            </a:schemeClr>
          </a:solidFill>
        </p:spPr>
        <p:txBody>
          <a:bodyPr>
            <a:normAutofit/>
          </a:bodyPr>
          <a:lstStyle/>
          <a:p>
            <a:r>
              <a:rPr lang="ru-RU" sz="4000" b="1" dirty="0"/>
              <a:t>Что означает опора на законодательную </a:t>
            </a:r>
            <a:r>
              <a:rPr lang="ru-RU" sz="4000" b="1" dirty="0" smtClean="0"/>
              <a:t>базу?</a:t>
            </a:r>
            <a:endParaRPr lang="ru-RU" sz="4000" b="1" dirty="0"/>
          </a:p>
        </p:txBody>
      </p:sp>
      <p:sp>
        <p:nvSpPr>
          <p:cNvPr id="3" name="TextBox 2"/>
          <p:cNvSpPr txBox="1"/>
          <p:nvPr/>
        </p:nvSpPr>
        <p:spPr>
          <a:xfrm>
            <a:off x="210879" y="3625702"/>
            <a:ext cx="11748976" cy="2246769"/>
          </a:xfrm>
          <a:prstGeom prst="rect">
            <a:avLst/>
          </a:prstGeom>
          <a:solidFill>
            <a:schemeClr val="bg1">
              <a:alpha val="38000"/>
            </a:schemeClr>
          </a:solidFill>
        </p:spPr>
        <p:txBody>
          <a:bodyPr wrap="square" rtlCol="0">
            <a:spAutoFit/>
          </a:bodyPr>
          <a:lstStyle/>
          <a:p>
            <a:r>
              <a:rPr lang="ru-RU" sz="2800" dirty="0" smtClean="0"/>
              <a:t>	Любая </a:t>
            </a:r>
            <a:r>
              <a:rPr lang="ru-RU" sz="2800" dirty="0"/>
              <a:t>образовательная программа уже на этапе проектирования и разработки должна опираться на нормативную базу, чтобы обеспечить себе юридическую состоятельность и адекватно вписаться в систему общих требований, предъявляемых государством к системе образования в целом, и системе дополнительного образования – в частности.</a:t>
            </a:r>
          </a:p>
        </p:txBody>
      </p:sp>
    </p:spTree>
    <p:extLst>
      <p:ext uri="{BB962C8B-B14F-4D97-AF65-F5344CB8AC3E}">
        <p14:creationId xmlns:p14="http://schemas.microsoft.com/office/powerpoint/2010/main" val="3706933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083" y="170121"/>
            <a:ext cx="10538637" cy="815200"/>
          </a:xfrm>
          <a:solidFill>
            <a:schemeClr val="bg1">
              <a:alpha val="50000"/>
            </a:schemeClr>
          </a:solidFill>
        </p:spPr>
        <p:txBody>
          <a:bodyPr>
            <a:normAutofit/>
          </a:bodyPr>
          <a:lstStyle/>
          <a:p>
            <a:r>
              <a:rPr lang="ru-RU" sz="3600" b="1" dirty="0"/>
              <a:t>На какую законодательную базу нужно опираться?</a:t>
            </a:r>
            <a:endParaRPr lang="ru-RU" sz="3600" dirty="0"/>
          </a:p>
        </p:txBody>
      </p:sp>
      <p:sp>
        <p:nvSpPr>
          <p:cNvPr id="3" name="TextBox 2"/>
          <p:cNvSpPr txBox="1"/>
          <p:nvPr/>
        </p:nvSpPr>
        <p:spPr>
          <a:xfrm>
            <a:off x="471375" y="1488557"/>
            <a:ext cx="10437629" cy="3644075"/>
          </a:xfrm>
          <a:prstGeom prst="rect">
            <a:avLst/>
          </a:prstGeom>
          <a:solidFill>
            <a:schemeClr val="bg1">
              <a:alpha val="46000"/>
            </a:schemeClr>
          </a:solidFill>
        </p:spPr>
        <p:txBody>
          <a:bodyPr wrap="square" rtlCol="0">
            <a:spAutoFit/>
          </a:bodyPr>
          <a:lstStyle/>
          <a:p>
            <a:r>
              <a:rPr lang="ru-RU" sz="2800" dirty="0" smtClean="0"/>
              <a:t>	В </a:t>
            </a:r>
            <a:r>
              <a:rPr lang="ru-RU" sz="2800" dirty="0"/>
              <a:t>первую очередь следует сделать опору на нормативно-правовую документацию федерального значения, в нее входят</a:t>
            </a:r>
            <a:r>
              <a:rPr lang="ru-RU" sz="2800" dirty="0" smtClean="0"/>
              <a:t>:</a:t>
            </a:r>
          </a:p>
          <a:p>
            <a:pPr marL="457200" lvl="0" indent="-457200">
              <a:lnSpc>
                <a:spcPct val="80000"/>
              </a:lnSpc>
              <a:buClr>
                <a:srgbClr val="0066FF"/>
              </a:buClr>
              <a:buSzPct val="40000"/>
              <a:buFont typeface="Wingdings" panose="05000000000000000000" pitchFamily="2" charset="2"/>
              <a:buChar char="v"/>
            </a:pPr>
            <a:r>
              <a:rPr lang="ru-RU" sz="2800" dirty="0"/>
              <a:t>Федеральные законы;</a:t>
            </a:r>
          </a:p>
          <a:p>
            <a:pPr marL="457200" lvl="0" indent="-457200">
              <a:lnSpc>
                <a:spcPct val="80000"/>
              </a:lnSpc>
              <a:buClr>
                <a:srgbClr val="0066FF"/>
              </a:buClr>
              <a:buSzPct val="40000"/>
              <a:buFont typeface="Wingdings" panose="05000000000000000000" pitchFamily="2" charset="2"/>
              <a:buChar char="v"/>
            </a:pPr>
            <a:r>
              <a:rPr lang="ru-RU" sz="2800" dirty="0"/>
              <a:t>Указы Президента РФ;</a:t>
            </a:r>
          </a:p>
          <a:p>
            <a:pPr marL="514350" lvl="0" indent="-514350">
              <a:lnSpc>
                <a:spcPct val="80000"/>
              </a:lnSpc>
              <a:buClr>
                <a:srgbClr val="0066FF"/>
              </a:buClr>
              <a:buSzPct val="40000"/>
              <a:buFont typeface="Wingdings" panose="05000000000000000000" pitchFamily="2" charset="2"/>
              <a:buChar char="v"/>
            </a:pPr>
            <a:r>
              <a:rPr lang="ru-RU" sz="2800" dirty="0"/>
              <a:t>Приказы Правительства РФ;</a:t>
            </a:r>
          </a:p>
          <a:p>
            <a:pPr marL="457200" lvl="0" indent="-457200">
              <a:lnSpc>
                <a:spcPct val="80000"/>
              </a:lnSpc>
              <a:buClr>
                <a:srgbClr val="0066FF"/>
              </a:buClr>
              <a:buSzPct val="40000"/>
              <a:buFont typeface="Wingdings" panose="05000000000000000000" pitchFamily="2" charset="2"/>
              <a:buChar char="v"/>
            </a:pPr>
            <a:r>
              <a:rPr lang="ru-RU" sz="2800" dirty="0"/>
              <a:t>Приказы министерств и ведомств;</a:t>
            </a:r>
          </a:p>
          <a:p>
            <a:pPr marL="457200" lvl="0" indent="-457200">
              <a:lnSpc>
                <a:spcPct val="80000"/>
              </a:lnSpc>
              <a:buClr>
                <a:srgbClr val="0066FF"/>
              </a:buClr>
              <a:buSzPct val="40000"/>
              <a:buFont typeface="Wingdings" panose="05000000000000000000" pitchFamily="2" charset="2"/>
              <a:buChar char="v"/>
            </a:pPr>
            <a:r>
              <a:rPr lang="ru-RU" sz="2800" dirty="0"/>
              <a:t>Инструкции Правительства или Министерства образования;</a:t>
            </a:r>
          </a:p>
          <a:p>
            <a:pPr marL="457200" lvl="0" indent="-457200">
              <a:lnSpc>
                <a:spcPct val="80000"/>
              </a:lnSpc>
              <a:buClr>
                <a:srgbClr val="0066FF"/>
              </a:buClr>
              <a:buSzPct val="40000"/>
              <a:buFont typeface="Wingdings" panose="05000000000000000000" pitchFamily="2" charset="2"/>
              <a:buChar char="v"/>
            </a:pPr>
            <a:r>
              <a:rPr lang="ru-RU" sz="2800" dirty="0"/>
              <a:t>Письма, Положения, санитарные нормативы, принятые на федеральном уровне</a:t>
            </a:r>
            <a:r>
              <a:rPr lang="ru-RU" sz="2800" b="1" u="sng" dirty="0"/>
              <a:t>.</a:t>
            </a:r>
          </a:p>
          <a:p>
            <a:endParaRPr lang="ru-RU" dirty="0" smtClean="0"/>
          </a:p>
        </p:txBody>
      </p:sp>
    </p:spTree>
    <p:extLst>
      <p:ext uri="{BB962C8B-B14F-4D97-AF65-F5344CB8AC3E}">
        <p14:creationId xmlns:p14="http://schemas.microsoft.com/office/powerpoint/2010/main" val="375399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2382" y="1190846"/>
            <a:ext cx="11353799" cy="4338083"/>
          </a:xfrm>
          <a:solidFill>
            <a:schemeClr val="tx1">
              <a:alpha val="18000"/>
            </a:schemeClr>
          </a:solidFill>
        </p:spPr>
        <p:txBody>
          <a:bodyPr>
            <a:noAutofit/>
          </a:bodyPr>
          <a:lstStyle/>
          <a:p>
            <a:r>
              <a:rPr lang="ru-RU" sz="2800" dirty="0"/>
              <a:t>Они могут содержать:</a:t>
            </a:r>
            <a:br>
              <a:rPr lang="ru-RU" sz="2800" dirty="0"/>
            </a:br>
            <a:r>
              <a:rPr lang="ru-RU" sz="2800" dirty="0" smtClean="0"/>
              <a:t>1.положения</a:t>
            </a:r>
            <a:r>
              <a:rPr lang="ru-RU" sz="2800" dirty="0"/>
              <a:t>, касающиеся дополнительного образования в целом;</a:t>
            </a:r>
            <a:br>
              <a:rPr lang="ru-RU" sz="2800" dirty="0"/>
            </a:br>
            <a:r>
              <a:rPr lang="ru-RU" sz="2800" dirty="0" smtClean="0"/>
              <a:t>2.дистанционных </a:t>
            </a:r>
            <a:r>
              <a:rPr lang="ru-RU" sz="2800" dirty="0"/>
              <a:t>форм обучения в частности;</a:t>
            </a:r>
            <a:br>
              <a:rPr lang="ru-RU" sz="2800" dirty="0"/>
            </a:br>
            <a:r>
              <a:rPr lang="ru-RU" sz="2800" dirty="0" smtClean="0"/>
              <a:t>3.нормативов</a:t>
            </a:r>
            <a:r>
              <a:rPr lang="ru-RU" sz="2800" dirty="0"/>
              <a:t>, касающихся интересующего нас контингента обучающихся.</a:t>
            </a:r>
            <a:br>
              <a:rPr lang="ru-RU" sz="2800" dirty="0"/>
            </a:br>
            <a:r>
              <a:rPr lang="ru-RU" sz="2800" dirty="0" smtClean="0"/>
              <a:t/>
            </a:r>
            <a:br>
              <a:rPr lang="ru-RU" sz="2800" dirty="0" smtClean="0"/>
            </a:br>
            <a:r>
              <a:rPr lang="ru-RU" sz="2800" dirty="0" smtClean="0"/>
              <a:t>Главное </a:t>
            </a:r>
            <a:r>
              <a:rPr lang="ru-RU" sz="2800" dirty="0"/>
              <a:t>– их актуальность и соответствие целям и задачам обучения.</a:t>
            </a:r>
          </a:p>
        </p:txBody>
      </p:sp>
    </p:spTree>
    <p:extLst>
      <p:ext uri="{BB962C8B-B14F-4D97-AF65-F5344CB8AC3E}">
        <p14:creationId xmlns:p14="http://schemas.microsoft.com/office/powerpoint/2010/main" val="1462677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8000" b="-1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8349" y="195004"/>
            <a:ext cx="10515600" cy="846987"/>
          </a:xfrm>
        </p:spPr>
        <p:txBody>
          <a:bodyPr>
            <a:normAutofit/>
          </a:bodyPr>
          <a:lstStyle/>
          <a:p>
            <a:r>
              <a:rPr lang="ru-RU" sz="3200" b="1" dirty="0"/>
              <a:t>Обязательна ссылка на следующие Федеральные законы:</a:t>
            </a:r>
          </a:p>
        </p:txBody>
      </p:sp>
      <p:sp>
        <p:nvSpPr>
          <p:cNvPr id="3" name="TextBox 2"/>
          <p:cNvSpPr txBox="1"/>
          <p:nvPr/>
        </p:nvSpPr>
        <p:spPr>
          <a:xfrm>
            <a:off x="168350" y="1754371"/>
            <a:ext cx="8390860" cy="3539430"/>
          </a:xfrm>
          <a:prstGeom prst="rect">
            <a:avLst/>
          </a:prstGeom>
          <a:noFill/>
        </p:spPr>
        <p:txBody>
          <a:bodyPr wrap="square" rtlCol="0">
            <a:spAutoFit/>
          </a:bodyPr>
          <a:lstStyle/>
          <a:p>
            <a:pPr lvl="0">
              <a:buClr>
                <a:srgbClr val="0066FF"/>
              </a:buClr>
              <a:buSzPct val="40000"/>
            </a:pPr>
            <a:r>
              <a:rPr lang="ru-RU" sz="2800" b="1" dirty="0" smtClean="0"/>
              <a:t>-Федеральный </a:t>
            </a:r>
            <a:r>
              <a:rPr lang="ru-RU" sz="2800" b="1" dirty="0"/>
              <a:t>закон Российской Федерации № 273-ФЗ от 29.12.2012 г. "Об образовании в Российской Федерации".</a:t>
            </a:r>
          </a:p>
          <a:p>
            <a:pPr lvl="0">
              <a:buClr>
                <a:srgbClr val="0066FF"/>
              </a:buClr>
              <a:buSzPct val="40000"/>
            </a:pPr>
            <a:r>
              <a:rPr lang="ru-RU" sz="2800" b="1" dirty="0" smtClean="0"/>
              <a:t>-Федеральный </a:t>
            </a:r>
            <a:r>
              <a:rPr lang="ru-RU" sz="2800" b="1" dirty="0"/>
              <a:t>закон Российской Федерации № 304-ФЗ от 31.07.2020 г. "О внесении изменений в Федеральный закон "Об образовании в Российской Федерации" по вопросам воспитания обучающихся".</a:t>
            </a:r>
          </a:p>
        </p:txBody>
      </p:sp>
    </p:spTree>
    <p:extLst>
      <p:ext uri="{BB962C8B-B14F-4D97-AF65-F5344CB8AC3E}">
        <p14:creationId xmlns:p14="http://schemas.microsoft.com/office/powerpoint/2010/main" val="3960272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44526" y="2052085"/>
            <a:ext cx="10515600" cy="3721396"/>
          </a:xfrm>
        </p:spPr>
        <p:txBody>
          <a:bodyPr>
            <a:normAutofit fontScale="90000"/>
          </a:bodyPr>
          <a:lstStyle/>
          <a:p>
            <a:pPr lvl="0"/>
            <a:r>
              <a:rPr lang="ru-RU" sz="3100" dirty="0" smtClean="0"/>
              <a:t>1.Если </a:t>
            </a:r>
            <a:r>
              <a:rPr lang="ru-RU" sz="3100" dirty="0"/>
              <a:t>имеются </a:t>
            </a:r>
            <a:r>
              <a:rPr lang="ru-RU" sz="3100" b="1" dirty="0"/>
              <a:t>региональные (муниципальные) постановления</a:t>
            </a:r>
            <a:r>
              <a:rPr lang="ru-RU" sz="3100" dirty="0"/>
              <a:t>, касающиеся дополнительного образования, принятые в регионе или населенном пункте, где реализуется программа, на них также требуется обратить внимание</a:t>
            </a:r>
            <a:r>
              <a:rPr lang="ru-RU" sz="3100" dirty="0" smtClean="0"/>
              <a:t>.</a:t>
            </a:r>
            <a:br>
              <a:rPr lang="ru-RU" sz="3100" dirty="0" smtClean="0"/>
            </a:br>
            <a:r>
              <a:rPr lang="ru-RU" sz="3100" dirty="0"/>
              <a:t/>
            </a:r>
            <a:br>
              <a:rPr lang="ru-RU" sz="3100" dirty="0"/>
            </a:br>
            <a:r>
              <a:rPr lang="ru-RU" sz="3100" dirty="0" smtClean="0"/>
              <a:t/>
            </a:r>
            <a:br>
              <a:rPr lang="ru-RU" sz="3100" dirty="0" smtClean="0"/>
            </a:br>
            <a:r>
              <a:rPr lang="ru-RU" sz="3100" dirty="0"/>
              <a:t/>
            </a:r>
            <a:br>
              <a:rPr lang="ru-RU" sz="3100" dirty="0"/>
            </a:br>
            <a:r>
              <a:rPr lang="ru-RU" sz="3100" dirty="0"/>
              <a:t/>
            </a:r>
            <a:br>
              <a:rPr lang="ru-RU" sz="3100" dirty="0"/>
            </a:br>
            <a:r>
              <a:rPr lang="ru-RU" sz="3100" dirty="0" smtClean="0"/>
              <a:t>2.Обязательно </a:t>
            </a:r>
            <a:r>
              <a:rPr lang="ru-RU" sz="3100" dirty="0"/>
              <a:t>нужно проработать </a:t>
            </a:r>
            <a:r>
              <a:rPr lang="ru-RU" sz="3100" b="1" dirty="0"/>
              <a:t>локальные документы, принятые учреждением</a:t>
            </a:r>
            <a:r>
              <a:rPr lang="ru-RU" sz="3100" dirty="0"/>
              <a:t>, в котором будет реализована программа, чтобы она соответствовала всем его нормативным требованиям.</a:t>
            </a:r>
            <a:r>
              <a:rPr lang="ru-RU" dirty="0"/>
              <a:t/>
            </a:r>
            <a:br>
              <a:rPr lang="ru-RU" dirty="0"/>
            </a:br>
            <a:endParaRPr lang="ru-RU" dirty="0"/>
          </a:p>
        </p:txBody>
      </p:sp>
    </p:spTree>
    <p:extLst>
      <p:ext uri="{BB962C8B-B14F-4D97-AF65-F5344CB8AC3E}">
        <p14:creationId xmlns:p14="http://schemas.microsoft.com/office/powerpoint/2010/main" val="3328041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3283" y="159488"/>
            <a:ext cx="11293549" cy="1027740"/>
          </a:xfrm>
          <a:solidFill>
            <a:schemeClr val="bg1">
              <a:alpha val="32000"/>
            </a:schemeClr>
          </a:solidFill>
        </p:spPr>
        <p:txBody>
          <a:bodyPr>
            <a:noAutofit/>
          </a:bodyPr>
          <a:lstStyle/>
          <a:p>
            <a:r>
              <a:rPr lang="ru-RU" sz="3200" b="1" i="1" dirty="0"/>
              <a:t/>
            </a:r>
            <a:br>
              <a:rPr lang="ru-RU" sz="3200" b="1" i="1" dirty="0"/>
            </a:br>
            <a:r>
              <a:rPr lang="ru-RU" sz="3200" b="1" dirty="0"/>
              <a:t>Нужно ли указывать ссылку на законы в тексте программы?</a:t>
            </a:r>
            <a:r>
              <a:rPr lang="ru-RU" sz="3200" b="1" i="1" dirty="0"/>
              <a:t/>
            </a:r>
            <a:br>
              <a:rPr lang="ru-RU" sz="3200" b="1" i="1" dirty="0"/>
            </a:br>
            <a:endParaRPr lang="ru-RU" sz="3200" dirty="0"/>
          </a:p>
        </p:txBody>
      </p:sp>
      <p:sp>
        <p:nvSpPr>
          <p:cNvPr id="3" name="TextBox 2"/>
          <p:cNvSpPr txBox="1"/>
          <p:nvPr/>
        </p:nvSpPr>
        <p:spPr>
          <a:xfrm>
            <a:off x="818708" y="1765005"/>
            <a:ext cx="10356111" cy="2954655"/>
          </a:xfrm>
          <a:prstGeom prst="rect">
            <a:avLst/>
          </a:prstGeom>
          <a:solidFill>
            <a:schemeClr val="bg1">
              <a:alpha val="41000"/>
            </a:schemeClr>
          </a:solidFill>
        </p:spPr>
        <p:txBody>
          <a:bodyPr wrap="square" rtlCol="0">
            <a:spAutoFit/>
          </a:bodyPr>
          <a:lstStyle/>
          <a:p>
            <a:pPr lvl="0"/>
            <a:endParaRPr lang="ru-RU" sz="2800" dirty="0"/>
          </a:p>
          <a:p>
            <a:pPr lvl="0"/>
            <a:r>
              <a:rPr lang="ru-RU" sz="2800" dirty="0" smtClean="0"/>
              <a:t>	Нужно</a:t>
            </a:r>
            <a:r>
              <a:rPr lang="ru-RU" sz="2800" dirty="0"/>
              <a:t>. Нормативные акты, на которые опирается составитель, должны указываться в пояснительной записке, которая будет оформляться после титульного листа и содержания. Пояснительная записка – вводная часть текстового документа программы.</a:t>
            </a:r>
          </a:p>
          <a:p>
            <a:endParaRPr lang="ru-RU" dirty="0"/>
          </a:p>
        </p:txBody>
      </p:sp>
    </p:spTree>
    <p:extLst>
      <p:ext uri="{BB962C8B-B14F-4D97-AF65-F5344CB8AC3E}">
        <p14:creationId xmlns:p14="http://schemas.microsoft.com/office/powerpoint/2010/main" val="2909520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490" y="180753"/>
            <a:ext cx="11717078" cy="1414131"/>
          </a:xfrm>
          <a:solidFill>
            <a:schemeClr val="bg1">
              <a:alpha val="71000"/>
            </a:schemeClr>
          </a:solidFill>
        </p:spPr>
        <p:txBody>
          <a:bodyPr>
            <a:normAutofit fontScale="90000"/>
          </a:bodyPr>
          <a:lstStyle/>
          <a:p>
            <a:r>
              <a:rPr lang="ru-RU" sz="3600" b="1" dirty="0"/>
              <a:t>Существует ли специальное место (раздел) в пояснительной записке, куда вносятся законодательные акты?</a:t>
            </a:r>
            <a:r>
              <a:rPr lang="ru-RU" dirty="0"/>
              <a:t/>
            </a:r>
            <a:br>
              <a:rPr lang="ru-RU" dirty="0"/>
            </a:br>
            <a:endParaRPr lang="ru-RU" dirty="0"/>
          </a:p>
        </p:txBody>
      </p:sp>
      <p:sp>
        <p:nvSpPr>
          <p:cNvPr id="3" name="TextBox 2"/>
          <p:cNvSpPr txBox="1"/>
          <p:nvPr/>
        </p:nvSpPr>
        <p:spPr>
          <a:xfrm>
            <a:off x="563526" y="2764464"/>
            <a:ext cx="11217348" cy="3385542"/>
          </a:xfrm>
          <a:prstGeom prst="rect">
            <a:avLst/>
          </a:prstGeom>
          <a:solidFill>
            <a:schemeClr val="bg1">
              <a:alpha val="65000"/>
            </a:schemeClr>
          </a:solidFill>
        </p:spPr>
        <p:txBody>
          <a:bodyPr wrap="square" rtlCol="0">
            <a:spAutoFit/>
          </a:bodyPr>
          <a:lstStyle/>
          <a:p>
            <a:pPr lvl="0"/>
            <a:r>
              <a:rPr lang="ru-RU" sz="2800" dirty="0" smtClean="0"/>
              <a:t>	Составитель </a:t>
            </a:r>
            <a:r>
              <a:rPr lang="ru-RU" sz="2800" dirty="0"/>
              <a:t>вправе выбрать место для ссылки на законодательство по своему усмотрению, но рекомендуется сделать это в самом начале текста. Этот абзац целесообразно сопроводить фразой: </a:t>
            </a:r>
            <a:r>
              <a:rPr lang="ru-RU" sz="2800" b="1" dirty="0"/>
              <a:t>"При разработке ДООП были использованы следующие законодательные акты:"</a:t>
            </a:r>
            <a:r>
              <a:rPr lang="ru-RU" sz="2800" dirty="0"/>
              <a:t>, после чего дать нумерованный список соответствующих нормативных документов по хронологии (начиная с более актуальных).</a:t>
            </a:r>
          </a:p>
          <a:p>
            <a:endParaRPr lang="ru-RU" dirty="0"/>
          </a:p>
        </p:txBody>
      </p:sp>
    </p:spTree>
    <p:extLst>
      <p:ext uri="{BB962C8B-B14F-4D97-AF65-F5344CB8AC3E}">
        <p14:creationId xmlns:p14="http://schemas.microsoft.com/office/powerpoint/2010/main" val="1489934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9609" y="354494"/>
            <a:ext cx="9303489" cy="963944"/>
          </a:xfrm>
          <a:solidFill>
            <a:schemeClr val="bg1">
              <a:alpha val="45000"/>
            </a:schemeClr>
          </a:solidFill>
        </p:spPr>
        <p:txBody>
          <a:bodyPr>
            <a:normAutofit fontScale="90000"/>
          </a:bodyPr>
          <a:lstStyle/>
          <a:p>
            <a:r>
              <a:rPr lang="ru-RU" sz="4000" b="1" dirty="0"/>
              <a:t>Как правильно составить список нормативов?</a:t>
            </a:r>
            <a:r>
              <a:rPr lang="ru-RU" dirty="0"/>
              <a:t/>
            </a:r>
            <a:br>
              <a:rPr lang="ru-RU" dirty="0"/>
            </a:br>
            <a:endParaRPr lang="ru-RU" dirty="0"/>
          </a:p>
        </p:txBody>
      </p:sp>
      <p:sp>
        <p:nvSpPr>
          <p:cNvPr id="3" name="TextBox 2"/>
          <p:cNvSpPr txBox="1"/>
          <p:nvPr/>
        </p:nvSpPr>
        <p:spPr>
          <a:xfrm>
            <a:off x="255181" y="1733107"/>
            <a:ext cx="11671005" cy="4505849"/>
          </a:xfrm>
          <a:prstGeom prst="rect">
            <a:avLst/>
          </a:prstGeom>
          <a:solidFill>
            <a:schemeClr val="bg1">
              <a:alpha val="52000"/>
            </a:schemeClr>
          </a:solidFill>
        </p:spPr>
        <p:txBody>
          <a:bodyPr wrap="square" rtlCol="0">
            <a:spAutoFit/>
          </a:bodyPr>
          <a:lstStyle/>
          <a:p>
            <a:pPr lvl="0">
              <a:lnSpc>
                <a:spcPct val="80000"/>
              </a:lnSpc>
            </a:pPr>
            <a:r>
              <a:rPr lang="ru-RU" sz="2800" dirty="0" smtClean="0"/>
              <a:t>	Все </a:t>
            </a:r>
            <a:r>
              <a:rPr lang="ru-RU" sz="2800" dirty="0"/>
              <a:t>нормативно-правовые акты вносятся в нумерованный список, в определенной последовательности:</a:t>
            </a:r>
          </a:p>
          <a:p>
            <a:pPr lvl="0">
              <a:lnSpc>
                <a:spcPct val="80000"/>
              </a:lnSpc>
              <a:buClr>
                <a:srgbClr val="0066FF"/>
              </a:buClr>
              <a:buSzPct val="40000"/>
              <a:buFont typeface="StarSymbol"/>
              <a:buChar char="●"/>
            </a:pPr>
            <a:r>
              <a:rPr lang="ru-RU" sz="2800" dirty="0"/>
              <a:t>Федеральные, разработанные на самом высшем этапе законодательной власти (их порядок соответствует маркированному списку слайд 6).</a:t>
            </a:r>
          </a:p>
          <a:p>
            <a:pPr lvl="0">
              <a:lnSpc>
                <a:spcPct val="80000"/>
              </a:lnSpc>
              <a:buClr>
                <a:srgbClr val="0066FF"/>
              </a:buClr>
              <a:buSzPct val="40000"/>
              <a:buFont typeface="StarSymbol"/>
              <a:buChar char="●"/>
            </a:pPr>
            <a:r>
              <a:rPr lang="ru-RU" sz="2800" dirty="0"/>
              <a:t>Муниципальные, принятые в Субъектах Федерации, местными органами управления.</a:t>
            </a:r>
          </a:p>
          <a:p>
            <a:pPr lvl="0">
              <a:lnSpc>
                <a:spcPct val="80000"/>
              </a:lnSpc>
              <a:buClr>
                <a:srgbClr val="0066FF"/>
              </a:buClr>
              <a:buSzPct val="40000"/>
              <a:buFont typeface="StarSymbol"/>
              <a:buChar char="●"/>
            </a:pPr>
            <a:r>
              <a:rPr lang="ru-RU" sz="2800" dirty="0"/>
              <a:t>Локальные, разработанные и принятые в учреждении.</a:t>
            </a:r>
          </a:p>
          <a:p>
            <a:pPr lvl="0">
              <a:lnSpc>
                <a:spcPct val="80000"/>
              </a:lnSpc>
              <a:buClr>
                <a:srgbClr val="0066FF"/>
              </a:buClr>
              <a:buSzPct val="40000"/>
            </a:pPr>
            <a:r>
              <a:rPr lang="ru-RU" sz="2800" dirty="0" smtClean="0"/>
              <a:t>	Каждый </a:t>
            </a:r>
            <a:r>
              <a:rPr lang="ru-RU" sz="2800" dirty="0"/>
              <a:t>тип принятых нормативов выполняет особую функцию. Поэтому, по возможности, нужно составить логическую цепочку, порождающую юридическую силу разрабатываемой программы. Она должна содержать разные виды нормативной документации, которые не противоречат друг другу по смыслу и содержанию.</a:t>
            </a:r>
          </a:p>
          <a:p>
            <a:endParaRPr lang="ru-RU" dirty="0"/>
          </a:p>
        </p:txBody>
      </p:sp>
    </p:spTree>
    <p:extLst>
      <p:ext uri="{BB962C8B-B14F-4D97-AF65-F5344CB8AC3E}">
        <p14:creationId xmlns:p14="http://schemas.microsoft.com/office/powerpoint/2010/main" val="30515554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6544" y="1637414"/>
            <a:ext cx="10515600" cy="3583172"/>
          </a:xfrm>
          <a:solidFill>
            <a:schemeClr val="bg1">
              <a:alpha val="60000"/>
            </a:schemeClr>
          </a:solidFill>
        </p:spPr>
        <p:txBody>
          <a:bodyPr>
            <a:normAutofit fontScale="90000"/>
          </a:bodyPr>
          <a:lstStyle/>
          <a:p>
            <a:pPr lvl="0"/>
            <a:r>
              <a:rPr lang="ru-RU" sz="3100" dirty="0" smtClean="0"/>
              <a:t>	После </a:t>
            </a:r>
            <a:r>
              <a:rPr lang="ru-RU" sz="3100" dirty="0"/>
              <a:t>того как ознакомление с нормативно-законодательной базой завершено, можно, на этой законодательной основе, приступать к собственно проектированию.</a:t>
            </a:r>
            <a:br>
              <a:rPr lang="ru-RU" sz="3100" dirty="0"/>
            </a:br>
            <a:r>
              <a:rPr lang="ru-RU" sz="3100" dirty="0"/>
              <a:t/>
            </a:r>
            <a:br>
              <a:rPr lang="ru-RU" sz="3100" dirty="0"/>
            </a:br>
            <a:r>
              <a:rPr lang="ru-RU" sz="3100" b="1" dirty="0">
                <a:solidFill>
                  <a:srgbClr val="C9211E"/>
                </a:solidFill>
              </a:rPr>
              <a:t>Внимание! </a:t>
            </a:r>
            <a:r>
              <a:rPr lang="ru-RU" sz="3100" dirty="0"/>
              <a:t>Если нормативно-правовых документов, удостоверяющих законность работы в данном направлении недостаточно, от создания программы следует отказаться и выбрать новое направление деятельности.</a:t>
            </a:r>
            <a:r>
              <a:rPr lang="ru-RU" dirty="0"/>
              <a:t/>
            </a:r>
            <a:br>
              <a:rPr lang="ru-RU" dirty="0"/>
            </a:br>
            <a:endParaRPr lang="ru-RU" dirty="0"/>
          </a:p>
        </p:txBody>
      </p:sp>
    </p:spTree>
    <p:extLst>
      <p:ext uri="{BB962C8B-B14F-4D97-AF65-F5344CB8AC3E}">
        <p14:creationId xmlns:p14="http://schemas.microsoft.com/office/powerpoint/2010/main" val="3795681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5670" y="1998921"/>
            <a:ext cx="10515600" cy="3232298"/>
          </a:xfrm>
          <a:solidFill>
            <a:schemeClr val="bg1">
              <a:alpha val="57000"/>
            </a:schemeClr>
          </a:solidFill>
        </p:spPr>
        <p:txBody>
          <a:bodyPr>
            <a:normAutofit fontScale="90000"/>
          </a:bodyPr>
          <a:lstStyle/>
          <a:p>
            <a:pPr lvl="0"/>
            <a:r>
              <a:rPr lang="ru-RU" sz="3100" dirty="0" smtClean="0"/>
              <a:t>	Здесь </a:t>
            </a:r>
            <a:r>
              <a:rPr lang="ru-RU" sz="3100" dirty="0"/>
              <a:t>же, на этапе проектирования, следует обратить внимание на </a:t>
            </a:r>
            <a:r>
              <a:rPr lang="ru-RU" sz="3100" b="1" dirty="0"/>
              <a:t>тип программы</a:t>
            </a:r>
            <a:r>
              <a:rPr lang="ru-RU" sz="3100" dirty="0"/>
              <a:t>, выбрав наиболее подходящий вариант из нижеследующих:</a:t>
            </a:r>
            <a:br>
              <a:rPr lang="ru-RU" sz="3100" dirty="0"/>
            </a:br>
            <a:r>
              <a:rPr lang="ru-RU" sz="3100" dirty="0">
                <a:solidFill>
                  <a:srgbClr val="55308D"/>
                </a:solidFill>
              </a:rPr>
              <a:t>типовая;</a:t>
            </a:r>
            <a:br>
              <a:rPr lang="ru-RU" sz="3100" dirty="0">
                <a:solidFill>
                  <a:srgbClr val="55308D"/>
                </a:solidFill>
              </a:rPr>
            </a:br>
            <a:r>
              <a:rPr lang="ru-RU" sz="3100" dirty="0">
                <a:solidFill>
                  <a:srgbClr val="55308D"/>
                </a:solidFill>
              </a:rPr>
              <a:t>модифицированная;</a:t>
            </a:r>
            <a:br>
              <a:rPr lang="ru-RU" sz="3100" dirty="0">
                <a:solidFill>
                  <a:srgbClr val="55308D"/>
                </a:solidFill>
              </a:rPr>
            </a:br>
            <a:r>
              <a:rPr lang="ru-RU" sz="3100" dirty="0">
                <a:solidFill>
                  <a:srgbClr val="55308D"/>
                </a:solidFill>
              </a:rPr>
              <a:t>авторская</a:t>
            </a:r>
            <a:r>
              <a:rPr lang="ru-RU" sz="3100" dirty="0"/>
              <a:t>.</a:t>
            </a:r>
            <a:br>
              <a:rPr lang="ru-RU" sz="3100" dirty="0"/>
            </a:br>
            <a:r>
              <a:rPr lang="ru-RU" sz="3100" dirty="0"/>
              <a:t>Каждая разновидность имеет свои критерии.</a:t>
            </a:r>
            <a:r>
              <a:rPr lang="ru-RU" dirty="0"/>
              <a:t/>
            </a:r>
            <a:br>
              <a:rPr lang="ru-RU" dirty="0"/>
            </a:br>
            <a:endParaRPr lang="ru-RU" dirty="0"/>
          </a:p>
        </p:txBody>
      </p:sp>
    </p:spTree>
    <p:extLst>
      <p:ext uri="{BB962C8B-B14F-4D97-AF65-F5344CB8AC3E}">
        <p14:creationId xmlns:p14="http://schemas.microsoft.com/office/powerpoint/2010/main" val="1984179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7760" y="237307"/>
            <a:ext cx="11530781" cy="1325563"/>
          </a:xfrm>
          <a:solidFill>
            <a:schemeClr val="bg1">
              <a:alpha val="47000"/>
            </a:schemeClr>
          </a:solidFill>
        </p:spPr>
        <p:txBody>
          <a:bodyPr>
            <a:normAutofit/>
          </a:bodyPr>
          <a:lstStyle/>
          <a:p>
            <a:r>
              <a:rPr lang="ru-RU" sz="3200" b="1" dirty="0"/>
              <a:t>Нужно ли (и если нужно, то в каком месте текста) указывать тип программы?</a:t>
            </a:r>
          </a:p>
        </p:txBody>
      </p:sp>
      <p:sp>
        <p:nvSpPr>
          <p:cNvPr id="3" name="TextBox 2"/>
          <p:cNvSpPr txBox="1"/>
          <p:nvPr/>
        </p:nvSpPr>
        <p:spPr>
          <a:xfrm>
            <a:off x="1561614" y="3043884"/>
            <a:ext cx="9635613" cy="1815882"/>
          </a:xfrm>
          <a:prstGeom prst="rect">
            <a:avLst/>
          </a:prstGeom>
          <a:solidFill>
            <a:schemeClr val="bg1">
              <a:alpha val="47000"/>
            </a:schemeClr>
          </a:solidFill>
        </p:spPr>
        <p:txBody>
          <a:bodyPr wrap="square" rtlCol="0">
            <a:spAutoFit/>
          </a:bodyPr>
          <a:lstStyle/>
          <a:p>
            <a:r>
              <a:rPr lang="ru-RU" sz="2800" dirty="0" smtClean="0"/>
              <a:t>	Тип </a:t>
            </a:r>
            <a:r>
              <a:rPr lang="ru-RU" sz="2800" dirty="0"/>
              <a:t>программы указывается обязательно – в самом начале пояснительной записки. Его нужно оформить соответствующим образом, удостоверяющим правильность определения типа программы.</a:t>
            </a:r>
          </a:p>
        </p:txBody>
      </p:sp>
    </p:spTree>
    <p:extLst>
      <p:ext uri="{BB962C8B-B14F-4D97-AF65-F5344CB8AC3E}">
        <p14:creationId xmlns:p14="http://schemas.microsoft.com/office/powerpoint/2010/main" val="3713708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2506" y="786809"/>
            <a:ext cx="10515600" cy="4710223"/>
          </a:xfrm>
        </p:spPr>
        <p:txBody>
          <a:bodyPr>
            <a:noAutofit/>
          </a:bodyPr>
          <a:lstStyle/>
          <a:p>
            <a:r>
              <a:rPr lang="ru-RU" sz="2800" dirty="0" smtClean="0"/>
              <a:t>	Авторская </a:t>
            </a:r>
            <a:r>
              <a:rPr lang="ru-RU" sz="2800" dirty="0"/>
              <a:t>программа должна пройти специальную экспертизу и получить соответствующее удостоверение. Даже если она полностью оригинальная, без удостоверения авторства вышестоящей организацией, пользоваться данным статусом недопустимо.</a:t>
            </a:r>
            <a:br>
              <a:rPr lang="ru-RU" sz="2800" dirty="0"/>
            </a:br>
            <a:r>
              <a:rPr lang="ru-RU" sz="2800" dirty="0"/>
              <a:t/>
            </a:r>
            <a:br>
              <a:rPr lang="ru-RU" sz="2800" dirty="0"/>
            </a:br>
            <a:r>
              <a:rPr lang="ru-RU" sz="2800" dirty="0" smtClean="0"/>
              <a:t>	Как </a:t>
            </a:r>
            <a:r>
              <a:rPr lang="ru-RU" sz="2800" dirty="0"/>
              <a:t>правильно оформить в тексте авторскую программу?</a:t>
            </a:r>
            <a:br>
              <a:rPr lang="ru-RU" sz="2800" dirty="0"/>
            </a:br>
            <a:r>
              <a:rPr lang="ru-RU" sz="2800" dirty="0"/>
              <a:t/>
            </a:r>
            <a:br>
              <a:rPr lang="ru-RU" sz="2800" dirty="0"/>
            </a:br>
            <a:r>
              <a:rPr lang="ru-RU" sz="2800" dirty="0" smtClean="0"/>
              <a:t>	После </a:t>
            </a:r>
            <a:r>
              <a:rPr lang="ru-RU" sz="2800" dirty="0"/>
              <a:t>того, как составитель указывает, что программа авторская, вносятся реквизиты локального документа о присвоении авторства.</a:t>
            </a:r>
          </a:p>
        </p:txBody>
      </p:sp>
    </p:spTree>
    <p:extLst>
      <p:ext uri="{BB962C8B-B14F-4D97-AF65-F5344CB8AC3E}">
        <p14:creationId xmlns:p14="http://schemas.microsoft.com/office/powerpoint/2010/main" val="31506069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5670" y="552892"/>
            <a:ext cx="10515600" cy="5847907"/>
          </a:xfrm>
        </p:spPr>
        <p:txBody>
          <a:bodyPr>
            <a:normAutofit/>
          </a:bodyPr>
          <a:lstStyle/>
          <a:p>
            <a:r>
              <a:rPr lang="ru-RU" sz="3100" dirty="0" smtClean="0"/>
              <a:t>	Типовая </a:t>
            </a:r>
            <a:r>
              <a:rPr lang="ru-RU" sz="3100" dirty="0"/>
              <a:t>программа должна иметь соответствие ФГОС, гриф УМО или другие реквизиты, которые ориентируют ее на соответствующие стандарты.</a:t>
            </a:r>
            <a:br>
              <a:rPr lang="ru-RU" sz="3100" dirty="0"/>
            </a:br>
            <a:r>
              <a:rPr lang="ru-RU" sz="3100" dirty="0"/>
              <a:t/>
            </a:r>
            <a:br>
              <a:rPr lang="ru-RU" sz="3100" dirty="0"/>
            </a:br>
            <a:r>
              <a:rPr lang="ru-RU" sz="3100" dirty="0" smtClean="0"/>
              <a:t>	Как </a:t>
            </a:r>
            <a:r>
              <a:rPr lang="ru-RU" sz="3100" dirty="0"/>
              <a:t>правильно оформить в тексте типовую программу?</a:t>
            </a:r>
            <a:br>
              <a:rPr lang="ru-RU" sz="3100" dirty="0"/>
            </a:br>
            <a:r>
              <a:rPr lang="ru-RU" sz="3100" dirty="0"/>
              <a:t>После того, как составитель указывает, что программа типовая, вносится соответствие стандартам, с указанием грифа, шифра или реквизитов экспертного заключения.</a:t>
            </a:r>
            <a:br>
              <a:rPr lang="ru-RU" sz="3100" dirty="0"/>
            </a:br>
            <a:r>
              <a:rPr lang="ru-RU" sz="3100" dirty="0"/>
              <a:t/>
            </a:r>
            <a:br>
              <a:rPr lang="ru-RU" sz="3100" dirty="0"/>
            </a:br>
            <a:r>
              <a:rPr lang="ru-RU" sz="3100" dirty="0" smtClean="0"/>
              <a:t>	</a:t>
            </a:r>
            <a:r>
              <a:rPr lang="ru-RU" sz="3100" b="1" dirty="0" smtClean="0"/>
              <a:t>Внимание</a:t>
            </a:r>
            <a:r>
              <a:rPr lang="ru-RU" sz="3100" b="1" dirty="0"/>
              <a:t>! </a:t>
            </a:r>
            <a:r>
              <a:rPr lang="ru-RU" sz="3100" dirty="0"/>
              <a:t>В этом случае недопустимо вносить в нее никаких произвольных изменений.</a:t>
            </a:r>
            <a:r>
              <a:rPr lang="ru-RU" dirty="0"/>
              <a:t/>
            </a:r>
            <a:br>
              <a:rPr lang="ru-RU" dirty="0"/>
            </a:br>
            <a:endParaRPr lang="ru-RU" dirty="0"/>
          </a:p>
        </p:txBody>
      </p:sp>
    </p:spTree>
    <p:extLst>
      <p:ext uri="{BB962C8B-B14F-4D97-AF65-F5344CB8AC3E}">
        <p14:creationId xmlns:p14="http://schemas.microsoft.com/office/powerpoint/2010/main" val="1616751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3893" y="478465"/>
            <a:ext cx="10515600" cy="5730949"/>
          </a:xfrm>
          <a:solidFill>
            <a:schemeClr val="bg1">
              <a:alpha val="52000"/>
            </a:schemeClr>
          </a:solidFill>
        </p:spPr>
        <p:txBody>
          <a:bodyPr>
            <a:normAutofit fontScale="90000"/>
          </a:bodyPr>
          <a:lstStyle/>
          <a:p>
            <a:r>
              <a:rPr lang="ru-RU" sz="3100" dirty="0" smtClean="0"/>
              <a:t>	Модифицированная </a:t>
            </a:r>
            <a:r>
              <a:rPr lang="ru-RU" sz="3100" dirty="0"/>
              <a:t>программа – самый распространенный тип программ, используемый в учреждениях дополнительного образования. Она основана на видоизмененной типовой программе или учебных и методических рекомендациях по профильным предметам.</a:t>
            </a:r>
            <a:br>
              <a:rPr lang="ru-RU" sz="3100" dirty="0"/>
            </a:br>
            <a:r>
              <a:rPr lang="ru-RU" sz="3100" dirty="0"/>
              <a:t/>
            </a:r>
            <a:br>
              <a:rPr lang="ru-RU" sz="3100" dirty="0"/>
            </a:br>
            <a:r>
              <a:rPr lang="ru-RU" sz="3100" dirty="0" smtClean="0"/>
              <a:t>	Как </a:t>
            </a:r>
            <a:r>
              <a:rPr lang="ru-RU" sz="3100" dirty="0"/>
              <a:t>правильно оформить в тексте модифицированную программу?</a:t>
            </a:r>
            <a:br>
              <a:rPr lang="ru-RU" sz="3100" dirty="0"/>
            </a:br>
            <a:r>
              <a:rPr lang="ru-RU" sz="3100" dirty="0"/>
              <a:t/>
            </a:r>
            <a:br>
              <a:rPr lang="ru-RU" sz="3100" dirty="0"/>
            </a:br>
            <a:r>
              <a:rPr lang="ru-RU" sz="3100" dirty="0"/>
              <a:t/>
            </a:r>
            <a:br>
              <a:rPr lang="ru-RU" sz="3100" dirty="0"/>
            </a:br>
            <a:r>
              <a:rPr lang="ru-RU" sz="3100" dirty="0" smtClean="0"/>
              <a:t>	После </a:t>
            </a:r>
            <a:r>
              <a:rPr lang="ru-RU" sz="3100" dirty="0"/>
              <a:t>того, как составитель указывает, что программа модифицированная, указываются источники, на которые она опиралась при разработке.</a:t>
            </a:r>
            <a:r>
              <a:rPr lang="ru-RU" dirty="0"/>
              <a:t/>
            </a:r>
            <a:br>
              <a:rPr lang="ru-RU" dirty="0"/>
            </a:br>
            <a:endParaRPr lang="ru-RU" dirty="0"/>
          </a:p>
        </p:txBody>
      </p:sp>
    </p:spTree>
    <p:extLst>
      <p:ext uri="{BB962C8B-B14F-4D97-AF65-F5344CB8AC3E}">
        <p14:creationId xmlns:p14="http://schemas.microsoft.com/office/powerpoint/2010/main" val="948879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8000" b="-1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0879" y="988828"/>
            <a:ext cx="8422758" cy="4890976"/>
          </a:xfrm>
        </p:spPr>
        <p:txBody>
          <a:bodyPr>
            <a:normAutofit fontScale="90000"/>
          </a:bodyPr>
          <a:lstStyle/>
          <a:p>
            <a:r>
              <a:rPr lang="ru-RU" sz="3100" dirty="0" smtClean="0"/>
              <a:t>	Электронное </a:t>
            </a:r>
            <a:r>
              <a:rPr lang="ru-RU" sz="3100" dirty="0"/>
              <a:t>обучение и дистанционные образовательные технологии – это не тип программы, а способ проведения учебного процесса.</a:t>
            </a:r>
            <a:br>
              <a:rPr lang="ru-RU" sz="3100" dirty="0"/>
            </a:br>
            <a:r>
              <a:rPr lang="ru-RU" sz="3100" dirty="0"/>
              <a:t/>
            </a:r>
            <a:br>
              <a:rPr lang="ru-RU" sz="3100" dirty="0"/>
            </a:br>
            <a:r>
              <a:rPr lang="ru-RU" sz="3100" dirty="0"/>
              <a:t/>
            </a:r>
            <a:br>
              <a:rPr lang="ru-RU" sz="3100" dirty="0"/>
            </a:br>
            <a:r>
              <a:rPr lang="ru-RU" sz="3100" dirty="0" smtClean="0"/>
              <a:t>	Однако </a:t>
            </a:r>
            <a:r>
              <a:rPr lang="ru-RU" sz="3100" dirty="0"/>
              <a:t>этот факт следует прописать максимально подробно, ссылаясь на источники нормативно-правовой базы, разрешающей электронное обучение.</a:t>
            </a:r>
            <a:r>
              <a:rPr lang="ru-RU" dirty="0"/>
              <a:t/>
            </a:r>
            <a:br>
              <a:rPr lang="ru-RU" dirty="0"/>
            </a:br>
            <a:endParaRPr lang="ru-RU" dirty="0"/>
          </a:p>
        </p:txBody>
      </p:sp>
    </p:spTree>
    <p:extLst>
      <p:ext uri="{BB962C8B-B14F-4D97-AF65-F5344CB8AC3E}">
        <p14:creationId xmlns:p14="http://schemas.microsoft.com/office/powerpoint/2010/main" val="3254657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2899" y="903769"/>
            <a:ext cx="10515600" cy="3678864"/>
          </a:xfrm>
          <a:solidFill>
            <a:schemeClr val="bg1">
              <a:alpha val="59000"/>
            </a:schemeClr>
          </a:solidFill>
        </p:spPr>
        <p:txBody>
          <a:bodyPr>
            <a:normAutofit fontScale="90000"/>
          </a:bodyPr>
          <a:lstStyle/>
          <a:p>
            <a:r>
              <a:rPr lang="ru-RU" sz="3100" dirty="0" smtClean="0"/>
              <a:t>	Кроме </a:t>
            </a:r>
            <a:r>
              <a:rPr lang="ru-RU" sz="3100" dirty="0"/>
              <a:t>трех основных типов программ, можно проектировать и разрабатывать экспериментальную программу, которая может стать первой ступенью к формированию авторской программы.</a:t>
            </a:r>
            <a:br>
              <a:rPr lang="ru-RU" sz="3100" dirty="0"/>
            </a:br>
            <a:r>
              <a:rPr lang="ru-RU" sz="3100" dirty="0"/>
              <a:t/>
            </a:r>
            <a:br>
              <a:rPr lang="ru-RU" sz="3100" dirty="0"/>
            </a:br>
            <a:r>
              <a:rPr lang="ru-RU" sz="3100" dirty="0" smtClean="0"/>
              <a:t>	Экспериментальные </a:t>
            </a:r>
            <a:r>
              <a:rPr lang="ru-RU" sz="3100" dirty="0"/>
              <a:t>программы должны опираться на локальный документ учреждения, допускающий в рамках своей деятельности экспериментальную работу, а также – утверждаться на педагогическом совете учреждения.</a:t>
            </a:r>
            <a:r>
              <a:rPr lang="ru-RU" dirty="0"/>
              <a:t/>
            </a:r>
            <a:br>
              <a:rPr lang="ru-RU" dirty="0"/>
            </a:br>
            <a:endParaRPr lang="ru-RU" dirty="0"/>
          </a:p>
        </p:txBody>
      </p:sp>
    </p:spTree>
    <p:extLst>
      <p:ext uri="{BB962C8B-B14F-4D97-AF65-F5344CB8AC3E}">
        <p14:creationId xmlns:p14="http://schemas.microsoft.com/office/powerpoint/2010/main" val="2298928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10223" y="1003079"/>
            <a:ext cx="7185838" cy="4462056"/>
          </a:xfrm>
        </p:spPr>
        <p:txBody>
          <a:bodyPr>
            <a:normAutofit fontScale="90000"/>
          </a:bodyPr>
          <a:lstStyle/>
          <a:p>
            <a:r>
              <a:rPr lang="ru-RU" sz="3100" dirty="0" smtClean="0"/>
              <a:t>	Еще </a:t>
            </a:r>
            <a:r>
              <a:rPr lang="ru-RU" sz="3100" dirty="0"/>
              <a:t>одно важное условие, которое следует выполнить на этапе проектирование программы – это выбор ее направленности.</a:t>
            </a:r>
            <a:br>
              <a:rPr lang="ru-RU" sz="3100" dirty="0"/>
            </a:br>
            <a:r>
              <a:rPr lang="ru-RU" sz="3100" dirty="0"/>
              <a:t/>
            </a:r>
            <a:br>
              <a:rPr lang="ru-RU" sz="3100" dirty="0"/>
            </a:br>
            <a:r>
              <a:rPr lang="ru-RU" sz="3100" dirty="0"/>
              <a:t/>
            </a:r>
            <a:br>
              <a:rPr lang="ru-RU" sz="3100" dirty="0"/>
            </a:br>
            <a:r>
              <a:rPr lang="ru-RU" sz="3100" dirty="0" smtClean="0"/>
              <a:t>	Все </a:t>
            </a:r>
            <a:r>
              <a:rPr lang="ru-RU" sz="3100" dirty="0"/>
              <a:t>направления, по которым реализуются  Программы, формируются в соответствии с Приказом Министерства образования и науки № 1008 от 29.08.2013 г.</a:t>
            </a:r>
            <a:r>
              <a:rPr lang="ru-RU" dirty="0"/>
              <a:t/>
            </a:r>
            <a:br>
              <a:rPr lang="ru-RU" dirty="0"/>
            </a:br>
            <a:endParaRPr lang="ru-RU" dirty="0"/>
          </a:p>
        </p:txBody>
      </p:sp>
    </p:spTree>
    <p:extLst>
      <p:ext uri="{BB962C8B-B14F-4D97-AF65-F5344CB8AC3E}">
        <p14:creationId xmlns:p14="http://schemas.microsoft.com/office/powerpoint/2010/main" val="1839947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2143" y="88678"/>
            <a:ext cx="11112795" cy="1325563"/>
          </a:xfrm>
          <a:solidFill>
            <a:schemeClr val="bg1">
              <a:alpha val="60000"/>
            </a:schemeClr>
          </a:solidFill>
        </p:spPr>
        <p:txBody>
          <a:bodyPr>
            <a:noAutofit/>
          </a:bodyPr>
          <a:lstStyle/>
          <a:p>
            <a:r>
              <a:rPr lang="ru-RU" sz="3600" dirty="0"/>
              <a:t/>
            </a:r>
            <a:br>
              <a:rPr lang="ru-RU" sz="3600" dirty="0"/>
            </a:br>
            <a:r>
              <a:rPr lang="ru-RU" sz="3600" dirty="0"/>
              <a:t>Какие направленности программ могут применяться?</a:t>
            </a:r>
            <a:br>
              <a:rPr lang="ru-RU" sz="3600" dirty="0"/>
            </a:br>
            <a:endParaRPr lang="ru-RU" sz="3600" dirty="0"/>
          </a:p>
        </p:txBody>
      </p:sp>
      <p:sp>
        <p:nvSpPr>
          <p:cNvPr id="3" name="TextBox 2"/>
          <p:cNvSpPr txBox="1"/>
          <p:nvPr/>
        </p:nvSpPr>
        <p:spPr>
          <a:xfrm>
            <a:off x="414669" y="1743740"/>
            <a:ext cx="10562559" cy="4832092"/>
          </a:xfrm>
          <a:prstGeom prst="rect">
            <a:avLst/>
          </a:prstGeom>
          <a:solidFill>
            <a:schemeClr val="bg1">
              <a:alpha val="76000"/>
            </a:schemeClr>
          </a:solidFill>
        </p:spPr>
        <p:txBody>
          <a:bodyPr wrap="square" rtlCol="0">
            <a:spAutoFit/>
          </a:bodyPr>
          <a:lstStyle/>
          <a:p>
            <a:endParaRPr lang="ru-RU" sz="2800" dirty="0"/>
          </a:p>
          <a:p>
            <a:r>
              <a:rPr lang="ru-RU" sz="2800" dirty="0"/>
              <a:t>Могут быть реализованы Программы по следующим направлениям:</a:t>
            </a:r>
          </a:p>
          <a:p>
            <a:r>
              <a:rPr lang="ru-RU" sz="2800" dirty="0" smtClean="0"/>
              <a:t>-социально-педагогическая </a:t>
            </a:r>
            <a:r>
              <a:rPr lang="ru-RU" sz="2800" dirty="0"/>
              <a:t>направленность;</a:t>
            </a:r>
          </a:p>
          <a:p>
            <a:r>
              <a:rPr lang="ru-RU" sz="2800" dirty="0" smtClean="0"/>
              <a:t>-художественная </a:t>
            </a:r>
            <a:r>
              <a:rPr lang="ru-RU" sz="2800" dirty="0"/>
              <a:t>направленность;</a:t>
            </a:r>
          </a:p>
          <a:p>
            <a:r>
              <a:rPr lang="ru-RU" sz="2800" dirty="0" smtClean="0"/>
              <a:t>-техническая </a:t>
            </a:r>
            <a:r>
              <a:rPr lang="ru-RU" sz="2800" dirty="0"/>
              <a:t>направленность;</a:t>
            </a:r>
          </a:p>
          <a:p>
            <a:r>
              <a:rPr lang="ru-RU" sz="2800" dirty="0"/>
              <a:t>естественно-научная направленность;</a:t>
            </a:r>
          </a:p>
          <a:p>
            <a:r>
              <a:rPr lang="ru-RU" sz="2800" dirty="0" smtClean="0"/>
              <a:t>-туристско-краеведческая </a:t>
            </a:r>
            <a:r>
              <a:rPr lang="ru-RU" sz="2800" dirty="0"/>
              <a:t>направленность;</a:t>
            </a:r>
          </a:p>
          <a:p>
            <a:r>
              <a:rPr lang="ru-RU" sz="2800" dirty="0" smtClean="0"/>
              <a:t>-физкультурно-спортивная </a:t>
            </a:r>
            <a:r>
              <a:rPr lang="ru-RU" sz="2800" dirty="0"/>
              <a:t>направленность.</a:t>
            </a:r>
          </a:p>
          <a:p>
            <a:r>
              <a:rPr lang="ru-RU" sz="2800" dirty="0" smtClean="0"/>
              <a:t>-Другие </a:t>
            </a:r>
            <a:r>
              <a:rPr lang="ru-RU" sz="2800" dirty="0"/>
              <a:t>направления деятельности в реализации Программ не предусмотрены.</a:t>
            </a:r>
          </a:p>
        </p:txBody>
      </p:sp>
    </p:spTree>
    <p:extLst>
      <p:ext uri="{BB962C8B-B14F-4D97-AF65-F5344CB8AC3E}">
        <p14:creationId xmlns:p14="http://schemas.microsoft.com/office/powerpoint/2010/main" val="35003658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1995" y="1609135"/>
            <a:ext cx="10515600" cy="3568921"/>
          </a:xfrm>
          <a:solidFill>
            <a:schemeClr val="bg1">
              <a:alpha val="65000"/>
            </a:schemeClr>
          </a:solidFill>
        </p:spPr>
        <p:txBody>
          <a:bodyPr>
            <a:noAutofit/>
          </a:bodyPr>
          <a:lstStyle/>
          <a:p>
            <a:r>
              <a:rPr lang="ru-RU" sz="2800" b="1" dirty="0"/>
              <a:t>Внимание! </a:t>
            </a:r>
            <a:r>
              <a:rPr lang="ru-RU" sz="2800" dirty="0"/>
              <a:t>Ни в коем случае нельзя указывать дистанционную направленность программы, так как форма подачи материала не является направленностью.</a:t>
            </a:r>
            <a:br>
              <a:rPr lang="ru-RU" sz="2800" dirty="0"/>
            </a:br>
            <a:r>
              <a:rPr lang="ru-RU" sz="2800" dirty="0"/>
              <a:t/>
            </a:r>
            <a:br>
              <a:rPr lang="ru-RU" sz="2800" dirty="0"/>
            </a:br>
            <a:r>
              <a:rPr lang="ru-RU" sz="2800" dirty="0"/>
              <a:t/>
            </a:r>
            <a:br>
              <a:rPr lang="ru-RU" sz="2800" dirty="0"/>
            </a:br>
            <a:r>
              <a:rPr lang="ru-RU" sz="2800" dirty="0" smtClean="0"/>
              <a:t>		Электронное </a:t>
            </a:r>
            <a:r>
              <a:rPr lang="ru-RU" sz="2800" dirty="0"/>
              <a:t>обучение и дистанционные технологии могут применяться ко всем видам направленности, если это уместно.</a:t>
            </a:r>
            <a:br>
              <a:rPr lang="ru-RU" sz="2800" dirty="0"/>
            </a:br>
            <a:endParaRPr lang="ru-RU" sz="2800" dirty="0"/>
          </a:p>
        </p:txBody>
      </p:sp>
    </p:spTree>
    <p:extLst>
      <p:ext uri="{BB962C8B-B14F-4D97-AF65-F5344CB8AC3E}">
        <p14:creationId xmlns:p14="http://schemas.microsoft.com/office/powerpoint/2010/main" val="16785859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8223" y="0"/>
            <a:ext cx="11780875" cy="1325563"/>
          </a:xfrm>
          <a:noFill/>
        </p:spPr>
        <p:txBody>
          <a:bodyPr>
            <a:normAutofit/>
          </a:bodyPr>
          <a:lstStyle/>
          <a:p>
            <a:r>
              <a:rPr lang="ru-RU" sz="3600" dirty="0"/>
              <a:t>Где указывается, что программа является дистанционной?</a:t>
            </a:r>
          </a:p>
        </p:txBody>
      </p:sp>
      <p:sp>
        <p:nvSpPr>
          <p:cNvPr id="3" name="TextBox 2"/>
          <p:cNvSpPr txBox="1"/>
          <p:nvPr/>
        </p:nvSpPr>
        <p:spPr>
          <a:xfrm>
            <a:off x="398720" y="1924492"/>
            <a:ext cx="11259879" cy="3970318"/>
          </a:xfrm>
          <a:prstGeom prst="rect">
            <a:avLst/>
          </a:prstGeom>
          <a:noFill/>
        </p:spPr>
        <p:txBody>
          <a:bodyPr wrap="square" rtlCol="0">
            <a:spAutoFit/>
          </a:bodyPr>
          <a:lstStyle/>
          <a:p>
            <a:endParaRPr lang="ru-RU" sz="2800" dirty="0">
              <a:latin typeface="+mj-lt"/>
            </a:endParaRPr>
          </a:p>
          <a:p>
            <a:r>
              <a:rPr lang="ru-RU" sz="2800" dirty="0" smtClean="0">
                <a:latin typeface="+mj-lt"/>
              </a:rPr>
              <a:t>	На </a:t>
            </a:r>
            <a:r>
              <a:rPr lang="ru-RU" sz="2800" dirty="0">
                <a:latin typeface="+mj-lt"/>
              </a:rPr>
              <a:t>электронное обучение, если оно осуществляется на постоянной основе, нужно указать в титульном листе и обязательно сослаться в тексте пояснительной записки.</a:t>
            </a:r>
          </a:p>
          <a:p>
            <a:endParaRPr lang="ru-RU" sz="2800" dirty="0">
              <a:latin typeface="+mj-lt"/>
            </a:endParaRPr>
          </a:p>
          <a:p>
            <a:endParaRPr lang="ru-RU" sz="2800" dirty="0">
              <a:latin typeface="+mj-lt"/>
            </a:endParaRPr>
          </a:p>
          <a:p>
            <a:r>
              <a:rPr lang="ru-RU" sz="2800" dirty="0" smtClean="0">
                <a:latin typeface="+mj-lt"/>
              </a:rPr>
              <a:t>	При </a:t>
            </a:r>
            <a:r>
              <a:rPr lang="ru-RU" sz="2800" dirty="0">
                <a:latin typeface="+mj-lt"/>
              </a:rPr>
              <a:t>фрагментарном использовании дистанционных технологий можно ограничиться внесением этих сведений в текст пояснительной записки.</a:t>
            </a:r>
          </a:p>
        </p:txBody>
      </p:sp>
    </p:spTree>
    <p:extLst>
      <p:ext uri="{BB962C8B-B14F-4D97-AF65-F5344CB8AC3E}">
        <p14:creationId xmlns:p14="http://schemas.microsoft.com/office/powerpoint/2010/main" val="707231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7447" y="1275907"/>
            <a:ext cx="10515600" cy="3732028"/>
          </a:xfrm>
          <a:solidFill>
            <a:schemeClr val="bg1">
              <a:alpha val="74000"/>
            </a:schemeClr>
          </a:solidFill>
        </p:spPr>
        <p:txBody>
          <a:bodyPr>
            <a:noAutofit/>
          </a:bodyPr>
          <a:lstStyle/>
          <a:p>
            <a:r>
              <a:rPr lang="ru-RU" sz="2800" dirty="0"/>
              <a:t/>
            </a:r>
            <a:br>
              <a:rPr lang="ru-RU" sz="2800" dirty="0"/>
            </a:br>
            <a:r>
              <a:rPr lang="ru-RU" sz="2800" dirty="0" smtClean="0"/>
              <a:t>	У </a:t>
            </a:r>
            <a:r>
              <a:rPr lang="ru-RU" sz="2800" dirty="0"/>
              <a:t>составителя программы имеется множество вариантов использования сведений о том, что программа является дистанционной. Он может сообщить об этом:</a:t>
            </a:r>
            <a:br>
              <a:rPr lang="ru-RU" sz="2800" dirty="0"/>
            </a:br>
            <a:r>
              <a:rPr lang="ru-RU" sz="2800" dirty="0"/>
              <a:t/>
            </a:r>
            <a:br>
              <a:rPr lang="ru-RU" sz="2800" dirty="0"/>
            </a:br>
            <a:r>
              <a:rPr lang="ru-RU" sz="2800" dirty="0" smtClean="0"/>
              <a:t>-в </a:t>
            </a:r>
            <a:r>
              <a:rPr lang="ru-RU" sz="2800" dirty="0"/>
              <a:t>самом начале пояснительной записки;</a:t>
            </a:r>
            <a:br>
              <a:rPr lang="ru-RU" sz="2800" dirty="0"/>
            </a:br>
            <a:r>
              <a:rPr lang="ru-RU" sz="2800" dirty="0" smtClean="0"/>
              <a:t>-в </a:t>
            </a:r>
            <a:r>
              <a:rPr lang="ru-RU" sz="2800" dirty="0"/>
              <a:t>разделе об актуальности;</a:t>
            </a:r>
            <a:br>
              <a:rPr lang="ru-RU" sz="2800" dirty="0"/>
            </a:br>
            <a:r>
              <a:rPr lang="ru-RU" sz="2800" dirty="0" smtClean="0"/>
              <a:t>-в </a:t>
            </a:r>
            <a:r>
              <a:rPr lang="ru-RU" sz="2800" dirty="0"/>
              <a:t>разделе о педагогической целесообразности;</a:t>
            </a:r>
            <a:br>
              <a:rPr lang="ru-RU" sz="2800" dirty="0"/>
            </a:br>
            <a:r>
              <a:rPr lang="ru-RU" sz="2800" dirty="0" smtClean="0"/>
              <a:t>-в </a:t>
            </a:r>
            <a:r>
              <a:rPr lang="ru-RU" sz="2800" dirty="0"/>
              <a:t>других местах текста, где это окажется уместным.</a:t>
            </a:r>
          </a:p>
        </p:txBody>
      </p:sp>
    </p:spTree>
    <p:extLst>
      <p:ext uri="{BB962C8B-B14F-4D97-AF65-F5344CB8AC3E}">
        <p14:creationId xmlns:p14="http://schemas.microsoft.com/office/powerpoint/2010/main" val="22384994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7446" y="2045070"/>
            <a:ext cx="10515600" cy="3090456"/>
          </a:xfrm>
          <a:solidFill>
            <a:schemeClr val="bg1">
              <a:alpha val="82000"/>
            </a:schemeClr>
          </a:solidFill>
        </p:spPr>
        <p:txBody>
          <a:bodyPr>
            <a:noAutofit/>
          </a:bodyPr>
          <a:lstStyle/>
          <a:p>
            <a:r>
              <a:rPr lang="ru-RU" sz="2800" dirty="0" smtClean="0"/>
              <a:t>	То </a:t>
            </a:r>
            <a:r>
              <a:rPr lang="ru-RU" sz="2800" dirty="0"/>
              <a:t>же касается сведений о том, что он работает с особой категорией обучающихся. Автор может сообщить об этом:</a:t>
            </a:r>
            <a:br>
              <a:rPr lang="ru-RU" sz="2800" dirty="0"/>
            </a:br>
            <a:r>
              <a:rPr lang="ru-RU" sz="2800" dirty="0"/>
              <a:t/>
            </a:r>
            <a:br>
              <a:rPr lang="ru-RU" sz="2800" dirty="0"/>
            </a:br>
            <a:r>
              <a:rPr lang="ru-RU" sz="2800" dirty="0" smtClean="0"/>
              <a:t>-в </a:t>
            </a:r>
            <a:r>
              <a:rPr lang="ru-RU" sz="2800" dirty="0"/>
              <a:t>самом начале пояснительной записки;</a:t>
            </a:r>
            <a:br>
              <a:rPr lang="ru-RU" sz="2800" dirty="0"/>
            </a:br>
            <a:r>
              <a:rPr lang="ru-RU" sz="2800" dirty="0" smtClean="0"/>
              <a:t>-в </a:t>
            </a:r>
            <a:r>
              <a:rPr lang="ru-RU" sz="2800" dirty="0"/>
              <a:t>разделе об актуальности;</a:t>
            </a:r>
            <a:br>
              <a:rPr lang="ru-RU" sz="2800" dirty="0"/>
            </a:br>
            <a:r>
              <a:rPr lang="ru-RU" sz="2800" dirty="0" smtClean="0"/>
              <a:t>-в </a:t>
            </a:r>
            <a:r>
              <a:rPr lang="ru-RU" sz="2800" dirty="0"/>
              <a:t>разделе о педагогической целесообразности;</a:t>
            </a:r>
            <a:br>
              <a:rPr lang="ru-RU" sz="2800" dirty="0"/>
            </a:br>
            <a:r>
              <a:rPr lang="ru-RU" sz="2800" dirty="0" smtClean="0"/>
              <a:t>-в </a:t>
            </a:r>
            <a:r>
              <a:rPr lang="ru-RU" sz="2800" dirty="0"/>
              <a:t>других местах текста, где это окажется уместным.</a:t>
            </a:r>
          </a:p>
        </p:txBody>
      </p:sp>
    </p:spTree>
    <p:extLst>
      <p:ext uri="{BB962C8B-B14F-4D97-AF65-F5344CB8AC3E}">
        <p14:creationId xmlns:p14="http://schemas.microsoft.com/office/powerpoint/2010/main" val="2356504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814" y="1396483"/>
            <a:ext cx="10515600" cy="3887899"/>
          </a:xfrm>
          <a:solidFill>
            <a:schemeClr val="bg1">
              <a:alpha val="74000"/>
            </a:schemeClr>
          </a:solidFill>
        </p:spPr>
        <p:txBody>
          <a:bodyPr>
            <a:noAutofit/>
          </a:bodyPr>
          <a:lstStyle/>
          <a:p>
            <a:r>
              <a:rPr lang="ru-RU" sz="2800" dirty="0" smtClean="0"/>
              <a:t>	Уже </a:t>
            </a:r>
            <a:r>
              <a:rPr lang="ru-RU" sz="2800" dirty="0"/>
              <a:t>на этапе проектирования программы, автору необходимо выявить контингент обучающихся. Если планируется проводить работу с детьми с ОВЗ, нужно определить спектр нозологий, с которыми обучающиеся могут приступать к обучению.</a:t>
            </a:r>
            <a:br>
              <a:rPr lang="ru-RU" sz="2800" dirty="0"/>
            </a:br>
            <a:r>
              <a:rPr lang="ru-RU" sz="2800" dirty="0"/>
              <a:t/>
            </a:r>
            <a:br>
              <a:rPr lang="ru-RU" sz="2800" dirty="0"/>
            </a:br>
            <a:r>
              <a:rPr lang="ru-RU" sz="2800" dirty="0" smtClean="0"/>
              <a:t>	Здесь </a:t>
            </a:r>
            <a:r>
              <a:rPr lang="ru-RU" sz="2800" dirty="0"/>
              <a:t>главное – не навредить обучающимся, но и не нарушить их права. Поэтому нужно определить условия, при которых особый контингент обучающихся может посещать кружок, творческое или спортивное объединение.</a:t>
            </a:r>
          </a:p>
        </p:txBody>
      </p:sp>
    </p:spTree>
    <p:extLst>
      <p:ext uri="{BB962C8B-B14F-4D97-AF65-F5344CB8AC3E}">
        <p14:creationId xmlns:p14="http://schemas.microsoft.com/office/powerpoint/2010/main" val="30208746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490" y="109943"/>
            <a:ext cx="11791506" cy="1325563"/>
          </a:xfrm>
          <a:solidFill>
            <a:schemeClr val="bg1">
              <a:alpha val="75000"/>
            </a:schemeClr>
          </a:solidFill>
        </p:spPr>
        <p:txBody>
          <a:bodyPr>
            <a:noAutofit/>
          </a:bodyPr>
          <a:lstStyle/>
          <a:p>
            <a:r>
              <a:rPr lang="ru-RU" sz="3200" dirty="0"/>
              <a:t/>
            </a:r>
            <a:br>
              <a:rPr lang="ru-RU" sz="3200" dirty="0"/>
            </a:br>
            <a:r>
              <a:rPr lang="ru-RU" sz="3200" dirty="0"/>
              <a:t>Каким законом регулируются особенности работы с детьми с ОВЗ?</a:t>
            </a:r>
            <a:br>
              <a:rPr lang="ru-RU" sz="3200" dirty="0"/>
            </a:br>
            <a:endParaRPr lang="ru-RU" sz="3200" dirty="0"/>
          </a:p>
        </p:txBody>
      </p:sp>
      <p:sp>
        <p:nvSpPr>
          <p:cNvPr id="3" name="TextBox 2"/>
          <p:cNvSpPr txBox="1"/>
          <p:nvPr/>
        </p:nvSpPr>
        <p:spPr>
          <a:xfrm>
            <a:off x="409355" y="3083443"/>
            <a:ext cx="10292316" cy="2246769"/>
          </a:xfrm>
          <a:prstGeom prst="rect">
            <a:avLst/>
          </a:prstGeom>
          <a:solidFill>
            <a:schemeClr val="bg1">
              <a:alpha val="73000"/>
            </a:schemeClr>
          </a:solidFill>
        </p:spPr>
        <p:txBody>
          <a:bodyPr wrap="square" rtlCol="0">
            <a:spAutoFit/>
          </a:bodyPr>
          <a:lstStyle/>
          <a:p>
            <a:r>
              <a:rPr lang="ru-RU" sz="2800" dirty="0" smtClean="0"/>
              <a:t>	Основной </a:t>
            </a:r>
            <a:r>
              <a:rPr lang="ru-RU" sz="2800" dirty="0"/>
              <a:t>документ – это "Приказ Министерства Просвещения РФ" № 196 от 09.11.2018 г.", в частности – статья 19.</a:t>
            </a:r>
          </a:p>
          <a:p>
            <a:endParaRPr lang="ru-RU" sz="2800" dirty="0"/>
          </a:p>
          <a:p>
            <a:r>
              <a:rPr lang="ru-RU" sz="2800" dirty="0" smtClean="0"/>
              <a:t>	Его </a:t>
            </a:r>
            <a:r>
              <a:rPr lang="ru-RU" sz="2800" dirty="0"/>
              <a:t>обязательно следует внести в перечень документов, регулирующих составление программы</a:t>
            </a:r>
            <a:r>
              <a:rPr lang="ru-RU" dirty="0"/>
              <a:t>.</a:t>
            </a:r>
          </a:p>
        </p:txBody>
      </p:sp>
    </p:spTree>
    <p:extLst>
      <p:ext uri="{BB962C8B-B14F-4D97-AF65-F5344CB8AC3E}">
        <p14:creationId xmlns:p14="http://schemas.microsoft.com/office/powerpoint/2010/main" val="1430608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185" y="1456661"/>
            <a:ext cx="10515600" cy="3466325"/>
          </a:xfrm>
          <a:solidFill>
            <a:schemeClr val="bg1">
              <a:alpha val="55000"/>
            </a:schemeClr>
          </a:solidFill>
        </p:spPr>
        <p:txBody>
          <a:bodyPr>
            <a:noAutofit/>
          </a:bodyPr>
          <a:lstStyle/>
          <a:p>
            <a:r>
              <a:rPr lang="ru-RU" sz="2800" dirty="0" smtClean="0"/>
              <a:t>	Согласно </a:t>
            </a:r>
            <a:r>
              <a:rPr lang="ru-RU" sz="2800" dirty="0"/>
              <a:t>его положениям, обучение детей с ограничениями в здоровье и детей инвалидов должно строиться с учетом:</a:t>
            </a:r>
            <a:br>
              <a:rPr lang="ru-RU" sz="2800" dirty="0"/>
            </a:br>
            <a:r>
              <a:rPr lang="ru-RU" sz="2800" dirty="0" smtClean="0"/>
              <a:t>-их </a:t>
            </a:r>
            <a:r>
              <a:rPr lang="ru-RU" sz="2800" dirty="0"/>
              <a:t>заболевания;</a:t>
            </a:r>
            <a:br>
              <a:rPr lang="ru-RU" sz="2800" dirty="0"/>
            </a:br>
            <a:r>
              <a:rPr lang="ru-RU" sz="2800" dirty="0" smtClean="0"/>
              <a:t>-психофизиологического </a:t>
            </a:r>
            <a:r>
              <a:rPr lang="ru-RU" sz="2800" dirty="0"/>
              <a:t>развития;</a:t>
            </a:r>
            <a:br>
              <a:rPr lang="ru-RU" sz="2800" dirty="0"/>
            </a:br>
            <a:r>
              <a:rPr lang="ru-RU" sz="2800" dirty="0" smtClean="0"/>
              <a:t>-заключением </a:t>
            </a:r>
            <a:r>
              <a:rPr lang="ru-RU" sz="2800" dirty="0"/>
              <a:t>медико-педагогической комиссии.</a:t>
            </a:r>
            <a:br>
              <a:rPr lang="ru-RU" sz="2800" dirty="0"/>
            </a:br>
            <a:r>
              <a:rPr lang="ru-RU" sz="2800" dirty="0"/>
              <a:t/>
            </a:r>
            <a:br>
              <a:rPr lang="ru-RU" sz="2800" dirty="0"/>
            </a:br>
            <a:r>
              <a:rPr lang="ru-RU" sz="2800" dirty="0" smtClean="0"/>
              <a:t>	Поэтому </a:t>
            </a:r>
            <a:r>
              <a:rPr lang="ru-RU" sz="2800" dirty="0"/>
              <a:t>нужно максимально подробно прописать требования к обучающимся этой категории.</a:t>
            </a:r>
            <a:br>
              <a:rPr lang="ru-RU" sz="2800" dirty="0"/>
            </a:br>
            <a:endParaRPr lang="ru-RU" sz="2800" dirty="0"/>
          </a:p>
        </p:txBody>
      </p:sp>
    </p:spTree>
    <p:extLst>
      <p:ext uri="{BB962C8B-B14F-4D97-AF65-F5344CB8AC3E}">
        <p14:creationId xmlns:p14="http://schemas.microsoft.com/office/powerpoint/2010/main" val="29535371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326" y="216269"/>
            <a:ext cx="11451265" cy="1325563"/>
          </a:xfrm>
        </p:spPr>
        <p:txBody>
          <a:bodyPr>
            <a:normAutofit/>
          </a:bodyPr>
          <a:lstStyle/>
          <a:p>
            <a:r>
              <a:rPr lang="ru-RU" sz="3600" dirty="0"/>
              <a:t>Нужно ли вносить в программу, что требуется справка от врача?</a:t>
            </a:r>
          </a:p>
        </p:txBody>
      </p:sp>
      <p:sp>
        <p:nvSpPr>
          <p:cNvPr id="3" name="TextBox 2"/>
          <p:cNvSpPr txBox="1"/>
          <p:nvPr/>
        </p:nvSpPr>
        <p:spPr>
          <a:xfrm>
            <a:off x="1031359" y="2317897"/>
            <a:ext cx="10260417" cy="2677656"/>
          </a:xfrm>
          <a:prstGeom prst="rect">
            <a:avLst/>
          </a:prstGeom>
          <a:solidFill>
            <a:schemeClr val="bg1">
              <a:alpha val="83000"/>
            </a:schemeClr>
          </a:solidFill>
        </p:spPr>
        <p:txBody>
          <a:bodyPr wrap="square" rtlCol="0">
            <a:spAutoFit/>
          </a:bodyPr>
          <a:lstStyle/>
          <a:p>
            <a:endParaRPr lang="ru-RU" sz="2800" dirty="0"/>
          </a:p>
          <a:p>
            <a:r>
              <a:rPr lang="ru-RU" sz="2800" dirty="0" smtClean="0"/>
              <a:t>	Как </a:t>
            </a:r>
            <a:r>
              <a:rPr lang="ru-RU" sz="2800" dirty="0"/>
              <a:t>правило, для занятий в спортивных секциях требуется справка от врача. Этот момент следует прописать в своей программе (в разделе пояснительной записки – условия приема в группу). Если речь идет об особой категории обучающихся – такие справки допустимо требовать и в другие объединения и кружки.</a:t>
            </a:r>
          </a:p>
        </p:txBody>
      </p:sp>
    </p:spTree>
    <p:extLst>
      <p:ext uri="{BB962C8B-B14F-4D97-AF65-F5344CB8AC3E}">
        <p14:creationId xmlns:p14="http://schemas.microsoft.com/office/powerpoint/2010/main" val="35988959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0752" y="131209"/>
            <a:ext cx="11748977" cy="1325563"/>
          </a:xfrm>
          <a:solidFill>
            <a:schemeClr val="bg1">
              <a:alpha val="82000"/>
            </a:schemeClr>
          </a:solidFill>
        </p:spPr>
        <p:txBody>
          <a:bodyPr>
            <a:normAutofit fontScale="90000"/>
          </a:bodyPr>
          <a:lstStyle/>
          <a:p>
            <a:r>
              <a:rPr lang="ru-RU" sz="4000" dirty="0"/>
              <a:t/>
            </a:r>
            <a:br>
              <a:rPr lang="ru-RU" sz="4000" dirty="0"/>
            </a:br>
            <a:r>
              <a:rPr lang="ru-RU" sz="4000" dirty="0"/>
              <a:t>Зачем справка от врача при дистанционном обучении?</a:t>
            </a:r>
            <a:r>
              <a:rPr lang="ru-RU" dirty="0"/>
              <a:t/>
            </a:r>
            <a:br>
              <a:rPr lang="ru-RU" dirty="0"/>
            </a:br>
            <a:endParaRPr lang="ru-RU" dirty="0"/>
          </a:p>
        </p:txBody>
      </p:sp>
      <p:sp>
        <p:nvSpPr>
          <p:cNvPr id="3" name="TextBox 2"/>
          <p:cNvSpPr txBox="1"/>
          <p:nvPr/>
        </p:nvSpPr>
        <p:spPr>
          <a:xfrm>
            <a:off x="180752" y="2509284"/>
            <a:ext cx="11600120" cy="3108543"/>
          </a:xfrm>
          <a:prstGeom prst="rect">
            <a:avLst/>
          </a:prstGeom>
          <a:solidFill>
            <a:schemeClr val="bg1">
              <a:alpha val="78000"/>
            </a:schemeClr>
          </a:solidFill>
        </p:spPr>
        <p:txBody>
          <a:bodyPr wrap="square" rtlCol="0">
            <a:spAutoFit/>
          </a:bodyPr>
          <a:lstStyle/>
          <a:p>
            <a:r>
              <a:rPr lang="ru-RU" sz="2800" dirty="0" smtClean="0">
                <a:latin typeface="+mj-lt"/>
              </a:rPr>
              <a:t>	Процесс </a:t>
            </a:r>
            <a:r>
              <a:rPr lang="ru-RU" sz="2800" dirty="0">
                <a:latin typeface="+mj-lt"/>
              </a:rPr>
              <a:t>обучения строится на нормах СанПиН, предусмотренных для здоровых детей. При наличии ограничений по здоровью, требуется обезопасить и педагога, и ребенка медицинской справкой.</a:t>
            </a:r>
          </a:p>
          <a:p>
            <a:endParaRPr lang="ru-RU" sz="2800" dirty="0">
              <a:latin typeface="+mj-lt"/>
            </a:endParaRPr>
          </a:p>
          <a:p>
            <a:r>
              <a:rPr lang="ru-RU" sz="2800" dirty="0" smtClean="0">
                <a:latin typeface="+mj-lt"/>
              </a:rPr>
              <a:t>	Сведения </a:t>
            </a:r>
            <a:r>
              <a:rPr lang="ru-RU" sz="2800" dirty="0">
                <a:latin typeface="+mj-lt"/>
              </a:rPr>
              <a:t>о необходимости медицинского обследования, внесенные в программу, снимут все последующие вопросы от детей, их родителей и законных представителей.</a:t>
            </a:r>
          </a:p>
        </p:txBody>
      </p:sp>
    </p:spTree>
    <p:extLst>
      <p:ext uri="{BB962C8B-B14F-4D97-AF65-F5344CB8AC3E}">
        <p14:creationId xmlns:p14="http://schemas.microsoft.com/office/powerpoint/2010/main" val="26436076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6302" y="2672391"/>
            <a:ext cx="10515600" cy="1325563"/>
          </a:xfrm>
        </p:spPr>
        <p:txBody>
          <a:bodyPr>
            <a:normAutofit fontScale="90000"/>
          </a:bodyPr>
          <a:lstStyle/>
          <a:p>
            <a:r>
              <a:rPr lang="ru-RU" sz="3100" dirty="0" smtClean="0"/>
              <a:t>	Кроме </a:t>
            </a:r>
            <a:r>
              <a:rPr lang="ru-RU" sz="3100" dirty="0"/>
              <a:t>перечисленных ранее особенностей, на которые следует опираться при разработке программы, нужно спроектировать ее структуру и определить содержание.</a:t>
            </a:r>
            <a:br>
              <a:rPr lang="ru-RU" sz="3100" dirty="0"/>
            </a:br>
            <a:r>
              <a:rPr lang="ru-RU" sz="3100" dirty="0"/>
              <a:t/>
            </a:r>
            <a:br>
              <a:rPr lang="ru-RU" sz="3100" dirty="0"/>
            </a:br>
            <a:r>
              <a:rPr lang="ru-RU" sz="3100" dirty="0" smtClean="0"/>
              <a:t>	Для </a:t>
            </a:r>
            <a:r>
              <a:rPr lang="ru-RU" sz="3100" dirty="0"/>
              <a:t>этого можно использовать  "Методический конструктор по проектированию дополнительных общеобразовательных общеразвивающих программ", составленный Н.В. </a:t>
            </a:r>
            <a:r>
              <a:rPr lang="ru-RU" sz="3100" dirty="0" err="1"/>
              <a:t>Сечковской</a:t>
            </a:r>
            <a:r>
              <a:rPr lang="ru-RU" sz="3100" dirty="0"/>
              <a:t>, доцентом кафедры ПК и ПП руководящих педагогических работников системы дополнительного образования детей РМЦ ДОД ГАУ ДПО СОИРО.</a:t>
            </a:r>
            <a:r>
              <a:rPr lang="ru-RU" dirty="0"/>
              <a:t/>
            </a:r>
            <a:br>
              <a:rPr lang="ru-RU" dirty="0"/>
            </a:br>
            <a:endParaRPr lang="ru-RU" dirty="0"/>
          </a:p>
        </p:txBody>
      </p:sp>
    </p:spTree>
    <p:extLst>
      <p:ext uri="{BB962C8B-B14F-4D97-AF65-F5344CB8AC3E}">
        <p14:creationId xmlns:p14="http://schemas.microsoft.com/office/powerpoint/2010/main" val="6255740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5180" y="1183833"/>
            <a:ext cx="10515600" cy="3685879"/>
          </a:xfrm>
          <a:solidFill>
            <a:schemeClr val="bg1">
              <a:alpha val="61000"/>
            </a:schemeClr>
          </a:solidFill>
        </p:spPr>
        <p:txBody>
          <a:bodyPr>
            <a:noAutofit/>
          </a:bodyPr>
          <a:lstStyle/>
          <a:p>
            <a:r>
              <a:rPr lang="ru-RU" sz="2800" dirty="0" smtClean="0"/>
              <a:t>	Программа </a:t>
            </a:r>
            <a:r>
              <a:rPr lang="ru-RU" sz="2800" dirty="0"/>
              <a:t>должна включать следующие обязательные структурные элементы:</a:t>
            </a:r>
            <a:br>
              <a:rPr lang="ru-RU" sz="2800" dirty="0"/>
            </a:br>
            <a:r>
              <a:rPr lang="ru-RU" sz="2800" dirty="0"/>
              <a:t/>
            </a:r>
            <a:br>
              <a:rPr lang="ru-RU" sz="2800" dirty="0"/>
            </a:br>
            <a:r>
              <a:rPr lang="ru-RU" sz="2800" dirty="0" smtClean="0"/>
              <a:t>1)титульный </a:t>
            </a:r>
            <a:r>
              <a:rPr lang="ru-RU" sz="2800" dirty="0"/>
              <a:t>лист;</a:t>
            </a:r>
            <a:br>
              <a:rPr lang="ru-RU" sz="2800" dirty="0"/>
            </a:br>
            <a:r>
              <a:rPr lang="ru-RU" sz="2800" dirty="0" smtClean="0"/>
              <a:t>2)пояснительную </a:t>
            </a:r>
            <a:r>
              <a:rPr lang="ru-RU" sz="2800" dirty="0"/>
              <a:t>записку;</a:t>
            </a:r>
            <a:br>
              <a:rPr lang="ru-RU" sz="2800" dirty="0"/>
            </a:br>
            <a:r>
              <a:rPr lang="ru-RU" sz="2800" dirty="0" smtClean="0"/>
              <a:t>3)учебный </a:t>
            </a:r>
            <a:r>
              <a:rPr lang="ru-RU" sz="2800" dirty="0"/>
              <a:t>план;</a:t>
            </a:r>
            <a:br>
              <a:rPr lang="ru-RU" sz="2800" dirty="0"/>
            </a:br>
            <a:r>
              <a:rPr lang="ru-RU" sz="2800" dirty="0" smtClean="0"/>
              <a:t>4)содержание </a:t>
            </a:r>
            <a:r>
              <a:rPr lang="ru-RU" sz="2800" dirty="0"/>
              <a:t>учебного плана;</a:t>
            </a:r>
            <a:br>
              <a:rPr lang="ru-RU" sz="2800" dirty="0"/>
            </a:br>
            <a:r>
              <a:rPr lang="ru-RU" sz="2800" dirty="0" smtClean="0"/>
              <a:t>5)календарный </a:t>
            </a:r>
            <a:r>
              <a:rPr lang="ru-RU" sz="2800" dirty="0"/>
              <a:t>учебный график;</a:t>
            </a:r>
            <a:br>
              <a:rPr lang="ru-RU" sz="2800" dirty="0"/>
            </a:br>
            <a:r>
              <a:rPr lang="ru-RU" sz="2800" dirty="0" smtClean="0"/>
              <a:t>6)методическое </a:t>
            </a:r>
            <a:r>
              <a:rPr lang="ru-RU" sz="2800" dirty="0"/>
              <a:t>обеспечение программы.</a:t>
            </a:r>
          </a:p>
        </p:txBody>
      </p:sp>
    </p:spTree>
    <p:extLst>
      <p:ext uri="{BB962C8B-B14F-4D97-AF65-F5344CB8AC3E}">
        <p14:creationId xmlns:p14="http://schemas.microsoft.com/office/powerpoint/2010/main" val="902787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8079" y="2821246"/>
            <a:ext cx="10515600" cy="1325563"/>
          </a:xfrm>
        </p:spPr>
        <p:txBody>
          <a:bodyPr>
            <a:normAutofit fontScale="90000"/>
          </a:bodyPr>
          <a:lstStyle/>
          <a:p>
            <a:r>
              <a:rPr lang="ru-RU" sz="3100" dirty="0"/>
              <a:t>На титульном листе следует указать:</a:t>
            </a:r>
            <a:br>
              <a:rPr lang="ru-RU" sz="3100" dirty="0"/>
            </a:br>
            <a:r>
              <a:rPr lang="ru-RU" sz="3100" dirty="0"/>
              <a:t/>
            </a:r>
            <a:br>
              <a:rPr lang="ru-RU" sz="3100" dirty="0"/>
            </a:br>
            <a:r>
              <a:rPr lang="ru-RU" sz="3100" dirty="0" smtClean="0"/>
              <a:t>-полное </a:t>
            </a:r>
            <a:r>
              <a:rPr lang="ru-RU" sz="3100" dirty="0"/>
              <a:t>наименование вышестоящего органа образования, </a:t>
            </a:r>
            <a:r>
              <a:rPr lang="ru-RU" sz="3100" dirty="0" smtClean="0"/>
              <a:t>-которому </a:t>
            </a:r>
            <a:r>
              <a:rPr lang="ru-RU" sz="3100" dirty="0"/>
              <a:t>подчиняется учреждение ДООП;</a:t>
            </a:r>
            <a:br>
              <a:rPr lang="ru-RU" sz="3100" dirty="0"/>
            </a:br>
            <a:r>
              <a:rPr lang="ru-RU" sz="3100" dirty="0" smtClean="0"/>
              <a:t>-полное </a:t>
            </a:r>
            <a:r>
              <a:rPr lang="ru-RU" sz="3100" dirty="0"/>
              <a:t>наименование учебного заведения, в котором происходит реализация Программы;</a:t>
            </a:r>
            <a:br>
              <a:rPr lang="ru-RU" sz="3100" dirty="0"/>
            </a:br>
            <a:r>
              <a:rPr lang="ru-RU" sz="3100" dirty="0" smtClean="0"/>
              <a:t>-дата </a:t>
            </a:r>
            <a:r>
              <a:rPr lang="ru-RU" sz="3100" dirty="0"/>
              <a:t>и № протокола педагогического совета, которым утверждена Программа;</a:t>
            </a:r>
            <a:br>
              <a:rPr lang="ru-RU" sz="3100" dirty="0"/>
            </a:br>
            <a:r>
              <a:rPr lang="ru-RU" sz="3100" dirty="0" smtClean="0"/>
              <a:t>-гриф </a:t>
            </a:r>
            <a:r>
              <a:rPr lang="ru-RU" sz="3100" dirty="0"/>
              <a:t>утверждения Программы;</a:t>
            </a:r>
            <a:br>
              <a:rPr lang="ru-RU" sz="3100" dirty="0"/>
            </a:br>
            <a:r>
              <a:rPr lang="ru-RU" sz="3100" dirty="0" smtClean="0"/>
              <a:t>-направленность </a:t>
            </a:r>
            <a:r>
              <a:rPr lang="ru-RU" sz="3100" dirty="0"/>
              <a:t>и название Программы;</a:t>
            </a:r>
            <a:br>
              <a:rPr lang="ru-RU" sz="3100" dirty="0"/>
            </a:br>
            <a:r>
              <a:rPr lang="ru-RU" sz="3100" dirty="0" smtClean="0"/>
              <a:t>-возраст </a:t>
            </a:r>
            <a:r>
              <a:rPr lang="ru-RU" sz="3100" dirty="0"/>
              <a:t>обучающихся;</a:t>
            </a:r>
            <a:br>
              <a:rPr lang="ru-RU" sz="3100" dirty="0"/>
            </a:br>
            <a:r>
              <a:rPr lang="ru-RU" sz="3100" dirty="0" smtClean="0"/>
              <a:t>-период </a:t>
            </a:r>
            <a:r>
              <a:rPr lang="ru-RU" sz="3100" dirty="0"/>
              <a:t>реализации Программы;</a:t>
            </a:r>
            <a:br>
              <a:rPr lang="ru-RU" sz="3100" dirty="0"/>
            </a:br>
            <a:r>
              <a:rPr lang="ru-RU" sz="3100" dirty="0" smtClean="0"/>
              <a:t>-фамилия</a:t>
            </a:r>
            <a:r>
              <a:rPr lang="ru-RU" sz="3100" dirty="0"/>
              <a:t>, имя, отчество и должность автора (составителя);</a:t>
            </a:r>
            <a:br>
              <a:rPr lang="ru-RU" sz="3100" dirty="0"/>
            </a:br>
            <a:r>
              <a:rPr lang="ru-RU" sz="3100" dirty="0"/>
              <a:t> </a:t>
            </a:r>
            <a:r>
              <a:rPr lang="ru-RU" sz="3100" dirty="0" smtClean="0"/>
              <a:t>-год </a:t>
            </a:r>
            <a:r>
              <a:rPr lang="ru-RU" sz="3100" dirty="0"/>
              <a:t>разработки и населенный пункт реализации Программы.</a:t>
            </a:r>
            <a:r>
              <a:rPr lang="ru-RU" dirty="0"/>
              <a:t/>
            </a:r>
            <a:br>
              <a:rPr lang="ru-RU" dirty="0"/>
            </a:br>
            <a:endParaRPr lang="ru-RU" dirty="0"/>
          </a:p>
        </p:txBody>
      </p:sp>
    </p:spTree>
    <p:extLst>
      <p:ext uri="{BB962C8B-B14F-4D97-AF65-F5344CB8AC3E}">
        <p14:creationId xmlns:p14="http://schemas.microsoft.com/office/powerpoint/2010/main" val="26070486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3916" y="3023265"/>
            <a:ext cx="11958083" cy="1325563"/>
          </a:xfrm>
        </p:spPr>
        <p:txBody>
          <a:bodyPr>
            <a:normAutofit fontScale="90000"/>
          </a:bodyPr>
          <a:lstStyle/>
          <a:p>
            <a:r>
              <a:rPr lang="ru-RU" sz="3100" dirty="0" smtClean="0"/>
              <a:t>	В </a:t>
            </a:r>
            <a:r>
              <a:rPr lang="ru-RU" sz="3100" dirty="0"/>
              <a:t>пояснительной записке должны быть выделены следующие пункты:</a:t>
            </a:r>
            <a:br>
              <a:rPr lang="ru-RU" sz="3100" dirty="0"/>
            </a:br>
            <a:r>
              <a:rPr lang="ru-RU" sz="3100" dirty="0"/>
              <a:t/>
            </a:r>
            <a:br>
              <a:rPr lang="ru-RU" sz="3100" dirty="0"/>
            </a:br>
            <a:r>
              <a:rPr lang="ru-RU" sz="3100" dirty="0" smtClean="0"/>
              <a:t>-тип </a:t>
            </a:r>
            <a:r>
              <a:rPr lang="ru-RU" sz="3100" dirty="0"/>
              <a:t>программы (типовая, модифицированная, авторская);</a:t>
            </a:r>
            <a:br>
              <a:rPr lang="ru-RU" sz="3100" dirty="0"/>
            </a:br>
            <a:r>
              <a:rPr lang="ru-RU" sz="3100" dirty="0" smtClean="0"/>
              <a:t>-основания </a:t>
            </a:r>
            <a:r>
              <a:rPr lang="ru-RU" sz="3100" dirty="0"/>
              <a:t>составления программы (законодательные акты, методические материалы, типовые программы и рекомендации, на которые опирался автор при составлении), кроме случаев реализации авторских программ;</a:t>
            </a:r>
            <a:br>
              <a:rPr lang="ru-RU" sz="3100" dirty="0"/>
            </a:br>
            <a:r>
              <a:rPr lang="ru-RU" sz="3100" dirty="0" smtClean="0"/>
              <a:t>-направленность</a:t>
            </a:r>
            <a:r>
              <a:rPr lang="ru-RU" sz="3100" dirty="0"/>
              <a:t>;</a:t>
            </a:r>
            <a:br>
              <a:rPr lang="ru-RU" sz="3100" dirty="0"/>
            </a:br>
            <a:r>
              <a:rPr lang="ru-RU" sz="3100" dirty="0" smtClean="0"/>
              <a:t>-актуальность</a:t>
            </a:r>
            <a:r>
              <a:rPr lang="ru-RU" sz="3100" dirty="0"/>
              <a:t>;</a:t>
            </a:r>
            <a:br>
              <a:rPr lang="ru-RU" sz="3100" dirty="0"/>
            </a:br>
            <a:r>
              <a:rPr lang="ru-RU" sz="3100" dirty="0" smtClean="0"/>
              <a:t>-адресат </a:t>
            </a:r>
            <a:r>
              <a:rPr lang="ru-RU" sz="3100" dirty="0"/>
              <a:t>(с указанием возраста, в соответствии со сведениями на титульном листе);</a:t>
            </a:r>
            <a:br>
              <a:rPr lang="ru-RU" sz="3100" dirty="0"/>
            </a:br>
            <a:r>
              <a:rPr lang="ru-RU" sz="3100" dirty="0" smtClean="0"/>
              <a:t>-объем </a:t>
            </a:r>
            <a:r>
              <a:rPr lang="ru-RU" sz="3100" dirty="0"/>
              <a:t>(общее количество часов);</a:t>
            </a:r>
            <a:br>
              <a:rPr lang="ru-RU" sz="3100" dirty="0"/>
            </a:br>
            <a:r>
              <a:rPr lang="ru-RU" sz="3100" dirty="0"/>
              <a:t>формы организации занятий (очная, заочная, дистанционная);</a:t>
            </a:r>
            <a:br>
              <a:rPr lang="ru-RU" sz="3100" dirty="0"/>
            </a:br>
            <a:r>
              <a:rPr lang="ru-RU" sz="3100" dirty="0" smtClean="0"/>
              <a:t>-режим </a:t>
            </a:r>
            <a:r>
              <a:rPr lang="ru-RU" sz="3100" dirty="0"/>
              <a:t>занятий в соответствии с нормами СанПиН;</a:t>
            </a:r>
            <a:br>
              <a:rPr lang="ru-RU" sz="3100" dirty="0"/>
            </a:br>
            <a:r>
              <a:rPr lang="ru-RU" sz="3100" dirty="0" smtClean="0"/>
              <a:t>-цель </a:t>
            </a:r>
            <a:r>
              <a:rPr lang="ru-RU" sz="3100" dirty="0"/>
              <a:t>и задачи (образовательные, развивающие, воспитательные) Программы;</a:t>
            </a:r>
            <a:br>
              <a:rPr lang="ru-RU" sz="3100" dirty="0"/>
            </a:br>
            <a:r>
              <a:rPr lang="ru-RU" sz="3100" dirty="0" smtClean="0"/>
              <a:t>-планируемые </a:t>
            </a:r>
            <a:r>
              <a:rPr lang="ru-RU" sz="3100" dirty="0"/>
              <a:t>результаты.</a:t>
            </a:r>
            <a:r>
              <a:rPr lang="ru-RU" dirty="0"/>
              <a:t/>
            </a:r>
            <a:br>
              <a:rPr lang="ru-RU" dirty="0"/>
            </a:br>
            <a:endParaRPr lang="ru-RU" dirty="0"/>
          </a:p>
        </p:txBody>
      </p:sp>
    </p:spTree>
    <p:extLst>
      <p:ext uri="{BB962C8B-B14F-4D97-AF65-F5344CB8AC3E}">
        <p14:creationId xmlns:p14="http://schemas.microsoft.com/office/powerpoint/2010/main" val="24250942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8000" b="-1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6572" y="2289618"/>
            <a:ext cx="8380228" cy="2144159"/>
          </a:xfrm>
        </p:spPr>
        <p:txBody>
          <a:bodyPr>
            <a:noAutofit/>
          </a:bodyPr>
          <a:lstStyle/>
          <a:p>
            <a:r>
              <a:rPr lang="ru-RU" sz="2800" dirty="0" smtClean="0"/>
              <a:t>	Учебный </a:t>
            </a:r>
            <a:r>
              <a:rPr lang="ru-RU" sz="2800" dirty="0"/>
              <a:t>план должен представляться в форме таблицы, с графами:</a:t>
            </a:r>
            <a:br>
              <a:rPr lang="ru-RU" sz="2800" dirty="0"/>
            </a:br>
            <a:r>
              <a:rPr lang="ru-RU" sz="2800" dirty="0"/>
              <a:t/>
            </a:r>
            <a:br>
              <a:rPr lang="ru-RU" sz="2800" dirty="0"/>
            </a:br>
            <a:r>
              <a:rPr lang="ru-RU" sz="2800" dirty="0" smtClean="0"/>
              <a:t>-порядковый номер </a:t>
            </a:r>
            <a:r>
              <a:rPr lang="ru-RU" sz="2800" dirty="0"/>
              <a:t>темы;</a:t>
            </a:r>
            <a:br>
              <a:rPr lang="ru-RU" sz="2800" dirty="0"/>
            </a:br>
            <a:r>
              <a:rPr lang="ru-RU" sz="2800" dirty="0" smtClean="0"/>
              <a:t>-наименование </a:t>
            </a:r>
            <a:r>
              <a:rPr lang="ru-RU" sz="2800" dirty="0"/>
              <a:t>темы;</a:t>
            </a:r>
            <a:br>
              <a:rPr lang="ru-RU" sz="2800" dirty="0"/>
            </a:br>
            <a:r>
              <a:rPr lang="ru-RU" sz="2800" dirty="0" smtClean="0"/>
              <a:t>-количество </a:t>
            </a:r>
            <a:r>
              <a:rPr lang="ru-RU" sz="2800" dirty="0"/>
              <a:t>выделенных часов (всего, для теории, для практики);</a:t>
            </a:r>
            <a:br>
              <a:rPr lang="ru-RU" sz="2800" dirty="0"/>
            </a:br>
            <a:r>
              <a:rPr lang="ru-RU" sz="2800" dirty="0" smtClean="0"/>
              <a:t>-формы </a:t>
            </a:r>
            <a:r>
              <a:rPr lang="ru-RU" sz="2800" dirty="0"/>
              <a:t>промежуточного и итогового контроля.</a:t>
            </a:r>
            <a:br>
              <a:rPr lang="ru-RU" sz="2800" dirty="0"/>
            </a:br>
            <a:endParaRPr lang="ru-RU" sz="2800" dirty="0"/>
          </a:p>
        </p:txBody>
      </p:sp>
    </p:spTree>
    <p:extLst>
      <p:ext uri="{BB962C8B-B14F-4D97-AF65-F5344CB8AC3E}">
        <p14:creationId xmlns:p14="http://schemas.microsoft.com/office/powerpoint/2010/main" val="3083972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1242" y="893135"/>
            <a:ext cx="10515600" cy="4497572"/>
          </a:xfrm>
          <a:solidFill>
            <a:schemeClr val="bg1">
              <a:alpha val="63000"/>
            </a:schemeClr>
          </a:solidFill>
        </p:spPr>
        <p:txBody>
          <a:bodyPr>
            <a:normAutofit fontScale="90000"/>
          </a:bodyPr>
          <a:lstStyle/>
          <a:p>
            <a:r>
              <a:rPr lang="ru-RU" sz="3100" dirty="0" smtClean="0"/>
              <a:t>	Содержание </a:t>
            </a:r>
            <a:r>
              <a:rPr lang="ru-RU" sz="3100" dirty="0"/>
              <a:t>учебного плана представляет краткое описание разделов, с указанием целей и задач.</a:t>
            </a:r>
            <a:br>
              <a:rPr lang="ru-RU" sz="3100" dirty="0"/>
            </a:br>
            <a:r>
              <a:rPr lang="ru-RU" sz="3100" dirty="0"/>
              <a:t/>
            </a:r>
            <a:br>
              <a:rPr lang="ru-RU" sz="3100" dirty="0"/>
            </a:br>
            <a:r>
              <a:rPr lang="ru-RU" sz="3100" dirty="0"/>
              <a:t/>
            </a:r>
            <a:br>
              <a:rPr lang="ru-RU" sz="3100" dirty="0"/>
            </a:br>
            <a:r>
              <a:rPr lang="ru-RU" sz="3100" dirty="0" smtClean="0"/>
              <a:t>	Здесь </a:t>
            </a:r>
            <a:r>
              <a:rPr lang="ru-RU" sz="3100" dirty="0"/>
              <a:t>же можно дать краткую аннотацию каждой темы.</a:t>
            </a:r>
            <a:br>
              <a:rPr lang="ru-RU" sz="3100" dirty="0"/>
            </a:br>
            <a:r>
              <a:rPr lang="ru-RU" sz="3100" dirty="0"/>
              <a:t/>
            </a:r>
            <a:br>
              <a:rPr lang="ru-RU" sz="3100" dirty="0"/>
            </a:br>
            <a:r>
              <a:rPr lang="ru-RU" sz="3100" dirty="0" smtClean="0"/>
              <a:t>	На </a:t>
            </a:r>
            <a:r>
              <a:rPr lang="ru-RU" sz="3100" dirty="0"/>
              <a:t>первый взгляд – составление аннотаций требует дополнительной работы. Но, как показывает практика, впоследствии – облегчает подготовку к учебному процессу, структурируя учебный материал.</a:t>
            </a:r>
            <a:r>
              <a:rPr lang="ru-RU" dirty="0"/>
              <a:t/>
            </a:r>
            <a:br>
              <a:rPr lang="ru-RU" dirty="0"/>
            </a:br>
            <a:endParaRPr lang="ru-RU" dirty="0"/>
          </a:p>
        </p:txBody>
      </p:sp>
    </p:spTree>
    <p:extLst>
      <p:ext uri="{BB962C8B-B14F-4D97-AF65-F5344CB8AC3E}">
        <p14:creationId xmlns:p14="http://schemas.microsoft.com/office/powerpoint/2010/main" val="6752669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3651" y="1371600"/>
            <a:ext cx="10515600" cy="3859619"/>
          </a:xfrm>
          <a:solidFill>
            <a:schemeClr val="bg1">
              <a:alpha val="49000"/>
            </a:schemeClr>
          </a:solidFill>
        </p:spPr>
        <p:txBody>
          <a:bodyPr>
            <a:normAutofit fontScale="90000"/>
          </a:bodyPr>
          <a:lstStyle/>
          <a:p>
            <a:r>
              <a:rPr lang="ru-RU" sz="3100" dirty="0" smtClean="0"/>
              <a:t>	Календарный </a:t>
            </a:r>
            <a:r>
              <a:rPr lang="ru-RU" sz="3100" dirty="0"/>
              <a:t>учебный график составляется в форме таблицы с графами:</a:t>
            </a:r>
            <a:br>
              <a:rPr lang="ru-RU" sz="3100" dirty="0"/>
            </a:br>
            <a:r>
              <a:rPr lang="ru-RU" sz="3100" dirty="0"/>
              <a:t/>
            </a:r>
            <a:br>
              <a:rPr lang="ru-RU" sz="3100" dirty="0"/>
            </a:br>
            <a:r>
              <a:rPr lang="ru-RU" sz="3100" dirty="0" smtClean="0"/>
              <a:t>-даты </a:t>
            </a:r>
            <a:r>
              <a:rPr lang="ru-RU" sz="3100" dirty="0"/>
              <a:t>проведения занятий;</a:t>
            </a:r>
            <a:br>
              <a:rPr lang="ru-RU" sz="3100" dirty="0"/>
            </a:br>
            <a:r>
              <a:rPr lang="ru-RU" sz="3100" dirty="0" smtClean="0"/>
              <a:t>-темы </a:t>
            </a:r>
            <a:r>
              <a:rPr lang="ru-RU" sz="3100" dirty="0"/>
              <a:t>занятий;</a:t>
            </a:r>
            <a:br>
              <a:rPr lang="ru-RU" sz="3100" dirty="0"/>
            </a:br>
            <a:r>
              <a:rPr lang="ru-RU" sz="3100" dirty="0" smtClean="0"/>
              <a:t>-форма </a:t>
            </a:r>
            <a:r>
              <a:rPr lang="ru-RU" sz="3100" dirty="0"/>
              <a:t>проведения занятия;</a:t>
            </a:r>
            <a:br>
              <a:rPr lang="ru-RU" sz="3100" dirty="0"/>
            </a:br>
            <a:r>
              <a:rPr lang="ru-RU" sz="3100" dirty="0" smtClean="0"/>
              <a:t>-форма </a:t>
            </a:r>
            <a:r>
              <a:rPr lang="ru-RU" sz="3100" dirty="0"/>
              <a:t>контроля;</a:t>
            </a:r>
            <a:br>
              <a:rPr lang="ru-RU" sz="3100" dirty="0"/>
            </a:br>
            <a:r>
              <a:rPr lang="ru-RU" sz="3100" dirty="0" smtClean="0"/>
              <a:t>-количество </a:t>
            </a:r>
            <a:r>
              <a:rPr lang="ru-RU" sz="3100" dirty="0"/>
              <a:t>часов.</a:t>
            </a:r>
            <a:r>
              <a:rPr lang="ru-RU" dirty="0"/>
              <a:t/>
            </a:r>
            <a:br>
              <a:rPr lang="ru-RU" dirty="0"/>
            </a:br>
            <a:endParaRPr lang="ru-RU" dirty="0"/>
          </a:p>
        </p:txBody>
      </p:sp>
    </p:spTree>
    <p:extLst>
      <p:ext uri="{BB962C8B-B14F-4D97-AF65-F5344CB8AC3E}">
        <p14:creationId xmlns:p14="http://schemas.microsoft.com/office/powerpoint/2010/main" val="5605313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63503" y="3349255"/>
            <a:ext cx="10515600" cy="3030391"/>
          </a:xfrm>
          <a:solidFill>
            <a:schemeClr val="bg1">
              <a:alpha val="85000"/>
            </a:schemeClr>
          </a:solidFill>
        </p:spPr>
        <p:txBody>
          <a:bodyPr>
            <a:normAutofit fontScale="90000"/>
          </a:bodyPr>
          <a:lstStyle/>
          <a:p>
            <a:r>
              <a:rPr lang="ru-RU" sz="3100" dirty="0" smtClean="0"/>
              <a:t>	Методическое </a:t>
            </a:r>
            <a:r>
              <a:rPr lang="ru-RU" sz="3100" dirty="0"/>
              <a:t>обеспечение программы должно содержать:</a:t>
            </a:r>
            <a:br>
              <a:rPr lang="ru-RU" sz="3100" dirty="0"/>
            </a:br>
            <a:r>
              <a:rPr lang="ru-RU" sz="3100" dirty="0"/>
              <a:t/>
            </a:r>
            <a:br>
              <a:rPr lang="ru-RU" sz="3100" dirty="0"/>
            </a:br>
            <a:r>
              <a:rPr lang="ru-RU" sz="3100" dirty="0" smtClean="0"/>
              <a:t>-перечень </a:t>
            </a:r>
            <a:r>
              <a:rPr lang="ru-RU" sz="3100" dirty="0"/>
              <a:t>методической и дидактической литературы, имеющейся в распоряжении педагога на бумажном или электронном носителе;</a:t>
            </a:r>
            <a:br>
              <a:rPr lang="ru-RU" sz="3100" dirty="0"/>
            </a:br>
            <a:r>
              <a:rPr lang="ru-RU" sz="3100" dirty="0" smtClean="0"/>
              <a:t>-описание </a:t>
            </a:r>
            <a:r>
              <a:rPr lang="ru-RU" sz="3100" dirty="0"/>
              <a:t>собственной методики, или используемой в работе методики, применяющейся в реализации Программы.</a:t>
            </a:r>
            <a:r>
              <a:rPr lang="ru-RU" dirty="0"/>
              <a:t/>
            </a:r>
            <a:br>
              <a:rPr lang="ru-RU" dirty="0"/>
            </a:br>
            <a:endParaRPr lang="ru-RU" dirty="0"/>
          </a:p>
        </p:txBody>
      </p:sp>
    </p:spTree>
    <p:extLst>
      <p:ext uri="{BB962C8B-B14F-4D97-AF65-F5344CB8AC3E}">
        <p14:creationId xmlns:p14="http://schemas.microsoft.com/office/powerpoint/2010/main" val="9952196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5000"/>
            <a:lum/>
          </a:blip>
          <a:srcRect/>
          <a:stretch>
            <a:fillRect t="-6000" b="-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0219" y="1244010"/>
            <a:ext cx="10515600" cy="4380614"/>
          </a:xfrm>
          <a:solidFill>
            <a:schemeClr val="bg1"/>
          </a:solidFill>
        </p:spPr>
        <p:txBody>
          <a:bodyPr>
            <a:normAutofit fontScale="90000"/>
          </a:bodyPr>
          <a:lstStyle/>
          <a:p>
            <a:r>
              <a:rPr lang="ru-RU" sz="3100" dirty="0" smtClean="0"/>
              <a:t>	Итоговая </a:t>
            </a:r>
            <a:r>
              <a:rPr lang="ru-RU" sz="3100" dirty="0"/>
              <a:t>аттестация может проводиться на основании достаточного числа занятий, которые посетил обучающийся. Или – на основании любой творческой работы, тестирования и других показателей, которые определяют уровень освоения темы, но не влияют на статус обучающегося.</a:t>
            </a:r>
            <a:br>
              <a:rPr lang="ru-RU" sz="3100" dirty="0"/>
            </a:br>
            <a:r>
              <a:rPr lang="ru-RU" sz="3100" dirty="0"/>
              <a:t/>
            </a:r>
            <a:br>
              <a:rPr lang="ru-RU" sz="3100" dirty="0"/>
            </a:br>
            <a:r>
              <a:rPr lang="ru-RU" sz="3100" dirty="0" smtClean="0"/>
              <a:t>	Специальные </a:t>
            </a:r>
            <a:r>
              <a:rPr lang="ru-RU" sz="3100" dirty="0"/>
              <a:t>требования по проведению итоговой аттестации не предусмотрены, если обучающиеся не получают документ о прохождении курса.</a:t>
            </a:r>
            <a:r>
              <a:rPr lang="ru-RU" dirty="0"/>
              <a:t/>
            </a:r>
            <a:br>
              <a:rPr lang="ru-RU" dirty="0"/>
            </a:br>
            <a:endParaRPr lang="ru-RU" dirty="0"/>
          </a:p>
        </p:txBody>
      </p:sp>
    </p:spTree>
    <p:extLst>
      <p:ext uri="{BB962C8B-B14F-4D97-AF65-F5344CB8AC3E}">
        <p14:creationId xmlns:p14="http://schemas.microsoft.com/office/powerpoint/2010/main" val="22229008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5000"/>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76400" y="2289618"/>
            <a:ext cx="10515600" cy="1325563"/>
          </a:xfrm>
          <a:noFill/>
        </p:spPr>
        <p:txBody>
          <a:bodyPr>
            <a:noAutofit/>
          </a:bodyPr>
          <a:lstStyle/>
          <a:p>
            <a:r>
              <a:rPr lang="ru-RU" sz="2800" dirty="0" smtClean="0"/>
              <a:t>	Особенно </a:t>
            </a:r>
            <a:r>
              <a:rPr lang="ru-RU" sz="2800" dirty="0"/>
              <a:t>важно, чтобы на этапе проектирования и разработки программы были определены гибкие критерии аттестационных работ, предусматривающие возможность аттестации ребят с особыми способностями. При этом следует прописывать условия аттестации максимально корректно, не ссылаясь прямым текстом на особые возможности обучающихся, допускающие снижение уровня требований. </a:t>
            </a:r>
          </a:p>
        </p:txBody>
      </p:sp>
    </p:spTree>
    <p:extLst>
      <p:ext uri="{BB962C8B-B14F-4D97-AF65-F5344CB8AC3E}">
        <p14:creationId xmlns:p14="http://schemas.microsoft.com/office/powerpoint/2010/main" val="3976985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5000"/>
            <a:lum/>
          </a:blip>
          <a:srcRect/>
          <a:stretch>
            <a:fillRect t="-18000" b="-1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5940" y="1704825"/>
            <a:ext cx="8805530" cy="2558831"/>
          </a:xfrm>
          <a:noFill/>
        </p:spPr>
        <p:txBody>
          <a:bodyPr>
            <a:normAutofit/>
          </a:bodyPr>
          <a:lstStyle/>
          <a:p>
            <a:r>
              <a:rPr lang="ru-RU" sz="3100" dirty="0" smtClean="0"/>
              <a:t>	Представленный </a:t>
            </a:r>
            <a:r>
              <a:rPr lang="ru-RU" sz="3100" dirty="0"/>
              <a:t>материал имеет рекомендательный характер и может использоваться при проектировании и создании ДООП.</a:t>
            </a:r>
            <a:r>
              <a:rPr lang="ru-RU" dirty="0"/>
              <a:t/>
            </a:r>
            <a:br>
              <a:rPr lang="ru-RU" dirty="0"/>
            </a:br>
            <a:endParaRPr lang="ru-RU" dirty="0"/>
          </a:p>
        </p:txBody>
      </p:sp>
    </p:spTree>
    <p:extLst>
      <p:ext uri="{BB962C8B-B14F-4D97-AF65-F5344CB8AC3E}">
        <p14:creationId xmlns:p14="http://schemas.microsoft.com/office/powerpoint/2010/main" val="29549567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Tree>
    <p:extLst>
      <p:ext uri="{BB962C8B-B14F-4D97-AF65-F5344CB8AC3E}">
        <p14:creationId xmlns:p14="http://schemas.microsoft.com/office/powerpoint/2010/main" val="185511575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320</Words>
  <Application>Microsoft Office PowerPoint</Application>
  <PresentationFormat>Широкоэкранный</PresentationFormat>
  <Paragraphs>86</Paragraphs>
  <Slides>43</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43</vt:i4>
      </vt:variant>
    </vt:vector>
  </HeadingPairs>
  <TitlesOfParts>
    <vt:vector size="52" baseType="lpstr">
      <vt:lpstr>Arial</vt:lpstr>
      <vt:lpstr>Calibri</vt:lpstr>
      <vt:lpstr>Calibri Light</vt:lpstr>
      <vt:lpstr>Carlito</vt:lpstr>
      <vt:lpstr>Liberation Sans</vt:lpstr>
      <vt:lpstr>Segoe UI</vt:lpstr>
      <vt:lpstr>StarSymbol</vt:lpstr>
      <vt:lpstr>Wingdings</vt:lpstr>
      <vt:lpstr>Тема Office</vt:lpstr>
      <vt:lpstr>Разработка и проектирование дополнительных общеобразовательных общеразвивающих программ с применением электронного обучения и дистанционных образовательных технологий для детей с особенностями развития (на примере "Философского клуба") </vt:lpstr>
      <vt:lpstr>Презентация PowerPoint</vt:lpstr>
      <vt:lpstr>Презентация PowerPoint</vt:lpstr>
      <vt:lpstr>Задачи: -рассмотреть важность опоры ДООП на законодательную базу; -дифференцировать виды законодательных актов, используемых при проектировании ДООП; -выделить основные документы, участвующие в разработке ДООП; -выявить преимущества дистанционного образования для детей с ОВЗ; -рассмотреть перечень нозологий детей с ОВЗ; -вывить контингент обучающихся с учетом сопутствующей нозологии; -ознакомиться с разновидностями ДООП; -выяснить особенности разработки ДООП разных видов; -определить структуру и содержание ДООП. </vt:lpstr>
      <vt:lpstr>Что означает опора на законодательную базу?</vt:lpstr>
      <vt:lpstr>На какую законодательную базу нужно опираться?</vt:lpstr>
      <vt:lpstr>Они могут содержать: 1.положения, касающиеся дополнительного образования в целом; 2.дистанционных форм обучения в частности; 3.нормативов, касающихся интересующего нас контингента обучающихся.  Главное – их актуальность и соответствие целям и задачам обучения.</vt:lpstr>
      <vt:lpstr>Обязательна ссылка на следующие Федеральные законы:</vt:lpstr>
      <vt:lpstr>1.Если имеются региональные (муниципальные) постановления, касающиеся дополнительного образования, принятые в регионе или населенном пункте, где реализуется программа, на них также требуется обратить внимание.     2.Обязательно нужно проработать локальные документы, принятые учреждением, в котором будет реализована программа, чтобы она соответствовала всем его нормативным требованиям. </vt:lpstr>
      <vt:lpstr> Нужно ли указывать ссылку на законы в тексте программы? </vt:lpstr>
      <vt:lpstr>Существует ли специальное место (раздел) в пояснительной записке, куда вносятся законодательные акты? </vt:lpstr>
      <vt:lpstr>Как правильно составить список нормативов? </vt:lpstr>
      <vt:lpstr> После того как ознакомление с нормативно-законодательной базой завершено, можно, на этой законодательной основе, приступать к собственно проектированию.  Внимание! Если нормативно-правовых документов, удостоверяющих законность работы в данном направлении недостаточно, от создания программы следует отказаться и выбрать новое направление деятельности. </vt:lpstr>
      <vt:lpstr> Здесь же, на этапе проектирования, следует обратить внимание на тип программы, выбрав наиболее подходящий вариант из нижеследующих: типовая; модифицированная; авторская. Каждая разновидность имеет свои критерии. </vt:lpstr>
      <vt:lpstr>Нужно ли (и если нужно, то в каком месте текста) указывать тип программы?</vt:lpstr>
      <vt:lpstr> Авторская программа должна пройти специальную экспертизу и получить соответствующее удостоверение. Даже если она полностью оригинальная, без удостоверения авторства вышестоящей организацией, пользоваться данным статусом недопустимо.   Как правильно оформить в тексте авторскую программу?   После того, как составитель указывает, что программа авторская, вносятся реквизиты локального документа о присвоении авторства.</vt:lpstr>
      <vt:lpstr> Типовая программа должна иметь соответствие ФГОС, гриф УМО или другие реквизиты, которые ориентируют ее на соответствующие стандарты.   Как правильно оформить в тексте типовую программу? После того, как составитель указывает, что программа типовая, вносится соответствие стандартам, с указанием грифа, шифра или реквизитов экспертного заключения.   Внимание! В этом случае недопустимо вносить в нее никаких произвольных изменений. </vt:lpstr>
      <vt:lpstr> Модифицированная программа – самый распространенный тип программ, используемый в учреждениях дополнительного образования. Она основана на видоизмененной типовой программе или учебных и методических рекомендациях по профильным предметам.   Как правильно оформить в тексте модифицированную программу?    После того, как составитель указывает, что программа модифицированная, указываются источники, на которые она опиралась при разработке. </vt:lpstr>
      <vt:lpstr> Электронное обучение и дистанционные образовательные технологии – это не тип программы, а способ проведения учебного процесса.    Однако этот факт следует прописать максимально подробно, ссылаясь на источники нормативно-правовой базы, разрешающей электронное обучение. </vt:lpstr>
      <vt:lpstr> Кроме трех основных типов программ, можно проектировать и разрабатывать экспериментальную программу, которая может стать первой ступенью к формированию авторской программы.   Экспериментальные программы должны опираться на локальный документ учреждения, допускающий в рамках своей деятельности экспериментальную работу, а также – утверждаться на педагогическом совете учреждения. </vt:lpstr>
      <vt:lpstr> Еще одно важное условие, которое следует выполнить на этапе проектирование программы – это выбор ее направленности.    Все направления, по которым реализуются  Программы, формируются в соответствии с Приказом Министерства образования и науки № 1008 от 29.08.2013 г. </vt:lpstr>
      <vt:lpstr> Какие направленности программ могут применяться? </vt:lpstr>
      <vt:lpstr>Внимание! Ни в коем случае нельзя указывать дистанционную направленность программы, так как форма подачи материала не является направленностью.     Электронное обучение и дистанционные технологии могут применяться ко всем видам направленности, если это уместно. </vt:lpstr>
      <vt:lpstr>Где указывается, что программа является дистанционной?</vt:lpstr>
      <vt:lpstr>  У составителя программы имеется множество вариантов использования сведений о том, что программа является дистанционной. Он может сообщить об этом:  -в самом начале пояснительной записки; -в разделе об актуальности; -в разделе о педагогической целесообразности; -в других местах текста, где это окажется уместным.</vt:lpstr>
      <vt:lpstr> То же касается сведений о том, что он работает с особой категорией обучающихся. Автор может сообщить об этом:  -в самом начале пояснительной записки; -в разделе об актуальности; -в разделе о педагогической целесообразности; -в других местах текста, где это окажется уместным.</vt:lpstr>
      <vt:lpstr> Уже на этапе проектирования программы, автору необходимо выявить контингент обучающихся. Если планируется проводить работу с детьми с ОВЗ, нужно определить спектр нозологий, с которыми обучающиеся могут приступать к обучению.   Здесь главное – не навредить обучающимся, но и не нарушить их права. Поэтому нужно определить условия, при которых особый контингент обучающихся может посещать кружок, творческое или спортивное объединение.</vt:lpstr>
      <vt:lpstr> Каким законом регулируются особенности работы с детьми с ОВЗ? </vt:lpstr>
      <vt:lpstr> Согласно его положениям, обучение детей с ограничениями в здоровье и детей инвалидов должно строиться с учетом: -их заболевания; -психофизиологического развития; -заключением медико-педагогической комиссии.   Поэтому нужно максимально подробно прописать требования к обучающимся этой категории. </vt:lpstr>
      <vt:lpstr>Нужно ли вносить в программу, что требуется справка от врача?</vt:lpstr>
      <vt:lpstr> Зачем справка от врача при дистанционном обучении? </vt:lpstr>
      <vt:lpstr> Кроме перечисленных ранее особенностей, на которые следует опираться при разработке программы, нужно спроектировать ее структуру и определить содержание.   Для этого можно использовать  "Методический конструктор по проектированию дополнительных общеобразовательных общеразвивающих программ", составленный Н.В. Сечковской, доцентом кафедры ПК и ПП руководящих педагогических работников системы дополнительного образования детей РМЦ ДОД ГАУ ДПО СОИРО. </vt:lpstr>
      <vt:lpstr> Программа должна включать следующие обязательные структурные элементы:  1)титульный лист; 2)пояснительную записку; 3)учебный план; 4)содержание учебного плана; 5)календарный учебный график; 6)методическое обеспечение программы.</vt:lpstr>
      <vt:lpstr>На титульном листе следует указать:  -полное наименование вышестоящего органа образования, -которому подчиняется учреждение ДООП; -полное наименование учебного заведения, в котором происходит реализация Программы; -дата и № протокола педагогического совета, которым утверждена Программа; -гриф утверждения Программы; -направленность и название Программы; -возраст обучающихся; -период реализации Программы; -фамилия, имя, отчество и должность автора (составителя);  -год разработки и населенный пункт реализации Программы. </vt:lpstr>
      <vt:lpstr> В пояснительной записке должны быть выделены следующие пункты:  -тип программы (типовая, модифицированная, авторская); -основания составления программы (законодательные акты, методические материалы, типовые программы и рекомендации, на которые опирался автор при составлении), кроме случаев реализации авторских программ; -направленность; -актуальность; -адресат (с указанием возраста, в соответствии со сведениями на титульном листе); -объем (общее количество часов); формы организации занятий (очная, заочная, дистанционная); -режим занятий в соответствии с нормами СанПиН; -цель и задачи (образовательные, развивающие, воспитательные) Программы; -планируемые результаты. </vt:lpstr>
      <vt:lpstr> Учебный план должен представляться в форме таблицы, с графами:  -порядковый номер темы; -наименование темы; -количество выделенных часов (всего, для теории, для практики); -формы промежуточного и итогового контроля. </vt:lpstr>
      <vt:lpstr> Содержание учебного плана представляет краткое описание разделов, с указанием целей и задач.    Здесь же можно дать краткую аннотацию каждой темы.   На первый взгляд – составление аннотаций требует дополнительной работы. Но, как показывает практика, впоследствии – облегчает подготовку к учебному процессу, структурируя учебный материал. </vt:lpstr>
      <vt:lpstr> Календарный учебный график составляется в форме таблицы с графами:  -даты проведения занятий; -темы занятий; -форма проведения занятия; -форма контроля; -количество часов. </vt:lpstr>
      <vt:lpstr> Методическое обеспечение программы должно содержать:  -перечень методической и дидактической литературы, имеющейся в распоряжении педагога на бумажном или электронном носителе; -описание собственной методики, или используемой в работе методики, применяющейся в реализации Программы. </vt:lpstr>
      <vt:lpstr> Итоговая аттестация может проводиться на основании достаточного числа занятий, которые посетил обучающийся. Или – на основании любой творческой работы, тестирования и других показателей, которые определяют уровень освоения темы, но не влияют на статус обучающегося.   Специальные требования по проведению итоговой аттестации не предусмотрены, если обучающиеся не получают документ о прохождении курса. </vt:lpstr>
      <vt:lpstr> Особенно важно, чтобы на этапе проектирования и разработки программы были определены гибкие критерии аттестационных работ, предусматривающие возможность аттестации ребят с особыми способностями. При этом следует прописывать условия аттестации максимально корректно, не ссылаясь прямым текстом на особые возможности обучающихся, допускающие снижение уровня требований. </vt:lpstr>
      <vt:lpstr> Представленный материал имеет рекомендательный характер и может использоваться при проектировании и создании ДООП. </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Татьяна Владимировна</dc:creator>
  <cp:lastModifiedBy>Татьяна Владимировна</cp:lastModifiedBy>
  <cp:revision>18</cp:revision>
  <dcterms:created xsi:type="dcterms:W3CDTF">2021-10-14T15:38:29Z</dcterms:created>
  <dcterms:modified xsi:type="dcterms:W3CDTF">2021-12-25T12:17:43Z</dcterms:modified>
</cp:coreProperties>
</file>