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1" r:id="rId11"/>
    <p:sldId id="267" r:id="rId12"/>
    <p:sldId id="268" r:id="rId13"/>
    <p:sldId id="269" r:id="rId14"/>
    <p:sldId id="270" r:id="rId15"/>
  </p:sldIdLst>
  <p:sldSz cx="18288000" cy="10287000"/>
  <p:notesSz cx="6858000" cy="9144000"/>
  <p:embeddedFontLst>
    <p:embeddedFont>
      <p:font typeface="Klein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Klein Black" panose="020B0604020202020204" charset="0"/>
      <p:regular r:id="rId22"/>
    </p:embeddedFont>
    <p:embeddedFont>
      <p:font typeface="Klein Bold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3002" autoAdjust="0"/>
  </p:normalViewPr>
  <p:slideViewPr>
    <p:cSldViewPr>
      <p:cViewPr varScale="1">
        <p:scale>
          <a:sx n="46" d="100"/>
          <a:sy n="46" d="100"/>
        </p:scale>
        <p:origin x="75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4E0F4-DACC-4A43-A8EC-D41B154EE2B0}" type="datetimeFigureOut">
              <a:rPr lang="ru-RU" smtClean="0"/>
              <a:t>15.05.2022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63E7A-9E3D-4CFC-8068-57A3DD03BC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644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63E7A-9E3D-4CFC-8068-57A3DD03BCC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792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8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8.png"/><Relationship Id="rId4" Type="http://schemas.openxmlformats.org/officeDocument/2006/relationships/image" Target="../media/image12.sv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sv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sv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3.sv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sv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3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3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sv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2.svg"/><Relationship Id="rId7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2.svg"/><Relationship Id="rId7" Type="http://schemas.openxmlformats.org/officeDocument/2006/relationships/image" Target="../media/image3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4.svg"/><Relationship Id="rId4" Type="http://schemas.openxmlformats.org/officeDocument/2006/relationships/image" Target="../media/image2.png"/><Relationship Id="rId9" Type="http://schemas.openxmlformats.org/officeDocument/2006/relationships/image" Target="../media/image46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4.svg"/><Relationship Id="rId7" Type="http://schemas.openxmlformats.org/officeDocument/2006/relationships/image" Target="../media/image5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48.svg"/><Relationship Id="rId4" Type="http://schemas.openxmlformats.org/officeDocument/2006/relationships/image" Target="../media/image36.png"/><Relationship Id="rId9" Type="http://schemas.openxmlformats.org/officeDocument/2006/relationships/image" Target="../media/image5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svg"/><Relationship Id="rId5" Type="http://schemas.openxmlformats.org/officeDocument/2006/relationships/image" Target="../media/image39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52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-324640" y="6171250"/>
            <a:ext cx="10022633" cy="1004089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282212">
            <a:off x="1794083" y="1844456"/>
            <a:ext cx="1151481" cy="11577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625676" flipH="1">
            <a:off x="15298009" y="4699027"/>
            <a:ext cx="884097" cy="88894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3603272" y="1104900"/>
            <a:ext cx="11081455" cy="43262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581"/>
              </a:lnSpc>
            </a:pPr>
            <a:r>
              <a:rPr lang="en-US" sz="6601" spc="66">
                <a:solidFill>
                  <a:srgbClr val="FEFFED"/>
                </a:solidFill>
                <a:latin typeface="Klein Black"/>
              </a:rPr>
              <a:t>Роль фразеологизмов, выражающих отношение китайского народа к языку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907493" y="6956493"/>
            <a:ext cx="6411766" cy="12927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11"/>
              </a:lnSpc>
            </a:pPr>
            <a:r>
              <a:rPr lang="en-US" sz="2436" dirty="0" err="1">
                <a:solidFill>
                  <a:srgbClr val="FEFFED"/>
                </a:solidFill>
                <a:latin typeface="Klein"/>
              </a:rPr>
              <a:t>Автор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2436" dirty="0" err="1">
                <a:solidFill>
                  <a:srgbClr val="FEFFED"/>
                </a:solidFill>
                <a:latin typeface="Klein"/>
              </a:rPr>
              <a:t>работы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: </a:t>
            </a:r>
            <a:r>
              <a:rPr lang="en-US" sz="2436" dirty="0" err="1" smtClean="0">
                <a:solidFill>
                  <a:srgbClr val="FEFFED"/>
                </a:solidFill>
                <a:latin typeface="Klein"/>
              </a:rPr>
              <a:t>Спирина</a:t>
            </a:r>
            <a:r>
              <a:rPr lang="en-US" sz="2436" dirty="0" smtClean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2436" dirty="0" err="1">
                <a:solidFill>
                  <a:srgbClr val="FEFFED"/>
                </a:solidFill>
                <a:latin typeface="Klein"/>
              </a:rPr>
              <a:t>Кристина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2436" dirty="0" err="1">
                <a:solidFill>
                  <a:srgbClr val="FEFFED"/>
                </a:solidFill>
                <a:latin typeface="Klein"/>
              </a:rPr>
              <a:t>Олеговна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, </a:t>
            </a:r>
            <a:r>
              <a:rPr lang="en-US" sz="2436" dirty="0" err="1">
                <a:solidFill>
                  <a:srgbClr val="FEFFED"/>
                </a:solidFill>
                <a:latin typeface="Klein"/>
              </a:rPr>
              <a:t>учитель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2436" dirty="0" err="1">
                <a:solidFill>
                  <a:srgbClr val="FEFFED"/>
                </a:solidFill>
                <a:latin typeface="Klein"/>
              </a:rPr>
              <a:t>иностранных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2436" dirty="0" err="1">
                <a:solidFill>
                  <a:srgbClr val="FEFFED"/>
                </a:solidFill>
                <a:latin typeface="Klein"/>
              </a:rPr>
              <a:t>языков</a:t>
            </a:r>
            <a:r>
              <a:rPr lang="en-US" sz="2436" dirty="0">
                <a:solidFill>
                  <a:srgbClr val="FEFFED"/>
                </a:solidFill>
                <a:latin typeface="Klein"/>
              </a:rPr>
              <a:t>, МБОУ "СОШ №61".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4976659" y="927481"/>
            <a:ext cx="8229600" cy="82296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5400000">
            <a:off x="3381099" y="4816368"/>
            <a:ext cx="1894152" cy="922916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6508837" y="3020060"/>
            <a:ext cx="5270326" cy="40944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439"/>
              </a:lnSpc>
              <a:spcBef>
                <a:spcPct val="0"/>
              </a:spcBef>
            </a:pP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Цель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исследования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состоит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в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изучении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фразеологизмов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,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формирующих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отношение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китайцев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к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языку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 / </a:t>
            </a:r>
            <a:r>
              <a:rPr lang="en-US" sz="3399" spc="33" dirty="0" err="1">
                <a:solidFill>
                  <a:srgbClr val="FEFFED"/>
                </a:solidFill>
                <a:latin typeface="Klein"/>
              </a:rPr>
              <a:t>речи</a:t>
            </a:r>
            <a:r>
              <a:rPr lang="en-US" sz="3399" spc="33" dirty="0">
                <a:solidFill>
                  <a:srgbClr val="FEFFED"/>
                </a:solidFill>
                <a:latin typeface="Klein"/>
              </a:rPr>
              <a:t>. 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6283931" y="-1889115"/>
            <a:ext cx="5578504" cy="41148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 rot="-3603763">
            <a:off x="3837401" y="2346876"/>
            <a:ext cx="1768379" cy="12212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9100"/>
              </a:lnSpc>
              <a:spcBef>
                <a:spcPct val="0"/>
              </a:spcBef>
            </a:pPr>
            <a:r>
              <a:rPr lang="en-US" sz="6500" dirty="0" err="1">
                <a:solidFill>
                  <a:srgbClr val="D13B00"/>
                </a:solidFill>
                <a:ea typeface="Klein Black"/>
              </a:rPr>
              <a:t>词组</a:t>
            </a:r>
            <a:endParaRPr lang="en-US" sz="6500" dirty="0">
              <a:solidFill>
                <a:srgbClr val="D13B00"/>
              </a:solidFill>
              <a:ea typeface="Klein Black"/>
            </a:endParaRPr>
          </a:p>
        </p:txBody>
      </p:sp>
      <p:sp>
        <p:nvSpPr>
          <p:cNvPr id="7" name="TextBox 7"/>
          <p:cNvSpPr txBox="1"/>
          <p:nvPr/>
        </p:nvSpPr>
        <p:spPr>
          <a:xfrm rot="2934088">
            <a:off x="4021725" y="7031680"/>
            <a:ext cx="1641994" cy="11255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50"/>
              </a:lnSpc>
            </a:pPr>
            <a:r>
              <a:rPr lang="en-US" sz="6464">
                <a:solidFill>
                  <a:srgbClr val="D13B00"/>
                </a:solidFill>
                <a:ea typeface="Klein Black"/>
              </a:rPr>
              <a:t>文化</a:t>
            </a:r>
          </a:p>
        </p:txBody>
      </p:sp>
      <p:sp>
        <p:nvSpPr>
          <p:cNvPr id="8" name="TextBox 8"/>
          <p:cNvSpPr txBox="1"/>
          <p:nvPr/>
        </p:nvSpPr>
        <p:spPr>
          <a:xfrm rot="1587301">
            <a:off x="5505099" y="8439817"/>
            <a:ext cx="1742408" cy="11855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603"/>
              </a:lnSpc>
            </a:pPr>
            <a:r>
              <a:rPr lang="en-US" sz="6859" dirty="0">
                <a:solidFill>
                  <a:srgbClr val="D13B00"/>
                </a:solidFill>
                <a:ea typeface="Klein Black"/>
              </a:rPr>
              <a:t>语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352591" y="9032616"/>
            <a:ext cx="1582818" cy="10805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24"/>
              </a:lnSpc>
            </a:pPr>
            <a:r>
              <a:rPr lang="en-US" sz="6231">
                <a:solidFill>
                  <a:srgbClr val="D13B00"/>
                </a:solidFill>
                <a:ea typeface="Klein Black"/>
              </a:rPr>
              <a:t>中国</a:t>
            </a:r>
          </a:p>
        </p:txBody>
      </p:sp>
      <p:sp>
        <p:nvSpPr>
          <p:cNvPr id="10" name="TextBox 10"/>
          <p:cNvSpPr txBox="1"/>
          <p:nvPr/>
        </p:nvSpPr>
        <p:spPr>
          <a:xfrm rot="-1295229">
            <a:off x="10713902" y="8650472"/>
            <a:ext cx="1600525" cy="10911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21"/>
              </a:lnSpc>
            </a:pPr>
            <a:r>
              <a:rPr lang="en-US" sz="6301">
                <a:solidFill>
                  <a:srgbClr val="D13B00"/>
                </a:solidFill>
                <a:ea typeface="Klein Black"/>
              </a:rPr>
              <a:t>北京</a:t>
            </a:r>
          </a:p>
        </p:txBody>
      </p:sp>
      <p:sp>
        <p:nvSpPr>
          <p:cNvPr id="11" name="TextBox 11"/>
          <p:cNvSpPr txBox="1"/>
          <p:nvPr/>
        </p:nvSpPr>
        <p:spPr>
          <a:xfrm rot="-3133942">
            <a:off x="12293048" y="7134296"/>
            <a:ext cx="1826422" cy="1104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>
                <a:solidFill>
                  <a:srgbClr val="D13B00"/>
                </a:solidFill>
                <a:ea typeface="Klein Black"/>
              </a:rPr>
              <a:t>演讲</a:t>
            </a:r>
          </a:p>
        </p:txBody>
      </p:sp>
      <p:sp>
        <p:nvSpPr>
          <p:cNvPr id="12" name="TextBox 12"/>
          <p:cNvSpPr txBox="1"/>
          <p:nvPr/>
        </p:nvSpPr>
        <p:spPr>
          <a:xfrm rot="-5400000">
            <a:off x="12939078" y="5302899"/>
            <a:ext cx="1625501" cy="1104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dirty="0">
                <a:solidFill>
                  <a:srgbClr val="D13B00"/>
                </a:solidFill>
                <a:ea typeface="Klein Black"/>
              </a:rPr>
              <a:t>看</a:t>
            </a:r>
          </a:p>
        </p:txBody>
      </p:sp>
      <p:sp>
        <p:nvSpPr>
          <p:cNvPr id="13" name="TextBox 13"/>
          <p:cNvSpPr txBox="1"/>
          <p:nvPr/>
        </p:nvSpPr>
        <p:spPr>
          <a:xfrm rot="3337115">
            <a:off x="12141427" y="2211144"/>
            <a:ext cx="1650901" cy="1111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099"/>
              </a:lnSpc>
            </a:pPr>
            <a:r>
              <a:rPr lang="en-US" sz="6499" dirty="0">
                <a:solidFill>
                  <a:srgbClr val="D13B00"/>
                </a:solidFill>
                <a:ea typeface="Klein Black"/>
              </a:rPr>
              <a:t>写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06A025-0F19-473B-8841-70DB9C313C9D}"/>
              </a:ext>
            </a:extLst>
          </p:cNvPr>
          <p:cNvSpPr txBox="1"/>
          <p:nvPr/>
        </p:nvSpPr>
        <p:spPr>
          <a:xfrm rot="3589156">
            <a:off x="12637361" y="3106628"/>
            <a:ext cx="1665673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rgbClr val="D13B00"/>
                </a:solidFill>
                <a:ea typeface="Klein Black"/>
              </a:rPr>
              <a:t>诗</a:t>
            </a:r>
            <a:endParaRPr lang="ru-RU" sz="66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306D5B-4AFB-42E6-8818-16400B902655}"/>
              </a:ext>
            </a:extLst>
          </p:cNvPr>
          <p:cNvSpPr txBox="1"/>
          <p:nvPr/>
        </p:nvSpPr>
        <p:spPr>
          <a:xfrm rot="16200000">
            <a:off x="13092243" y="4320141"/>
            <a:ext cx="144309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rgbClr val="D13B00"/>
                </a:solidFill>
                <a:ea typeface="Klein Black"/>
              </a:rPr>
              <a:t>书</a:t>
            </a:r>
            <a:endParaRPr lang="ru-RU" sz="6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9963472-3D9C-4AA5-8C30-215D06658613}"/>
              </a:ext>
            </a:extLst>
          </p:cNvPr>
          <p:cNvSpPr txBox="1"/>
          <p:nvPr/>
        </p:nvSpPr>
        <p:spPr>
          <a:xfrm rot="1687101">
            <a:off x="6618717" y="8843787"/>
            <a:ext cx="114542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600" dirty="0">
                <a:solidFill>
                  <a:srgbClr val="D13B00"/>
                </a:solidFill>
                <a:ea typeface="Klein Black"/>
              </a:rPr>
              <a:t>言</a:t>
            </a:r>
            <a:endParaRPr lang="ru-RU" sz="6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1974571" y="3453795"/>
            <a:ext cx="7703053" cy="9375244"/>
            <a:chOff x="0" y="0"/>
            <a:chExt cx="4224020" cy="514097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24020" cy="5140977"/>
            </a:xfrm>
            <a:custGeom>
              <a:avLst/>
              <a:gdLst/>
              <a:ahLst/>
              <a:cxnLst/>
              <a:rect l="l" t="t" r="r" b="b"/>
              <a:pathLst>
                <a:path w="4224020" h="5140977">
                  <a:moveTo>
                    <a:pt x="4224020" y="5140977"/>
                  </a:moveTo>
                  <a:lnTo>
                    <a:pt x="2441575" y="5140977"/>
                  </a:lnTo>
                  <a:cubicBezTo>
                    <a:pt x="1093089" y="5140977"/>
                    <a:pt x="0" y="4047888"/>
                    <a:pt x="0" y="2699402"/>
                  </a:cubicBezTo>
                  <a:lnTo>
                    <a:pt x="0" y="0"/>
                  </a:lnTo>
                  <a:lnTo>
                    <a:pt x="1782445" y="0"/>
                  </a:lnTo>
                  <a:cubicBezTo>
                    <a:pt x="3130931" y="0"/>
                    <a:pt x="4224020" y="1093089"/>
                    <a:pt x="4224020" y="2441575"/>
                  </a:cubicBezTo>
                  <a:lnTo>
                    <a:pt x="4224020" y="5140977"/>
                  </a:lnTo>
                  <a:close/>
                </a:path>
              </a:pathLst>
            </a:custGeom>
            <a:solidFill>
              <a:srgbClr val="22524C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 rot="628109">
            <a:off x="-786949" y="11883"/>
            <a:ext cx="5573694" cy="557369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394777" y="1047532"/>
            <a:ext cx="3371586" cy="337158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246713" y="258763"/>
            <a:ext cx="9515834" cy="1377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22524C"/>
                </a:solidFill>
                <a:latin typeface="Klein Black"/>
              </a:rPr>
              <a:t>Задачи: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749451" y="1865598"/>
            <a:ext cx="10900207" cy="1735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>
                <a:solidFill>
                  <a:srgbClr val="D13B00"/>
                </a:solidFill>
                <a:latin typeface="Klein"/>
              </a:rPr>
              <a:t>Определить терминологический аппарат исследования (фразеология, языковая картина мира, лингвокультурология и лингвокультура)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749451" y="3966574"/>
            <a:ext cx="10492264" cy="1735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>
                <a:solidFill>
                  <a:srgbClr val="D13B00"/>
                </a:solidFill>
                <a:latin typeface="Klein"/>
              </a:rPr>
              <a:t>Охарактеризовать ценности китайского народа и вскрыть из них те ценности, которые проявляются в отношении к языку/речи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749451" y="5959820"/>
            <a:ext cx="10900207" cy="1799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>
                <a:solidFill>
                  <a:srgbClr val="D13B00"/>
                </a:solidFill>
                <a:latin typeface="Klein"/>
              </a:rPr>
              <a:t>Обнаружить, классифицировать и описать виды фразеологизмов в китайском языке, выражающих отношение к языку/речи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749451" y="8208053"/>
            <a:ext cx="10900207" cy="1799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759"/>
              </a:lnSpc>
            </a:pPr>
            <a:r>
              <a:rPr lang="en-US" sz="3399">
                <a:solidFill>
                  <a:srgbClr val="D13B00"/>
                </a:solidFill>
                <a:latin typeface="Klein"/>
              </a:rPr>
              <a:t>Раскрыть роль фразеологизмов в формировании языковой картины мира китайского народа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2282212">
            <a:off x="7052515" y="2013650"/>
            <a:ext cx="356928" cy="358885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2282212">
            <a:off x="7052515" y="4114627"/>
            <a:ext cx="356928" cy="358885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2282212">
            <a:off x="7052515" y="6117398"/>
            <a:ext cx="356928" cy="358885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2282212">
            <a:off x="7052515" y="8365631"/>
            <a:ext cx="356928" cy="35888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89C3FD1-2B03-4BF6-B0B5-E504E6B947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66022" y="5622329"/>
            <a:ext cx="3668714" cy="50381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3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-81256">
            <a:off x="1128203" y="798228"/>
            <a:ext cx="15923235" cy="8608341"/>
          </a:xfrm>
          <a:prstGeom prst="rect">
            <a:avLst/>
          </a:prstGeom>
          <a:solidFill>
            <a:srgbClr val="FEFFED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625676" flipH="1">
            <a:off x="16817251" y="9190163"/>
            <a:ext cx="884097" cy="88894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-63557" flipH="1">
            <a:off x="27057" y="10935"/>
            <a:ext cx="1194105" cy="120065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439815" y="6271052"/>
            <a:ext cx="15819485" cy="2089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3999">
                <a:solidFill>
                  <a:srgbClr val="000000"/>
                </a:solidFill>
                <a:latin typeface="Klein Bold"/>
              </a:rPr>
              <a:t>Предметом исследования</a:t>
            </a:r>
            <a:r>
              <a:rPr lang="en-US" sz="3999">
                <a:solidFill>
                  <a:srgbClr val="000000"/>
                </a:solidFill>
                <a:latin typeface="Klein"/>
              </a:rPr>
              <a:t> выступает семантическая сторона фразеологизмов, выражающих отношение китайцев к языку / речи. 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5362344" y="4645783"/>
            <a:ext cx="7454953" cy="91323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1028700" y="4645783"/>
            <a:ext cx="7454953" cy="91323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9695987" y="4686884"/>
            <a:ext cx="7454953" cy="913232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028700" y="1514692"/>
            <a:ext cx="15917132" cy="2803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>
                <a:solidFill>
                  <a:srgbClr val="000000"/>
                </a:solidFill>
                <a:latin typeface="Klein Bold"/>
              </a:rPr>
              <a:t>Объектом исследования</a:t>
            </a:r>
            <a:r>
              <a:rPr lang="en-US" sz="4000">
                <a:solidFill>
                  <a:srgbClr val="000000"/>
                </a:solidFill>
                <a:latin typeface="Klein"/>
              </a:rPr>
              <a:t> является картина мира, представленная в китайском языке посредством выбранной для анализа группы фразеологических единиц.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77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 rot="62956">
            <a:off x="2686579" y="3597934"/>
            <a:ext cx="12890052" cy="4220042"/>
          </a:xfrm>
          <a:prstGeom prst="rect">
            <a:avLst/>
          </a:prstGeom>
          <a:solidFill>
            <a:srgbClr val="FEFFED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282212">
            <a:off x="1263120" y="2901367"/>
            <a:ext cx="1151481" cy="11577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625676" flipH="1">
            <a:off x="15572401" y="8092491"/>
            <a:ext cx="884097" cy="88894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2876592" y="4819954"/>
            <a:ext cx="12511176" cy="1646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98"/>
              </a:lnSpc>
            </a:pPr>
            <a:r>
              <a:rPr lang="en-US" sz="3142">
                <a:solidFill>
                  <a:srgbClr val="000000"/>
                </a:solidFill>
                <a:latin typeface="Klein Bold"/>
              </a:rPr>
              <a:t>Материалом для исследования</a:t>
            </a:r>
            <a:r>
              <a:rPr lang="en-US" sz="3142">
                <a:solidFill>
                  <a:srgbClr val="000000"/>
                </a:solidFill>
                <a:latin typeface="Klein"/>
              </a:rPr>
              <a:t> послужили 43 фразеологические единицы, выражающие отношение китайского народа к языку / речи.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6177981" y="-634535"/>
            <a:ext cx="5578504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52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-3869419" y="-3025650"/>
            <a:ext cx="14052447" cy="140524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290267" y="6172200"/>
            <a:ext cx="4599878" cy="41148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7750249">
            <a:off x="15254868" y="-1223706"/>
            <a:ext cx="4817327" cy="41148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0" y="952500"/>
            <a:ext cx="9780290" cy="5313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 dirty="0" err="1">
                <a:solidFill>
                  <a:srgbClr val="000000"/>
                </a:solidFill>
                <a:latin typeface="Klein Bold"/>
              </a:rPr>
              <a:t>Теоретическая</a:t>
            </a:r>
            <a:r>
              <a:rPr lang="en-US" sz="3800" dirty="0">
                <a:solidFill>
                  <a:srgbClr val="000000"/>
                </a:solidFill>
                <a:latin typeface="Klein Bold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 Bold"/>
              </a:rPr>
              <a:t>значимость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данного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исследования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заключается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в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том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,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что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результаты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вносят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вклад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в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изучение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лексической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системы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китайского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языка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в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целом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и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фразеологии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как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её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подсистемы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в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частности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с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позиций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лингвокультурологического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800" dirty="0" err="1">
                <a:solidFill>
                  <a:srgbClr val="000000"/>
                </a:solidFill>
                <a:latin typeface="Klein"/>
              </a:rPr>
              <a:t>подхода</a:t>
            </a:r>
            <a:r>
              <a:rPr lang="en-US" sz="3800" dirty="0">
                <a:solidFill>
                  <a:srgbClr val="000000"/>
                </a:solidFill>
                <a:latin typeface="Klein"/>
              </a:rPr>
              <a:t>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473076" y="5409908"/>
            <a:ext cx="9573819" cy="4558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>
                <a:solidFill>
                  <a:srgbClr val="FEFFED"/>
                </a:solidFill>
                <a:latin typeface="Klein Bold"/>
              </a:rPr>
              <a:t>Практическая значимость</a:t>
            </a:r>
            <a:r>
              <a:rPr lang="en-US" sz="4300">
                <a:solidFill>
                  <a:srgbClr val="FEFFED"/>
                </a:solidFill>
                <a:latin typeface="Klein"/>
              </a:rPr>
              <a:t> работы состоит в перспективе применения результатов исследования в межкультурной коммуникации носителей русского и китайского языков.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9144000" y="-805129"/>
            <a:ext cx="14052447" cy="14052447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5129436" y="8293778"/>
            <a:ext cx="2129864" cy="964522"/>
            <a:chOff x="0" y="0"/>
            <a:chExt cx="12826313" cy="580847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2826313" cy="5808472"/>
            </a:xfrm>
            <a:custGeom>
              <a:avLst/>
              <a:gdLst/>
              <a:ahLst/>
              <a:cxnLst/>
              <a:rect l="l" t="t" r="r" b="b"/>
              <a:pathLst>
                <a:path w="12826313" h="5808472">
                  <a:moveTo>
                    <a:pt x="9922077" y="5808472"/>
                  </a:moveTo>
                  <a:lnTo>
                    <a:pt x="9068002" y="4954397"/>
                  </a:lnTo>
                  <a:lnTo>
                    <a:pt x="10514278" y="3508121"/>
                  </a:lnTo>
                  <a:lnTo>
                    <a:pt x="0" y="3508121"/>
                  </a:lnTo>
                  <a:lnTo>
                    <a:pt x="0" y="2300224"/>
                  </a:lnTo>
                  <a:lnTo>
                    <a:pt x="10514151" y="2300224"/>
                  </a:lnTo>
                  <a:lnTo>
                    <a:pt x="9068002" y="854075"/>
                  </a:lnTo>
                  <a:lnTo>
                    <a:pt x="9922077" y="0"/>
                  </a:lnTo>
                  <a:lnTo>
                    <a:pt x="12826313" y="2904236"/>
                  </a:lnTo>
                  <a:lnTo>
                    <a:pt x="9922077" y="5808472"/>
                  </a:lnTo>
                  <a:close/>
                </a:path>
              </a:pathLst>
            </a:custGeom>
            <a:solidFill>
              <a:srgbClr val="D13B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5482045" y="-678811"/>
            <a:ext cx="2192066" cy="41148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98270" y="3848425"/>
            <a:ext cx="14100736" cy="5730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9100"/>
              </a:lnSpc>
              <a:spcBef>
                <a:spcPct val="0"/>
              </a:spcBef>
            </a:pPr>
            <a:r>
              <a:rPr lang="en-US" sz="6500" dirty="0">
                <a:solidFill>
                  <a:srgbClr val="D13B00"/>
                </a:solidFill>
                <a:latin typeface="Klein Black"/>
              </a:rPr>
              <a:t>СЕМАНТИКО-СТРУКТУРНЫЙ АНАЛИЗ СОБРАННЫХ НАМИ КИТАЙСКИХ ФРАЗЕОЛОГИЗМОВ ПОЗВОЛИЛ ИХ РАЗДЕЛИТЬ НА ПЯТЬ ГРУПП.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/>
          <p:cNvSpPr txBox="1"/>
          <p:nvPr/>
        </p:nvSpPr>
        <p:spPr>
          <a:xfrm>
            <a:off x="7288734" y="1790700"/>
            <a:ext cx="10968397" cy="54672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85"/>
              </a:lnSpc>
            </a:pPr>
            <a:r>
              <a:rPr lang="en-US" sz="4275" dirty="0" err="1">
                <a:solidFill>
                  <a:srgbClr val="D82C33"/>
                </a:solidFill>
                <a:latin typeface="Klein Bold"/>
              </a:rPr>
              <a:t>Первая</a:t>
            </a:r>
            <a:r>
              <a:rPr lang="en-US" sz="4275" dirty="0">
                <a:solidFill>
                  <a:srgbClr val="D82C33"/>
                </a:solidFill>
                <a:latin typeface="Klein Bold"/>
              </a:rPr>
              <a:t> </a:t>
            </a:r>
            <a:r>
              <a:rPr lang="en-US" sz="4275" dirty="0" err="1">
                <a:solidFill>
                  <a:srgbClr val="D82C33"/>
                </a:solidFill>
                <a:latin typeface="Klein Bold"/>
              </a:rPr>
              <a:t>группа</a:t>
            </a:r>
            <a:endParaRPr lang="en-US" sz="4275" dirty="0">
              <a:solidFill>
                <a:srgbClr val="D82C33"/>
              </a:solidFill>
              <a:latin typeface="Klein Bold"/>
            </a:endParaRPr>
          </a:p>
          <a:p>
            <a:pPr algn="ctr">
              <a:lnSpc>
                <a:spcPts val="4585"/>
              </a:lnSpc>
            </a:pPr>
            <a:endParaRPr lang="en-US" sz="4275" dirty="0">
              <a:solidFill>
                <a:srgbClr val="D82C33"/>
              </a:solidFill>
              <a:latin typeface="Klein Bold"/>
            </a:endParaRPr>
          </a:p>
          <a:p>
            <a:pPr algn="ctr">
              <a:lnSpc>
                <a:spcPts val="4585"/>
              </a:lnSpc>
            </a:pPr>
            <a:r>
              <a:rPr lang="en-US" sz="3275" dirty="0" err="1">
                <a:solidFill>
                  <a:srgbClr val="000000"/>
                </a:solidFill>
                <a:latin typeface="Klein"/>
              </a:rPr>
              <a:t>компонент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275" b="1" dirty="0">
                <a:solidFill>
                  <a:srgbClr val="000000"/>
                </a:solidFill>
                <a:latin typeface="Klein" panose="020B0604020202020204" charset="0"/>
                <a:ea typeface="Klein Bold"/>
              </a:rPr>
              <a:t>言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-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речь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,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язык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слово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разговор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,</a:t>
            </a:r>
          </a:p>
          <a:p>
            <a:pPr algn="ctr">
              <a:lnSpc>
                <a:spcPts val="4585"/>
              </a:lnSpc>
            </a:pP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</a:p>
          <a:p>
            <a:pPr algn="ctr">
              <a:lnSpc>
                <a:spcPts val="4585"/>
              </a:lnSpc>
            </a:pPr>
            <a:endParaRPr lang="en-US" sz="3275" dirty="0">
              <a:solidFill>
                <a:srgbClr val="000000"/>
              </a:solidFill>
              <a:latin typeface="Klein"/>
            </a:endParaRPr>
          </a:p>
          <a:p>
            <a:pPr algn="ctr">
              <a:lnSpc>
                <a:spcPts val="4585"/>
              </a:lnSpc>
            </a:pPr>
            <a:r>
              <a:rPr lang="en-US" sz="3275" b="1" dirty="0" err="1">
                <a:solidFill>
                  <a:srgbClr val="000000"/>
                </a:solidFill>
                <a:latin typeface="Klein" panose="020B0604020202020204" charset="0"/>
                <a:ea typeface="Klein Bold"/>
              </a:rPr>
              <a:t>言近旨远</a:t>
            </a:r>
            <a:r>
              <a:rPr lang="en-US" sz="3275" dirty="0">
                <a:solidFill>
                  <a:srgbClr val="000000"/>
                </a:solidFill>
                <a:ea typeface="Klein Bold"/>
              </a:rPr>
              <a:t> 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 –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простые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слова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,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заключающие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в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себе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глубокий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смысл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; </a:t>
            </a:r>
          </a:p>
          <a:p>
            <a:pPr algn="ctr">
              <a:lnSpc>
                <a:spcPts val="4585"/>
              </a:lnSpc>
            </a:pPr>
            <a:r>
              <a:rPr lang="en-US" sz="3275" b="1" dirty="0" err="1">
                <a:solidFill>
                  <a:srgbClr val="000000"/>
                </a:solidFill>
                <a:latin typeface="Klein" panose="020B0604020202020204" charset="0"/>
                <a:ea typeface="Klein Bold"/>
              </a:rPr>
              <a:t>逆耳之言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 –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резкие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замечания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правдивая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и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резкая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речь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 и </a:t>
            </a:r>
            <a:r>
              <a:rPr lang="en-US" sz="3275" dirty="0" err="1">
                <a:solidFill>
                  <a:srgbClr val="000000"/>
                </a:solidFill>
                <a:latin typeface="Klein"/>
              </a:rPr>
              <a:t>др</a:t>
            </a:r>
            <a:r>
              <a:rPr lang="en-US" sz="3275" dirty="0">
                <a:solidFill>
                  <a:srgbClr val="000000"/>
                </a:solidFill>
                <a:latin typeface="Klein"/>
              </a:rPr>
              <a:t>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C820514-F2A8-47BE-B25A-46EE531CEB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919"/>
          <a:stretch/>
        </p:blipFill>
        <p:spPr>
          <a:xfrm>
            <a:off x="394278" y="1307711"/>
            <a:ext cx="6693773" cy="767157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 rot="628109">
            <a:off x="-706298" y="207135"/>
            <a:ext cx="2201152" cy="220115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28CF0CB-8F4D-494C-8FBA-2B282273E6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1" y="5011549"/>
            <a:ext cx="2872682" cy="286587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B187703-48BF-48CB-90A9-E675F84B26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78052" y="6090972"/>
            <a:ext cx="2467313" cy="450585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696498" y="4438090"/>
            <a:ext cx="7591502" cy="504123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 rot="-699977">
            <a:off x="12344997" y="-1745099"/>
            <a:ext cx="7561394" cy="7561394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234686" y="2568258"/>
            <a:ext cx="10461812" cy="5132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dirty="0">
                <a:solidFill>
                  <a:srgbClr val="D82C33"/>
                </a:solidFill>
                <a:latin typeface="Klein"/>
              </a:rPr>
              <a:t> </a:t>
            </a:r>
            <a:r>
              <a:rPr lang="en-US" sz="4200" dirty="0" err="1">
                <a:solidFill>
                  <a:srgbClr val="D82C33"/>
                </a:solidFill>
                <a:latin typeface="Klein Bold"/>
              </a:rPr>
              <a:t>Вторая</a:t>
            </a:r>
            <a:r>
              <a:rPr lang="en-US" sz="4200" dirty="0">
                <a:solidFill>
                  <a:srgbClr val="D82C33"/>
                </a:solidFill>
                <a:latin typeface="Klein Bold"/>
              </a:rPr>
              <a:t> </a:t>
            </a:r>
            <a:r>
              <a:rPr lang="en-US" sz="4200" dirty="0" err="1">
                <a:solidFill>
                  <a:srgbClr val="D82C33"/>
                </a:solidFill>
                <a:latin typeface="Klein Bold"/>
              </a:rPr>
              <a:t>группа</a:t>
            </a:r>
            <a:endParaRPr lang="en-US" sz="4200" dirty="0">
              <a:solidFill>
                <a:srgbClr val="D82C33"/>
              </a:solidFill>
              <a:latin typeface="Klein Bold"/>
            </a:endParaRPr>
          </a:p>
          <a:p>
            <a:pPr algn="ctr">
              <a:lnSpc>
                <a:spcPts val="4900"/>
              </a:lnSpc>
            </a:pPr>
            <a:endParaRPr lang="en-US" sz="4200" dirty="0">
              <a:solidFill>
                <a:srgbClr val="D82C33"/>
              </a:solidFill>
              <a:latin typeface="Klein Bold"/>
            </a:endParaRPr>
          </a:p>
          <a:p>
            <a:pPr algn="ctr">
              <a:lnSpc>
                <a:spcPts val="4900"/>
              </a:lnSpc>
            </a:pP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компонент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b="1" dirty="0">
                <a:solidFill>
                  <a:srgbClr val="000000"/>
                </a:solidFill>
                <a:ea typeface="Klein Bold"/>
              </a:rPr>
              <a:t>语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-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речь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,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язык</a:t>
            </a:r>
            <a:endParaRPr lang="en-US" sz="3500" dirty="0">
              <a:solidFill>
                <a:srgbClr val="000000"/>
              </a:solidFill>
              <a:latin typeface="Klein"/>
            </a:endParaRPr>
          </a:p>
          <a:p>
            <a:pPr algn="ctr">
              <a:lnSpc>
                <a:spcPts val="4900"/>
              </a:lnSpc>
            </a:pPr>
            <a:endParaRPr lang="en-US" sz="3500" dirty="0">
              <a:solidFill>
                <a:srgbClr val="000000"/>
              </a:solidFill>
              <a:latin typeface="Klein"/>
            </a:endParaRPr>
          </a:p>
          <a:p>
            <a:pPr algn="ctr">
              <a:lnSpc>
                <a:spcPts val="4900"/>
              </a:lnSpc>
            </a:pPr>
            <a:r>
              <a:rPr lang="en-US" sz="3500" b="1" dirty="0" err="1">
                <a:solidFill>
                  <a:srgbClr val="000000"/>
                </a:solidFill>
                <a:ea typeface="Klein Bold"/>
              </a:rPr>
              <a:t>恶语中伤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–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порочить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злым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словом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пустое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злословие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;</a:t>
            </a:r>
          </a:p>
          <a:p>
            <a:pPr algn="ctr">
              <a:lnSpc>
                <a:spcPts val="4900"/>
              </a:lnSpc>
            </a:pP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b="1" dirty="0" err="1">
                <a:solidFill>
                  <a:srgbClr val="000000"/>
                </a:solidFill>
                <a:ea typeface="Klein Bold"/>
              </a:rPr>
              <a:t>花言巧语</a:t>
            </a:r>
            <a:r>
              <a:rPr lang="en-US" sz="3500" b="1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–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лицемерные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и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ласковые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речи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громкие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500" dirty="0" err="1">
                <a:solidFill>
                  <a:srgbClr val="000000"/>
                </a:solidFill>
                <a:latin typeface="Klein"/>
              </a:rPr>
              <a:t>слова</a:t>
            </a:r>
            <a:r>
              <a:rPr lang="en-US" sz="3500" dirty="0">
                <a:solidFill>
                  <a:srgbClr val="000000"/>
                </a:solidFill>
                <a:latin typeface="Klein"/>
              </a:rPr>
              <a:t>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4A1360D-71AE-4A54-892F-85E965A8F3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216119" y="-1662636"/>
            <a:ext cx="4901609" cy="49016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18CC201-C634-4896-BDF5-C68F6458DE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87200" y="565513"/>
            <a:ext cx="6969905" cy="400549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117EC91-F2B9-44EF-94F0-9F0923ECF86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9706" y="8263838"/>
            <a:ext cx="4144757" cy="413960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3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-2302235" y="-3427492"/>
            <a:ext cx="14052447" cy="140524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3556910" y="6510156"/>
            <a:ext cx="5479758" cy="4114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CFBF5E-1A2B-4E57-B0AC-448A5B3F5AC6}"/>
              </a:ext>
            </a:extLst>
          </p:cNvPr>
          <p:cNvSpPr txBox="1"/>
          <p:nvPr/>
        </p:nvSpPr>
        <p:spPr>
          <a:xfrm>
            <a:off x="1981200" y="1638300"/>
            <a:ext cx="14706600" cy="58437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3600" dirty="0" err="1">
                <a:solidFill>
                  <a:srgbClr val="D82C33"/>
                </a:solidFill>
                <a:latin typeface="Klein Bold"/>
              </a:rPr>
              <a:t>Третья</a:t>
            </a:r>
            <a:r>
              <a:rPr lang="en-US" sz="3600" dirty="0">
                <a:solidFill>
                  <a:srgbClr val="D82C33"/>
                </a:solidFill>
                <a:latin typeface="Klein Bold"/>
              </a:rPr>
              <a:t> </a:t>
            </a:r>
            <a:r>
              <a:rPr lang="en-US" sz="3600" dirty="0" err="1">
                <a:solidFill>
                  <a:srgbClr val="D82C33"/>
                </a:solidFill>
                <a:latin typeface="Klein Bold"/>
              </a:rPr>
              <a:t>группа</a:t>
            </a:r>
            <a:endParaRPr lang="en-US" sz="3600" dirty="0">
              <a:solidFill>
                <a:srgbClr val="D82C33"/>
              </a:solidFill>
              <a:latin typeface="Klein Bold"/>
            </a:endParaRPr>
          </a:p>
          <a:p>
            <a:pPr algn="ctr">
              <a:lnSpc>
                <a:spcPts val="4899"/>
              </a:lnSpc>
            </a:pPr>
            <a:endParaRPr lang="en-US" sz="3600" dirty="0">
              <a:solidFill>
                <a:srgbClr val="D82C33"/>
              </a:solidFill>
              <a:latin typeface="Klein Bold"/>
            </a:endParaRPr>
          </a:p>
          <a:p>
            <a:pPr algn="ctr">
              <a:lnSpc>
                <a:spcPts val="4899"/>
              </a:lnSpc>
            </a:pPr>
            <a:r>
              <a:rPr lang="en-US" sz="3600" dirty="0" err="1">
                <a:solidFill>
                  <a:srgbClr val="000000"/>
                </a:solidFill>
                <a:latin typeface="Klein"/>
              </a:rPr>
              <a:t>компонент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b="1" dirty="0">
                <a:solidFill>
                  <a:srgbClr val="000000"/>
                </a:solidFill>
                <a:ea typeface="Klein Bold"/>
              </a:rPr>
              <a:t>口</a:t>
            </a:r>
            <a:r>
              <a:rPr lang="en-US" sz="3600" dirty="0">
                <a:solidFill>
                  <a:srgbClr val="000000"/>
                </a:solidFill>
                <a:ea typeface="Klein Bold"/>
              </a:rPr>
              <a:t> 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: 1)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рот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уста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; 2)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слова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600" dirty="0" err="1">
                <a:latin typeface="Klein"/>
              </a:rPr>
              <a:t>ре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чь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;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устно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на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словах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; 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3)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техника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речи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(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произношение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);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ор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аторское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искусство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красноречие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; 4)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говорящий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dirty="0" err="1">
                <a:latin typeface="Klein"/>
              </a:rPr>
              <a:t>че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ловек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свидетель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.</a:t>
            </a:r>
          </a:p>
          <a:p>
            <a:pPr algn="ctr">
              <a:lnSpc>
                <a:spcPts val="4899"/>
              </a:lnSpc>
            </a:pP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</a:p>
          <a:p>
            <a:pPr algn="ctr">
              <a:lnSpc>
                <a:spcPts val="4899"/>
              </a:lnSpc>
            </a:pPr>
            <a:r>
              <a:rPr lang="en-US" sz="3600" b="1" dirty="0" err="1">
                <a:solidFill>
                  <a:srgbClr val="000000"/>
                </a:solidFill>
                <a:ea typeface="Klein Bold"/>
              </a:rPr>
              <a:t>出口成章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–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красноречивый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живой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выразительный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 (о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языке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);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лишь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откроет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рот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– и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г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отово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сочинение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; </a:t>
            </a:r>
          </a:p>
          <a:p>
            <a:pPr algn="ctr">
              <a:lnSpc>
                <a:spcPts val="4899"/>
              </a:lnSpc>
            </a:pPr>
            <a:r>
              <a:rPr lang="en-US" sz="3600" b="1" dirty="0" err="1">
                <a:solidFill>
                  <a:srgbClr val="000000"/>
                </a:solidFill>
                <a:ea typeface="Klein Bold"/>
              </a:rPr>
              <a:t>交口称誉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–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тысячами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уст</a:t>
            </a:r>
            <a:r>
              <a:rPr lang="en-US" sz="3600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Klein"/>
              </a:rPr>
              <a:t>прос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лавлять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чьи-либо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Klein"/>
              </a:rPr>
              <a:t>подвиги</a:t>
            </a:r>
            <a:r>
              <a:rPr lang="en-US" sz="3600" dirty="0">
                <a:solidFill>
                  <a:schemeClr val="bg1"/>
                </a:solidFill>
                <a:latin typeface="Klein"/>
              </a:rPr>
              <a:t>; 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2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-672696">
            <a:off x="11235541" y="1525011"/>
            <a:ext cx="16033647" cy="160336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3599106">
            <a:off x="891775" y="626214"/>
            <a:ext cx="1151481" cy="115779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678250" y="2890904"/>
            <a:ext cx="12193841" cy="6473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79"/>
              </a:lnSpc>
            </a:pPr>
            <a:r>
              <a:rPr lang="en-US" sz="4199" b="1" dirty="0" err="1">
                <a:solidFill>
                  <a:srgbClr val="FFE67A"/>
                </a:solidFill>
                <a:latin typeface="Klein Bold"/>
              </a:rPr>
              <a:t>Четвертая</a:t>
            </a:r>
            <a:r>
              <a:rPr lang="en-US" sz="4199" b="1" dirty="0">
                <a:solidFill>
                  <a:srgbClr val="FFE67A"/>
                </a:solidFill>
                <a:latin typeface="Klein Bold"/>
              </a:rPr>
              <a:t> </a:t>
            </a:r>
            <a:r>
              <a:rPr lang="en-US" sz="4199" b="1" dirty="0" err="1">
                <a:solidFill>
                  <a:srgbClr val="FFE67A"/>
                </a:solidFill>
                <a:latin typeface="Klein Bold"/>
              </a:rPr>
              <a:t>группа</a:t>
            </a:r>
            <a:endParaRPr lang="en-US" sz="4199" b="1" dirty="0">
              <a:solidFill>
                <a:srgbClr val="FFE67A"/>
              </a:solidFill>
              <a:latin typeface="Klein Bold"/>
            </a:endParaRPr>
          </a:p>
          <a:p>
            <a:pPr algn="ctr">
              <a:lnSpc>
                <a:spcPts val="5040"/>
              </a:lnSpc>
            </a:pPr>
            <a:endParaRPr lang="en-US" sz="4199" dirty="0">
              <a:solidFill>
                <a:srgbClr val="FFE67A"/>
              </a:solidFill>
              <a:latin typeface="Klein Bold"/>
            </a:endParaRPr>
          </a:p>
          <a:p>
            <a:pPr algn="ctr">
              <a:lnSpc>
                <a:spcPts val="5040"/>
              </a:lnSpc>
            </a:pP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компонент</a:t>
            </a:r>
            <a:r>
              <a:rPr lang="en-US" sz="3600" b="1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b="1" dirty="0">
                <a:solidFill>
                  <a:srgbClr val="FFFFFF"/>
                </a:solidFill>
                <a:ea typeface="Klein Bold"/>
              </a:rPr>
              <a:t>说</a:t>
            </a:r>
            <a:r>
              <a:rPr lang="en-US" sz="3600" b="1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-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говорить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разговаривать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беседовать</a:t>
            </a:r>
            <a:endParaRPr lang="en-US" sz="3600" dirty="0">
              <a:solidFill>
                <a:srgbClr val="FFFFFF"/>
              </a:solidFill>
              <a:latin typeface="Klein"/>
            </a:endParaRPr>
          </a:p>
          <a:p>
            <a:pPr algn="ctr">
              <a:lnSpc>
                <a:spcPts val="5040"/>
              </a:lnSpc>
            </a:pPr>
            <a:r>
              <a:rPr lang="en-US" sz="3600" b="1" dirty="0" err="1">
                <a:solidFill>
                  <a:srgbClr val="FFFFFF"/>
                </a:solidFill>
                <a:ea typeface="Klein Bold"/>
              </a:rPr>
              <a:t>能说会道</a:t>
            </a:r>
            <a:r>
              <a:rPr lang="en-US" sz="3600" b="1" dirty="0">
                <a:solidFill>
                  <a:srgbClr val="FFFFFF"/>
                </a:solidFill>
                <a:latin typeface="Klein"/>
              </a:rPr>
              <a:t>  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–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иметь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дар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красноречия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;</a:t>
            </a:r>
          </a:p>
          <a:p>
            <a:pPr algn="ctr">
              <a:lnSpc>
                <a:spcPts val="5040"/>
              </a:lnSpc>
            </a:pP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b="1" dirty="0" err="1">
                <a:solidFill>
                  <a:srgbClr val="FFFFFF"/>
                </a:solidFill>
                <a:ea typeface="Klein Bold"/>
              </a:rPr>
              <a:t>说一不二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 –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держать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слово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;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слово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–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дело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;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как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сказано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,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так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и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будет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  <a:r>
              <a:rPr lang="en-US" sz="3600" dirty="0" err="1">
                <a:solidFill>
                  <a:srgbClr val="FFFFFF"/>
                </a:solidFill>
                <a:latin typeface="Klein"/>
              </a:rPr>
              <a:t>сделано</a:t>
            </a:r>
            <a:r>
              <a:rPr lang="en-US" sz="3600" dirty="0">
                <a:solidFill>
                  <a:srgbClr val="FFFFFF"/>
                </a:solidFill>
                <a:latin typeface="Klein"/>
              </a:rPr>
              <a:t>. </a:t>
            </a:r>
          </a:p>
          <a:p>
            <a:pPr algn="ctr">
              <a:lnSpc>
                <a:spcPts val="5040"/>
              </a:lnSpc>
            </a:pPr>
            <a:endParaRPr lang="en-US" sz="3600" dirty="0">
              <a:solidFill>
                <a:srgbClr val="FFFFFF"/>
              </a:solidFill>
              <a:latin typeface="Klein"/>
            </a:endParaRPr>
          </a:p>
          <a:p>
            <a:pPr algn="ctr">
              <a:lnSpc>
                <a:spcPts val="5040"/>
              </a:lnSpc>
            </a:pPr>
            <a:r>
              <a:rPr lang="en-US" sz="3600" dirty="0">
                <a:solidFill>
                  <a:srgbClr val="FFFFFF"/>
                </a:solidFill>
                <a:latin typeface="Klein"/>
              </a:rPr>
              <a:t> </a:t>
            </a:r>
          </a:p>
          <a:p>
            <a:pPr algn="ctr">
              <a:lnSpc>
                <a:spcPts val="5040"/>
              </a:lnSpc>
            </a:pPr>
            <a:endParaRPr lang="en-US" sz="3600" dirty="0">
              <a:solidFill>
                <a:srgbClr val="FFFFFF"/>
              </a:solidFill>
              <a:latin typeface="Klein"/>
            </a:endParaR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-2595564">
            <a:off x="1824130" y="8823278"/>
            <a:ext cx="865299" cy="87004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1C8EE97-0B56-4CE4-9229-05D3E4F075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024890">
            <a:off x="15355065" y="415612"/>
            <a:ext cx="1585097" cy="157900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5B06692-1B79-4E6E-9462-1D1B10C719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50034">
            <a:off x="16647821" y="1260435"/>
            <a:ext cx="906847" cy="90335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9542DFB-EAB3-4AF5-886E-A4ED9194A2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151769" y="3650996"/>
            <a:ext cx="2520204" cy="647319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667000" y="876300"/>
            <a:ext cx="7713163" cy="10286133"/>
            <a:chOff x="0" y="0"/>
            <a:chExt cx="4224020" cy="514097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24020" cy="5140977"/>
            </a:xfrm>
            <a:custGeom>
              <a:avLst/>
              <a:gdLst/>
              <a:ahLst/>
              <a:cxnLst/>
              <a:rect l="l" t="t" r="r" b="b"/>
              <a:pathLst>
                <a:path w="4224020" h="5140977">
                  <a:moveTo>
                    <a:pt x="4224020" y="5140977"/>
                  </a:moveTo>
                  <a:lnTo>
                    <a:pt x="2441575" y="5140977"/>
                  </a:lnTo>
                  <a:cubicBezTo>
                    <a:pt x="1093089" y="5140977"/>
                    <a:pt x="0" y="4047888"/>
                    <a:pt x="0" y="2699402"/>
                  </a:cubicBezTo>
                  <a:lnTo>
                    <a:pt x="0" y="0"/>
                  </a:lnTo>
                  <a:lnTo>
                    <a:pt x="1782445" y="0"/>
                  </a:lnTo>
                  <a:cubicBezTo>
                    <a:pt x="3130931" y="0"/>
                    <a:pt x="4224020" y="1093089"/>
                    <a:pt x="4224020" y="2441575"/>
                  </a:cubicBezTo>
                  <a:lnTo>
                    <a:pt x="4224020" y="5140977"/>
                  </a:lnTo>
                  <a:close/>
                </a:path>
              </a:pathLst>
            </a:custGeom>
            <a:solidFill>
              <a:srgbClr val="22524C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-699977">
            <a:off x="15572205" y="4414830"/>
            <a:ext cx="3374190" cy="337419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266581">
            <a:off x="3851698" y="6536346"/>
            <a:ext cx="1151481" cy="115779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039236" y="2518743"/>
            <a:ext cx="12212137" cy="52495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03"/>
              </a:lnSpc>
            </a:pPr>
            <a:r>
              <a:rPr lang="en-US" sz="4216" dirty="0" err="1">
                <a:solidFill>
                  <a:srgbClr val="22524C"/>
                </a:solidFill>
                <a:latin typeface="Klein Bold"/>
              </a:rPr>
              <a:t>Пятая</a:t>
            </a:r>
            <a:r>
              <a:rPr lang="en-US" sz="4216" dirty="0">
                <a:solidFill>
                  <a:srgbClr val="22524C"/>
                </a:solidFill>
                <a:latin typeface="Klein Bold"/>
              </a:rPr>
              <a:t> </a:t>
            </a:r>
            <a:r>
              <a:rPr lang="en-US" sz="4216" dirty="0" err="1">
                <a:solidFill>
                  <a:srgbClr val="22524C"/>
                </a:solidFill>
                <a:latin typeface="Klein Bold"/>
              </a:rPr>
              <a:t>группа</a:t>
            </a:r>
            <a:endParaRPr lang="en-US" sz="4216" dirty="0">
              <a:solidFill>
                <a:srgbClr val="22524C"/>
              </a:solidFill>
              <a:latin typeface="Klein Bold"/>
            </a:endParaRPr>
          </a:p>
          <a:p>
            <a:pPr algn="ctr">
              <a:lnSpc>
                <a:spcPts val="4363"/>
              </a:lnSpc>
            </a:pPr>
            <a:r>
              <a:rPr lang="en-US" sz="3116" dirty="0" err="1">
                <a:solidFill>
                  <a:srgbClr val="000000"/>
                </a:solidFill>
                <a:latin typeface="Klein"/>
              </a:rPr>
              <a:t>объединяет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фразеологизмы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, в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которых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компонент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язык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/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речь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представлен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в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скрытой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форме</a:t>
            </a:r>
            <a:endParaRPr lang="en-US" sz="3116" dirty="0">
              <a:solidFill>
                <a:srgbClr val="000000"/>
              </a:solidFill>
              <a:latin typeface="Klein"/>
            </a:endParaRPr>
          </a:p>
          <a:p>
            <a:pPr algn="ctr">
              <a:lnSpc>
                <a:spcPts val="4363"/>
              </a:lnSpc>
            </a:pPr>
            <a:endParaRPr lang="ru-RU" sz="3116" dirty="0">
              <a:solidFill>
                <a:srgbClr val="000000"/>
              </a:solidFill>
              <a:latin typeface="Klein"/>
            </a:endParaRPr>
          </a:p>
          <a:p>
            <a:pPr algn="ctr">
              <a:lnSpc>
                <a:spcPts val="4363"/>
              </a:lnSpc>
            </a:pPr>
            <a:endParaRPr lang="en-US" sz="3116" dirty="0">
              <a:solidFill>
                <a:srgbClr val="000000"/>
              </a:solidFill>
              <a:latin typeface="Klein"/>
            </a:endParaRPr>
          </a:p>
          <a:p>
            <a:pPr algn="ctr">
              <a:lnSpc>
                <a:spcPts val="4363"/>
              </a:lnSpc>
            </a:pP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ea typeface="Klein Bold"/>
              </a:rPr>
              <a:t>隔靴搔痒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–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ходить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вокруг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да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около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; </a:t>
            </a:r>
          </a:p>
          <a:p>
            <a:pPr algn="ctr">
              <a:lnSpc>
                <a:spcPts val="4363"/>
              </a:lnSpc>
            </a:pPr>
            <a:r>
              <a:rPr lang="en-US" sz="3116" dirty="0" err="1">
                <a:solidFill>
                  <a:srgbClr val="000000"/>
                </a:solidFill>
                <a:latin typeface="Klein"/>
              </a:rPr>
              <a:t>не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доходить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до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сути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; </a:t>
            </a:r>
          </a:p>
          <a:p>
            <a:pPr algn="ctr">
              <a:lnSpc>
                <a:spcPts val="4363"/>
              </a:lnSpc>
            </a:pPr>
            <a:r>
              <a:rPr lang="en-US" sz="3116" dirty="0" err="1">
                <a:solidFill>
                  <a:srgbClr val="000000"/>
                </a:solidFill>
                <a:ea typeface="Klein Bold"/>
              </a:rPr>
              <a:t>一字一珠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–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лаконичный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слог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;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каждое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слово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 </a:t>
            </a:r>
          </a:p>
          <a:p>
            <a:pPr algn="ctr">
              <a:lnSpc>
                <a:spcPts val="4363"/>
              </a:lnSpc>
            </a:pPr>
            <a:r>
              <a:rPr lang="en-US" sz="3116" dirty="0">
                <a:solidFill>
                  <a:srgbClr val="000000"/>
                </a:solidFill>
                <a:latin typeface="Klein"/>
              </a:rPr>
              <a:t>– </a:t>
            </a:r>
            <a:r>
              <a:rPr lang="en-US" sz="3116" dirty="0" err="1">
                <a:solidFill>
                  <a:srgbClr val="000000"/>
                </a:solidFill>
                <a:latin typeface="Klein"/>
              </a:rPr>
              <a:t>жемчужина</a:t>
            </a:r>
            <a:r>
              <a:rPr lang="en-US" sz="3116" dirty="0">
                <a:solidFill>
                  <a:srgbClr val="000000"/>
                </a:solidFill>
                <a:latin typeface="Klein"/>
              </a:rPr>
              <a:t>; 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266581">
            <a:off x="1418855" y="2016799"/>
            <a:ext cx="416066" cy="418348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2266581">
            <a:off x="2431948" y="2352545"/>
            <a:ext cx="405733" cy="40795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560E49D-7593-435A-A07E-B6249EDA19A5}"/>
              </a:ext>
            </a:extLst>
          </p:cNvPr>
          <p:cNvSpPr txBox="1"/>
          <p:nvPr/>
        </p:nvSpPr>
        <p:spPr>
          <a:xfrm>
            <a:off x="2822944" y="5397427"/>
            <a:ext cx="109621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24" name="Picture 5">
            <a:extLst>
              <a:ext uri="{FF2B5EF4-FFF2-40B4-BE49-F238E27FC236}">
                <a16:creationId xmlns:a16="http://schemas.microsoft.com/office/drawing/2014/main" id="{47287B0E-624E-4D7E-BE22-58E3FA4E11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147795" y="2938890"/>
            <a:ext cx="2815283" cy="673219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3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282212">
            <a:off x="234420" y="231803"/>
            <a:ext cx="1151481" cy="115779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70119" y="2318579"/>
            <a:ext cx="17347762" cy="6440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Мы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видим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,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что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фразеологизмы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играют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важную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роль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в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формировании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языковой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картины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мира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, в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которой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язык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/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речь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занимает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одно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из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главных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мест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.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Отношение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китайцев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к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языку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,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выражаемое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через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фразеологию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,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определяет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культуру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их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поведения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и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мышления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в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повседневной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 </a:t>
            </a:r>
            <a:r>
              <a:rPr lang="en-US" sz="5199" dirty="0" err="1">
                <a:solidFill>
                  <a:srgbClr val="FEFFED"/>
                </a:solidFill>
                <a:latin typeface="Klein Black"/>
              </a:rPr>
              <a:t>жизни</a:t>
            </a:r>
            <a:r>
              <a:rPr lang="en-US" sz="5199" dirty="0">
                <a:solidFill>
                  <a:srgbClr val="FEFFED"/>
                </a:solidFill>
                <a:latin typeface="Klein Black"/>
              </a:rPr>
              <a:t>.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6101394" y="217999"/>
            <a:ext cx="1866485" cy="201683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04941" y="8320906"/>
            <a:ext cx="1847518" cy="1874788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6455044" y="8138294"/>
            <a:ext cx="1832956" cy="20574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52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48150" y="3073294"/>
            <a:ext cx="9791700" cy="9791700"/>
            <a:chOff x="0" y="0"/>
            <a:chExt cx="6350000" cy="6350000"/>
          </a:xfrm>
        </p:grpSpPr>
        <p:sp>
          <p:nvSpPr>
            <p:cNvPr id="3" name="Freeform 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D13B00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282212">
            <a:off x="1794083" y="1844456"/>
            <a:ext cx="1151481" cy="115779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 rot="2625676" flipH="1">
            <a:off x="15298009" y="4699027"/>
            <a:ext cx="884097" cy="88894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7636465" y="4067833"/>
            <a:ext cx="3321766" cy="4114800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7870530" y="1435629"/>
            <a:ext cx="2749643" cy="1624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3299"/>
              </a:lnSpc>
              <a:spcBef>
                <a:spcPct val="0"/>
              </a:spcBef>
            </a:pPr>
            <a:r>
              <a:rPr lang="en-US" sz="9499" dirty="0" err="1">
                <a:solidFill>
                  <a:srgbClr val="FFE770"/>
                </a:solidFill>
                <a:latin typeface="Klein" panose="020B0604020202020204" charset="0"/>
                <a:ea typeface="Klein Black"/>
              </a:rPr>
              <a:t>谢谢</a:t>
            </a:r>
            <a:endParaRPr lang="en-US" sz="9499" dirty="0">
              <a:solidFill>
                <a:srgbClr val="FFE770"/>
              </a:solidFill>
              <a:latin typeface="Klein" panose="020B0604020202020204" charset="0"/>
              <a:ea typeface="Klein Black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238660" y="8802686"/>
            <a:ext cx="8013383" cy="7588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399"/>
              </a:lnSpc>
              <a:spcBef>
                <a:spcPct val="0"/>
              </a:spcBef>
            </a:pPr>
            <a:r>
              <a:rPr lang="en-US" sz="3999" spc="79">
                <a:solidFill>
                  <a:srgbClr val="FEFFED"/>
                </a:solidFill>
                <a:latin typeface="Klein Bold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484</Words>
  <Application>Microsoft Office PowerPoint</Application>
  <PresentationFormat>Произвольный</PresentationFormat>
  <Paragraphs>63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Klein</vt:lpstr>
      <vt:lpstr>Calibri</vt:lpstr>
      <vt:lpstr>Klein Black</vt:lpstr>
      <vt:lpstr>Klein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фразеологизмов, выражающих отношение китайского народа к языку</dc:title>
  <dc:creator>Пользователь</dc:creator>
  <cp:lastModifiedBy>Пользователь</cp:lastModifiedBy>
  <cp:revision>4</cp:revision>
  <dcterms:created xsi:type="dcterms:W3CDTF">2006-08-16T00:00:00Z</dcterms:created>
  <dcterms:modified xsi:type="dcterms:W3CDTF">2022-05-15T16:06:52Z</dcterms:modified>
  <dc:identifier>DAE9OEnUp0w</dc:identifier>
</cp:coreProperties>
</file>