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2" r:id="rId2"/>
    <p:sldId id="273" r:id="rId3"/>
    <p:sldId id="275" r:id="rId4"/>
    <p:sldId id="266" r:id="rId5"/>
    <p:sldId id="258" r:id="rId6"/>
    <p:sldId id="304" r:id="rId7"/>
    <p:sldId id="306" r:id="rId8"/>
    <p:sldId id="284" r:id="rId9"/>
    <p:sldId id="271" r:id="rId10"/>
    <p:sldId id="264" r:id="rId11"/>
    <p:sldId id="308" r:id="rId12"/>
    <p:sldId id="302" r:id="rId13"/>
    <p:sldId id="296" r:id="rId14"/>
    <p:sldId id="300" r:id="rId15"/>
    <p:sldId id="301" r:id="rId16"/>
  </p:sldIdLst>
  <p:sldSz cx="9144000" cy="6858000" type="screen4x3"/>
  <p:notesSz cx="6761163" cy="99425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72" y="-7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AC160-C6DE-4F26-A33B-B2BDFD8A7C55}" type="datetimeFigureOut">
              <a:rPr lang="ru-RU" smtClean="0"/>
              <a:t>30.04.2026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11540AB-B0CA-4E66-AF09-E31F0A955233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F7DAC160-C6DE-4F26-A33B-B2BDFD8A7C55}" type="datetimeFigureOut">
              <a:rPr lang="ru-RU" smtClean="0"/>
              <a:t>30.04.2026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011540AB-B0CA-4E66-AF09-E31F0A955233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AC160-C6DE-4F26-A33B-B2BDFD8A7C55}" type="datetimeFigureOut">
              <a:rPr lang="ru-RU" smtClean="0"/>
              <a:t>30.04.2026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540AB-B0CA-4E66-AF09-E31F0A955233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AC160-C6DE-4F26-A33B-B2BDFD8A7C55}" type="datetimeFigureOut">
              <a:rPr lang="ru-RU" smtClean="0"/>
              <a:t>30.04.2026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540AB-B0CA-4E66-AF09-E31F0A955233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540AB-B0CA-4E66-AF09-E31F0A955233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AC160-C6DE-4F26-A33B-B2BDFD8A7C55}" type="datetimeFigureOut">
              <a:rPr lang="ru-RU" smtClean="0"/>
              <a:t>30.04.2026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Объект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Объект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AC160-C6DE-4F26-A33B-B2BDFD8A7C55}" type="datetimeFigureOut">
              <a:rPr lang="ru-RU" smtClean="0"/>
              <a:t>30.04.2026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540AB-B0CA-4E66-AF09-E31F0A955233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AC160-C6DE-4F26-A33B-B2BDFD8A7C55}" type="datetimeFigureOut">
              <a:rPr lang="ru-RU" smtClean="0"/>
              <a:t>30.04.2026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540AB-B0CA-4E66-AF09-E31F0A95523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F7DAC160-C6DE-4F26-A33B-B2BDFD8A7C55}" type="datetimeFigureOut">
              <a:rPr lang="ru-RU" smtClean="0"/>
              <a:t>30.04.2026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011540AB-B0CA-4E66-AF09-E31F0A955233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AC160-C6DE-4F26-A33B-B2BDFD8A7C55}" type="datetimeFigureOut">
              <a:rPr lang="ru-RU" smtClean="0"/>
              <a:t>30.04.2026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11540AB-B0CA-4E66-AF09-E31F0A955233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AC160-C6DE-4F26-A33B-B2BDFD8A7C55}" type="datetimeFigureOut">
              <a:rPr lang="ru-RU" smtClean="0"/>
              <a:t>30.04.2026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540AB-B0CA-4E66-AF09-E31F0A95523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AC160-C6DE-4F26-A33B-B2BDFD8A7C55}" type="datetimeFigureOut">
              <a:rPr lang="ru-RU" smtClean="0"/>
              <a:t>30.04.2026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540AB-B0CA-4E66-AF09-E31F0A95523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F7DAC160-C6DE-4F26-A33B-B2BDFD8A7C55}" type="datetimeFigureOut">
              <a:rPr lang="ru-RU" smtClean="0"/>
              <a:t>30.04.2026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011540AB-B0CA-4E66-AF09-E31F0A955233}" type="slidenum">
              <a:rPr lang="ru-RU" smtClean="0"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700808"/>
            <a:ext cx="8640960" cy="2640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ru-RU" sz="4800" b="1" dirty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Российское государство и общество во второй половине XV века</a:t>
            </a:r>
            <a:endParaRPr lang="ru-RU" sz="4800" b="1" dirty="0">
              <a:solidFill>
                <a:schemeClr val="bg1"/>
              </a:solidFill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75656" y="4257688"/>
            <a:ext cx="5983352" cy="556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dirty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урок по истории России </a:t>
            </a:r>
            <a:r>
              <a:rPr lang="ru-RU" sz="2800" dirty="0" smtClean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, </a:t>
            </a:r>
            <a:r>
              <a:rPr lang="ru-RU" sz="2800" dirty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6 </a:t>
            </a:r>
            <a:r>
              <a:rPr lang="ru-RU" sz="2800" dirty="0" smtClean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класс</a:t>
            </a:r>
            <a:r>
              <a:rPr lang="ru-RU" sz="2800" b="1" dirty="0" smtClean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 </a:t>
            </a:r>
            <a:endParaRPr lang="ru-RU" sz="2800" dirty="0">
              <a:solidFill>
                <a:schemeClr val="bg1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419872" y="5206406"/>
            <a:ext cx="5472608" cy="10700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 err="1" smtClean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Ярошинская</a:t>
            </a:r>
            <a:r>
              <a:rPr lang="ru-RU" sz="2400" b="1" dirty="0" smtClean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 Светлана </a:t>
            </a:r>
            <a:r>
              <a:rPr lang="ru-RU" sz="2400" b="1" dirty="0" err="1" smtClean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Эдмундовна</a:t>
            </a:r>
            <a:r>
              <a:rPr lang="ru-RU" sz="2400" b="1" dirty="0" smtClean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,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 smtClean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учитель </a:t>
            </a:r>
            <a:r>
              <a:rPr lang="ru-RU" sz="2400" b="1" dirty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истории БОУ «СОШ №83»</a:t>
            </a:r>
            <a:endParaRPr lang="ru-RU" sz="2400" b="1" dirty="0">
              <a:solidFill>
                <a:schemeClr val="bg1"/>
              </a:solidFill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74497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548680"/>
            <a:ext cx="8496944" cy="4397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4800" b="1" dirty="0" smtClean="0">
                <a:solidFill>
                  <a:schemeClr val="bg1"/>
                </a:solidFill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Какие факты говорят о централизации системы управления в Российском государстве при Иване III?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4400" dirty="0" smtClean="0"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endParaRPr lang="ru-RU" sz="4800" dirty="0">
              <a:effectLst/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61938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260648"/>
            <a:ext cx="8784976" cy="68480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500" b="1" dirty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У</a:t>
            </a:r>
            <a:r>
              <a:rPr lang="ru-RU" sz="3500" b="1" dirty="0" smtClean="0">
                <a:solidFill>
                  <a:schemeClr val="bg1"/>
                </a:solidFill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знаем: </a:t>
            </a:r>
            <a:r>
              <a:rPr lang="ru-RU" sz="3500" dirty="0" smtClean="0">
                <a:solidFill>
                  <a:schemeClr val="bg1"/>
                </a:solidFill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как было устроено Российское государство во второй половине XV века;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500" b="1" dirty="0" smtClean="0">
                <a:solidFill>
                  <a:schemeClr val="bg1"/>
                </a:solidFill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Изучим</a:t>
            </a:r>
            <a:r>
              <a:rPr lang="ru-RU" sz="3500" dirty="0" smtClean="0">
                <a:solidFill>
                  <a:schemeClr val="bg1"/>
                </a:solidFill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:  новую систему государственного управления; принятие единого закона -Судебника 1497 года;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500" b="1" dirty="0" smtClean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Узнаем</a:t>
            </a:r>
            <a:r>
              <a:rPr lang="ru-RU" sz="3500" dirty="0" smtClean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3500" dirty="0" smtClean="0">
                <a:solidFill>
                  <a:schemeClr val="bg1"/>
                </a:solidFill>
              </a:rPr>
              <a:t>о сословной структуре российского общества в этот период</a:t>
            </a:r>
            <a:r>
              <a:rPr lang="ru-RU" sz="3500" dirty="0" smtClean="0">
                <a:solidFill>
                  <a:schemeClr val="bg1"/>
                </a:solidFill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;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500" b="1" dirty="0" smtClean="0">
                <a:solidFill>
                  <a:schemeClr val="bg1"/>
                </a:solidFill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Научимся</a:t>
            </a:r>
            <a:r>
              <a:rPr lang="ru-RU" sz="3500" dirty="0" smtClean="0">
                <a:solidFill>
                  <a:schemeClr val="bg1"/>
                </a:solidFill>
                <a:effectLst/>
                <a:latin typeface="Times New Roman" pitchFamily="18" charset="0"/>
                <a:ea typeface="Calibri"/>
                <a:cs typeface="Times New Roman" pitchFamily="18" charset="0"/>
              </a:rPr>
              <a:t>: давать определения понятиям: кормление, местничество; объяснять положение отдельных групп населения.</a:t>
            </a:r>
            <a:endParaRPr lang="ru-RU" sz="3500" dirty="0">
              <a:solidFill>
                <a:schemeClr val="bg1"/>
              </a:solidFill>
              <a:effectLst/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28539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4" t="3207" b="9226"/>
          <a:stretch/>
        </p:blipFill>
        <p:spPr bwMode="auto">
          <a:xfrm>
            <a:off x="107504" y="116632"/>
            <a:ext cx="8856983" cy="6624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04423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6"/>
          <a:stretch/>
        </p:blipFill>
        <p:spPr bwMode="auto">
          <a:xfrm>
            <a:off x="251520" y="260648"/>
            <a:ext cx="8640960" cy="6408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21137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548680"/>
            <a:ext cx="8712968" cy="45561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1000"/>
              </a:spcAft>
            </a:pPr>
            <a:r>
              <a:rPr lang="ru-RU" sz="3600" b="1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Иван III решал 5 ключевых моментов</a:t>
            </a:r>
            <a:r>
              <a:rPr lang="ru-RU" sz="3600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:</a:t>
            </a: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ru-RU" sz="3600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Единое государство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600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2. Новая структура власти 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600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3.Закон для новой России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600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4. Сословные группы 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600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5. Церковь и государство.</a:t>
            </a:r>
            <a:endParaRPr lang="ru-RU" sz="3600" dirty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38138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cap="small" spc="0" dirty="0">
                <a:ln>
                  <a:noFill/>
                </a:ln>
                <a:solidFill>
                  <a:prstClr val="black"/>
                </a:solidFill>
                <a:effectLst/>
                <a:latin typeface="Times New Roman" pitchFamily="18" charset="0"/>
                <a:cs typeface="Times New Roman" pitchFamily="18" charset="0"/>
              </a:rPr>
              <a:t>Создание единой денежной системы</a:t>
            </a:r>
            <a:endParaRPr lang="ru-RU" sz="32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1844824"/>
            <a:ext cx="424847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buClr>
                <a:srgbClr val="FE8637"/>
              </a:buClr>
              <a:buSzPct val="70000"/>
              <a:defRPr/>
            </a:pPr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 Иване III Русь стала единым государством. Теперь уже каждый князь не мог самостоятельно чеканить свои монеты. Во главе государства стоял монарх, только он имел на это право. </a:t>
            </a: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844824"/>
            <a:ext cx="4104456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56960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4691"/>
            <a:ext cx="8496945" cy="6453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56261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34" t="5897" r="6340" b="23688"/>
          <a:stretch/>
        </p:blipFill>
        <p:spPr bwMode="auto">
          <a:xfrm>
            <a:off x="251520" y="188640"/>
            <a:ext cx="8640960" cy="6552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50259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7408"/>
            <a:ext cx="8784976" cy="64939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73797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6" t="3807" r="4771" b="10093"/>
          <a:stretch/>
        </p:blipFill>
        <p:spPr bwMode="auto">
          <a:xfrm>
            <a:off x="107504" y="188640"/>
            <a:ext cx="8856984" cy="6552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794843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6418"/>
            <a:ext cx="8352928" cy="638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54573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404664"/>
            <a:ext cx="8568952" cy="6027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ru-RU" sz="3000" b="1" dirty="0" smtClean="0">
                <a:solidFill>
                  <a:schemeClr val="bg1"/>
                </a:solidFill>
                <a:effectLst/>
                <a:latin typeface="Times New Roman"/>
                <a:ea typeface="Calibri"/>
                <a:cs typeface="Times New Roman"/>
              </a:rPr>
              <a:t>Какие факты говорят о централизации системы управления в Российском государстве при Иване III?</a:t>
            </a:r>
            <a:endParaRPr lang="ru-RU" sz="3000" b="1" dirty="0" smtClean="0">
              <a:solidFill>
                <a:schemeClr val="bg1"/>
              </a:solidFill>
              <a:effectLst/>
              <a:latin typeface="Calibri"/>
              <a:ea typeface="Calibri"/>
              <a:cs typeface="Times New Roman"/>
            </a:endParaRPr>
          </a:p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ru-RU" sz="3000" dirty="0" smtClean="0">
                <a:solidFill>
                  <a:schemeClr val="bg1"/>
                </a:solidFill>
                <a:effectLst/>
                <a:latin typeface="Times New Roman"/>
                <a:ea typeface="Calibri"/>
                <a:cs typeface="Times New Roman"/>
              </a:rPr>
              <a:t>При Иване III в Российском государстве система управления была централизована, так как основывалась на сильной власти его правителя. Государь всея Руси опирался на Боярскую Думу. Важными органами в системе управления стала Казна и Дворец. При Иване III был принят общерусский свод законов - Судебник. Возникла поместная система землевладения.</a:t>
            </a:r>
            <a:endParaRPr lang="ru-RU" sz="3000" dirty="0">
              <a:solidFill>
                <a:schemeClr val="bg1"/>
              </a:solidFill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025358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404664"/>
            <a:ext cx="8784976" cy="37556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4800" b="1" dirty="0" smtClean="0">
                <a:solidFill>
                  <a:schemeClr val="bg1"/>
                </a:solidFill>
                <a:effectLst/>
                <a:latin typeface="Times New Roman"/>
                <a:ea typeface="Calibri"/>
                <a:cs typeface="Times New Roman"/>
              </a:rPr>
              <a:t>Домашнее задание</a:t>
            </a:r>
            <a:r>
              <a:rPr lang="ru-RU" sz="4000" dirty="0" smtClean="0">
                <a:solidFill>
                  <a:schemeClr val="bg1"/>
                </a:solidFill>
                <a:effectLst/>
                <a:latin typeface="Times New Roman"/>
                <a:ea typeface="Calibri"/>
                <a:cs typeface="Times New Roman"/>
              </a:rPr>
              <a:t>: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4000" dirty="0" smtClean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П</a:t>
            </a:r>
            <a:r>
              <a:rPr lang="ru-RU" sz="4000" dirty="0" smtClean="0">
                <a:solidFill>
                  <a:schemeClr val="bg1"/>
                </a:solidFill>
                <a:effectLst/>
                <a:latin typeface="Times New Roman"/>
                <a:ea typeface="Calibri"/>
                <a:cs typeface="Times New Roman"/>
              </a:rPr>
              <a:t>араграфы 38-39 стр.194-200.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900" dirty="0" smtClean="0">
                <a:solidFill>
                  <a:schemeClr val="bg1"/>
                </a:solidFill>
                <a:latin typeface="Times New Roman"/>
                <a:ea typeface="Calibri"/>
                <a:cs typeface="Times New Roman"/>
              </a:rPr>
              <a:t>Выполнить  в рабочем листе задания 3-4</a:t>
            </a:r>
            <a:endParaRPr lang="ru-RU" sz="3900" dirty="0" smtClean="0">
              <a:solidFill>
                <a:schemeClr val="bg1"/>
              </a:solidFill>
              <a:effectLst/>
              <a:latin typeface="Times New Roman"/>
              <a:ea typeface="Calibri"/>
              <a:cs typeface="Times New Roman"/>
            </a:endParaRPr>
          </a:p>
          <a:p>
            <a:r>
              <a:rPr lang="ru-RU" sz="3900" b="1" dirty="0" smtClean="0">
                <a:solidFill>
                  <a:schemeClr val="bg1"/>
                </a:solidFill>
                <a:effectLst/>
                <a:latin typeface="Times New Roman"/>
                <a:ea typeface="Calibri"/>
              </a:rPr>
              <a:t> </a:t>
            </a:r>
          </a:p>
          <a:p>
            <a:endParaRPr lang="ru-RU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86017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548680"/>
            <a:ext cx="8280920" cy="38061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4400" b="1" dirty="0" smtClean="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</a:rPr>
              <a:t>Рефлексия</a:t>
            </a:r>
            <a:endParaRPr lang="ru-RU" sz="4400" b="1" kern="150" dirty="0" smtClean="0">
              <a:effectLst/>
              <a:latin typeface="Times New Roman"/>
              <a:ea typeface="SimSun"/>
              <a:cs typeface="Mangal"/>
            </a:endParaRPr>
          </a:p>
          <a:p>
            <a:pPr algn="just">
              <a:spcAft>
                <a:spcPts val="0"/>
              </a:spcAft>
            </a:pPr>
            <a:r>
              <a:rPr lang="ru-RU" sz="3600" b="1" kern="150" dirty="0" smtClean="0">
                <a:solidFill>
                  <a:srgbClr val="000000"/>
                </a:solidFill>
                <a:effectLst/>
                <a:latin typeface="Times New Roman"/>
                <a:ea typeface="SimSun"/>
                <a:cs typeface="Mangal"/>
              </a:rPr>
              <a:t> </a:t>
            </a:r>
            <a:r>
              <a:rPr lang="ru-RU" sz="3600" b="1" dirty="0" smtClean="0">
                <a:solidFill>
                  <a:srgbClr val="0A0A0A"/>
                </a:solidFill>
                <a:effectLst/>
                <a:latin typeface="Arial"/>
                <a:ea typeface="Times New Roman"/>
                <a:cs typeface="Times New Roman"/>
              </a:rPr>
              <a:t>«Незаконченное предложение»: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ru-RU" sz="3600" b="1" dirty="0" smtClean="0">
              <a:effectLst/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ts val="1800"/>
              </a:lnSpc>
              <a:spcAft>
                <a:spcPts val="9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3600" b="1" i="1" dirty="0" smtClean="0">
                <a:solidFill>
                  <a:srgbClr val="0A0A0A"/>
                </a:solidFill>
                <a:effectLst/>
                <a:latin typeface="Arial"/>
                <a:ea typeface="Times New Roman"/>
                <a:cs typeface="Times New Roman"/>
              </a:rPr>
              <a:t>Сегодня я узнал...</a:t>
            </a:r>
          </a:p>
          <a:p>
            <a:pPr marL="342900" lvl="0" indent="-342900">
              <a:lnSpc>
                <a:spcPts val="1800"/>
              </a:lnSpc>
              <a:spcAft>
                <a:spcPts val="9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endParaRPr lang="ru-RU" sz="3600" b="1" dirty="0" smtClean="0">
              <a:effectLst/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ts val="1800"/>
              </a:lnSpc>
              <a:spcAft>
                <a:spcPts val="9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3600" b="1" i="1" dirty="0" smtClean="0">
                <a:solidFill>
                  <a:srgbClr val="0A0A0A"/>
                </a:solidFill>
                <a:effectLst/>
                <a:latin typeface="Arial"/>
                <a:ea typeface="Times New Roman"/>
                <a:cs typeface="Times New Roman"/>
              </a:rPr>
              <a:t>Было интересно...</a:t>
            </a:r>
          </a:p>
          <a:p>
            <a:pPr marL="342900" lvl="0" indent="-342900">
              <a:lnSpc>
                <a:spcPts val="1800"/>
              </a:lnSpc>
              <a:spcAft>
                <a:spcPts val="9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endParaRPr lang="ru-RU" sz="3600" b="1" dirty="0" smtClean="0">
              <a:effectLst/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ts val="1800"/>
              </a:lnSpc>
              <a:spcAft>
                <a:spcPts val="9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3600" b="1" i="1" dirty="0" smtClean="0">
                <a:solidFill>
                  <a:srgbClr val="0A0A0A"/>
                </a:solidFill>
                <a:effectLst/>
                <a:latin typeface="Arial"/>
                <a:ea typeface="Times New Roman"/>
                <a:cs typeface="Times New Roman"/>
              </a:rPr>
              <a:t>Было трудно...</a:t>
            </a:r>
            <a:endParaRPr lang="ru-RU" sz="3600" b="1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9667848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326</TotalTime>
  <Words>236</Words>
  <Application>Microsoft Office PowerPoint</Application>
  <PresentationFormat>Экран (4:3)</PresentationFormat>
  <Paragraphs>32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Бумажная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Создание единой денежной системы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</dc:creator>
  <cp:lastModifiedBy>С</cp:lastModifiedBy>
  <cp:revision>39</cp:revision>
  <cp:lastPrinted>2026-03-17T17:46:36Z</cp:lastPrinted>
  <dcterms:created xsi:type="dcterms:W3CDTF">2026-03-17T08:49:22Z</dcterms:created>
  <dcterms:modified xsi:type="dcterms:W3CDTF">2026-04-29T21:59:46Z</dcterms:modified>
</cp:coreProperties>
</file>