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fac5cbbb2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fac5cbbb2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f6a31532a5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f6a31532a5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f6a31532a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f6a31532a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f6a31532a5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f6a31532a5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f6a31532a5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f6a31532a5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f6a31532a5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f6a31532a5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fac5cbbb2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fac5cbbb2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fac5cbbb2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fac5cbbb2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f6a31532a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f6a31532a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fac5cbbb2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fac5cbbb2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f6a31532a5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f6a31532a5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f6a31532a5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f6a31532a5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f6a31532a5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f6a31532a5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f6a31532a5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f6a31532a5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f6a31532a5_0_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f6a31532a5_0_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f6a31532a5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f6a31532a5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f6a31532a5_0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f6a31532a5_0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f6a31532a5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f6a31532a5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f6a31532a5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f6a31532a5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fac5cbbb2f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fac5cbbb2f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f6a31532a5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f6a31532a5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fac5cbbb2f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fac5cbbb2f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f6a31532a5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f6a31532a5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4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5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350101" y="1941600"/>
            <a:ext cx="7410600" cy="126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Начало Реформации в Европе.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 flipH="1">
            <a:off x="92100" y="3120525"/>
            <a:ext cx="219600" cy="31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32500"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ctrTitle"/>
          </p:nvPr>
        </p:nvSpPr>
        <p:spPr>
          <a:xfrm flipH="1" rot="10800000">
            <a:off x="311708" y="603275"/>
            <a:ext cx="333900" cy="14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subTitle"/>
          </p:nvPr>
        </p:nvSpPr>
        <p:spPr>
          <a:xfrm>
            <a:off x="1735650" y="1263175"/>
            <a:ext cx="6371100" cy="234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u="sng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Проблема:</a:t>
            </a:r>
            <a:endParaRPr b="1" u="sng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u="sng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такое Реформация или почему Европа больше не будет прежней?</a:t>
            </a:r>
            <a:endParaRPr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107125" y="281375"/>
            <a:ext cx="5978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rgbClr val="1155CC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План занятия:</a:t>
            </a:r>
            <a:endParaRPr u="sng">
              <a:solidFill>
                <a:srgbClr val="1155C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027600" y="854075"/>
            <a:ext cx="5891400" cy="259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Понятие Реформации.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Причины Реформации.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Деятельность Мартина Лютера.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Крестьянская война в Германии.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Аугсбургский религиозный мир 1555 г.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Comic Sans MS"/>
              <a:buAutoNum type="arabicParenR"/>
            </a:pPr>
            <a:r>
              <a:rPr lang="ru" sz="2100">
                <a:solidFill>
                  <a:srgbClr val="741B47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Последствия Реформации.</a:t>
            </a:r>
            <a:endParaRPr sz="2100">
              <a:solidFill>
                <a:srgbClr val="741B47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850" y="3072575"/>
            <a:ext cx="2722751" cy="1934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 rot="10800000">
            <a:off x="174000" y="20525"/>
            <a:ext cx="137700" cy="42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1728575" y="293300"/>
            <a:ext cx="7236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500" u="sng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Реформация</a:t>
            </a:r>
            <a:r>
              <a:rPr lang="ru" sz="2500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движение за переустройство католической Церкви.</a:t>
            </a:r>
            <a:endParaRPr sz="2500">
              <a:solidFill>
                <a:srgbClr val="EFEFE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47502" y="1539200"/>
            <a:ext cx="5468024" cy="3113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2035400" y="445025"/>
            <a:ext cx="6796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720" u="sng">
                <a:solidFill>
                  <a:srgbClr val="274E13"/>
                </a:solidFill>
                <a:latin typeface="Comic Sans MS"/>
                <a:ea typeface="Comic Sans MS"/>
                <a:cs typeface="Comic Sans MS"/>
                <a:sym typeface="Comic Sans MS"/>
              </a:rPr>
              <a:t>Причины Реформации:</a:t>
            </a:r>
            <a:endParaRPr sz="2720" u="sng">
              <a:solidFill>
                <a:srgbClr val="274E13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1" name="Google Shape;81;p17"/>
          <p:cNvSpPr txBox="1"/>
          <p:nvPr>
            <p:ph idx="1" type="body"/>
          </p:nvPr>
        </p:nvSpPr>
        <p:spPr>
          <a:xfrm>
            <a:off x="1155775" y="1152475"/>
            <a:ext cx="7676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4551" y="1152475"/>
            <a:ext cx="4745874" cy="3800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69570" lvl="0" marL="457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220"/>
              <a:buFont typeface="Comic Sans MS"/>
              <a:buAutoNum type="arabicPeriod"/>
            </a:pPr>
            <a:r>
              <a:rPr lang="ru" sz="2220">
                <a:solidFill>
                  <a:srgbClr val="F3F3F3"/>
                </a:solidFill>
                <a:latin typeface="Comic Sans MS"/>
                <a:ea typeface="Comic Sans MS"/>
                <a:cs typeface="Comic Sans MS"/>
                <a:sym typeface="Comic Sans MS"/>
              </a:rPr>
              <a:t>К</a:t>
            </a:r>
            <a:r>
              <a:rPr lang="ru" sz="2220">
                <a:solidFill>
                  <a:srgbClr val="F3F3F3"/>
                </a:solidFill>
                <a:latin typeface="Comic Sans MS"/>
                <a:ea typeface="Comic Sans MS"/>
                <a:cs typeface="Comic Sans MS"/>
                <a:sym typeface="Comic Sans MS"/>
              </a:rPr>
              <a:t>ризис Церкви - аморальный образ жизни священников и пап.</a:t>
            </a:r>
            <a:endParaRPr sz="2220">
              <a:solidFill>
                <a:srgbClr val="F3F3F3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220">
                <a:solidFill>
                  <a:srgbClr val="F3F3F3"/>
                </a:solidFill>
                <a:latin typeface="Comic Sans MS"/>
                <a:ea typeface="Comic Sans MS"/>
                <a:cs typeface="Comic Sans MS"/>
                <a:sym typeface="Comic Sans MS"/>
              </a:rPr>
              <a:t>         Опишите карикатуру на священников XVI в.</a:t>
            </a:r>
            <a:endParaRPr sz="2220">
              <a:solidFill>
                <a:srgbClr val="F3F3F3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2150" y="2260576"/>
            <a:ext cx="7548399" cy="258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2302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2120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2. П</a:t>
            </a:r>
            <a:r>
              <a:rPr lang="ru" sz="2120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родажа индульгенций.</a:t>
            </a:r>
            <a:endParaRPr sz="2120">
              <a:solidFill>
                <a:srgbClr val="EFEFE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2520"/>
          </a:p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>
            <a:off x="311700" y="10067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300" u="sng">
                <a:solidFill>
                  <a:srgbClr val="66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Индульгенция - грамота об отпущении грехов.</a:t>
            </a:r>
            <a:endParaRPr sz="2300" u="sng">
              <a:solidFill>
                <a:srgbClr val="66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3320" y="1760270"/>
            <a:ext cx="4180724" cy="3091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type="title"/>
          </p:nvPr>
        </p:nvSpPr>
        <p:spPr>
          <a:xfrm>
            <a:off x="825500" y="191025"/>
            <a:ext cx="81444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rgbClr val="6D9EEB"/>
                </a:solidFill>
              </a:rPr>
              <a:t>Прочитаем стихотворение поэта XVI в. Ганса Сакса:</a:t>
            </a:r>
            <a:endParaRPr u="sng">
              <a:solidFill>
                <a:srgbClr val="6D9EEB"/>
              </a:solidFill>
            </a:endParaRPr>
          </a:p>
        </p:txBody>
      </p:sp>
      <p:sp>
        <p:nvSpPr>
          <p:cNvPr id="102" name="Google Shape;102;p20"/>
          <p:cNvSpPr txBox="1"/>
          <p:nvPr>
            <p:ph idx="1" type="body"/>
          </p:nvPr>
        </p:nvSpPr>
        <p:spPr>
          <a:xfrm>
            <a:off x="311700" y="763725"/>
            <a:ext cx="8520600" cy="426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Есть у попов про всех товар,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Лишь покупай — и млад и стар!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Известно, каждый поп и инок 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Дом Божий превращают в рынок: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Дают реликвии доход,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А главное — в церквах идет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Продажа индульгенций бойко,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Вот что и есть овечья дойка!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Толпа церковников жадна.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Привыкнув грабить издавна,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Живя бессовестным обманом,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Церковник ловко лжет мирянам: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За мощи выдав зуб быка,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Он им притронется слегка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К болящему — и дань сберет...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Страдает от попов народ,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Не перечесть его невзгод: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Зимой и летом гнет он спину,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Чтоб отдавать им десятину.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Коль не заплатишь, проклянут,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Изгонят, свечи вслед швырнут,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Другим чтоб было неповадно.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Трудиться разве не досадно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Крестьянину по целым дням,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Чтобы поповским холуям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1666"/>
              <a:buFont typeface="Arial"/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Сидеть в трактирах было можно,</a:t>
            </a:r>
            <a:endParaRPr i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i="1" lang="ru" sz="1200">
                <a:solidFill>
                  <a:schemeClr val="dk1"/>
                </a:solidFill>
                <a:highlight>
                  <a:srgbClr val="FFFFFF"/>
                </a:highlight>
              </a:rPr>
              <a:t>Курить и пьянствовать безбожно?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623400" y="1486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EAD1D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того, чтобы рассмотреть последнюю причину Реформации, посмотрим отрывок из сериала “Борджиа” (2011) (1 сезон, 1 серия - 7:30-7:40)</a:t>
            </a:r>
            <a:endParaRPr>
              <a:solidFill>
                <a:srgbClr val="EAD1D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8" name="Google Shape;108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6187" y="1541175"/>
            <a:ext cx="4431626" cy="330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022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3. Распространение продажи церковных должностей - </a:t>
            </a:r>
            <a:r>
              <a:rPr b="1" lang="ru" sz="2022" u="sng">
                <a:solidFill>
                  <a:srgbClr val="EFEFEF"/>
                </a:solidFill>
                <a:latin typeface="Comic Sans MS"/>
                <a:ea typeface="Comic Sans MS"/>
                <a:cs typeface="Comic Sans MS"/>
                <a:sym typeface="Comic Sans MS"/>
              </a:rPr>
              <a:t>симония.</a:t>
            </a:r>
            <a:endParaRPr b="1" sz="3022" u="sng">
              <a:solidFill>
                <a:srgbClr val="EFEFE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5" name="Google Shape;115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6549" y="1152475"/>
            <a:ext cx="4965226" cy="3572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2500">
                <a:solidFill>
                  <a:srgbClr val="E6B8A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 кого появятся силы и смелость бросить вызов могущественной Католической Церкви и самому папе Римскому?</a:t>
            </a:r>
            <a:endParaRPr b="1" sz="2500">
              <a:solidFill>
                <a:srgbClr val="E6B8A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/>
          <p:nvPr>
            <p:ph type="title"/>
          </p:nvPr>
        </p:nvSpPr>
        <p:spPr>
          <a:xfrm>
            <a:off x="311700" y="3325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u="sng">
                <a:solidFill>
                  <a:srgbClr val="D5A6BD"/>
                </a:solidFill>
                <a:latin typeface="Comic Sans MS"/>
                <a:ea typeface="Comic Sans MS"/>
                <a:cs typeface="Comic Sans MS"/>
                <a:sym typeface="Comic Sans MS"/>
              </a:rPr>
              <a:t>Мартин Лютер</a:t>
            </a:r>
            <a:r>
              <a:rPr lang="ru">
                <a:solidFill>
                  <a:srgbClr val="D5A6BD"/>
                </a:solidFill>
                <a:latin typeface="Comic Sans MS"/>
                <a:ea typeface="Comic Sans MS"/>
                <a:cs typeface="Comic Sans MS"/>
                <a:sym typeface="Comic Sans MS"/>
              </a:rPr>
              <a:t> - “рок-звезда” Реформации (1483-1546)</a:t>
            </a:r>
            <a:endParaRPr>
              <a:solidFill>
                <a:srgbClr val="D5A6B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28" name="Google Shape;128;p24"/>
          <p:cNvSpPr txBox="1"/>
          <p:nvPr>
            <p:ph idx="1" type="body"/>
          </p:nvPr>
        </p:nvSpPr>
        <p:spPr>
          <a:xfrm>
            <a:off x="311700" y="12286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9" name="Google Shape;12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3850" y="1288350"/>
            <a:ext cx="2722701" cy="3559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ru" u="sng">
                <a:solidFill>
                  <a:srgbClr val="C9DAF8"/>
                </a:solidFill>
                <a:latin typeface="Comic Sans MS"/>
                <a:ea typeface="Comic Sans MS"/>
                <a:cs typeface="Comic Sans MS"/>
                <a:sym typeface="Comic Sans MS"/>
              </a:rPr>
              <a:t>95 тезисов Мартина Лютера:</a:t>
            </a:r>
            <a:endParaRPr i="1" u="sng">
              <a:solidFill>
                <a:srgbClr val="C9DAF8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5" name="Google Shape;135;p25"/>
          <p:cNvSpPr txBox="1"/>
          <p:nvPr>
            <p:ph idx="1" type="body"/>
          </p:nvPr>
        </p:nvSpPr>
        <p:spPr>
          <a:xfrm>
            <a:off x="1564925" y="1152475"/>
            <a:ext cx="7267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FFE599"/>
                </a:solidFill>
                <a:latin typeface="Comic Sans MS"/>
                <a:ea typeface="Comic Sans MS"/>
                <a:cs typeface="Comic Sans MS"/>
                <a:sym typeface="Comic Sans MS"/>
              </a:rPr>
              <a:t>-против индульгенций;</a:t>
            </a:r>
            <a:endParaRPr sz="2100">
              <a:solidFill>
                <a:srgbClr val="FFE5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FFE599"/>
                </a:solidFill>
                <a:latin typeface="Comic Sans MS"/>
                <a:ea typeface="Comic Sans MS"/>
                <a:cs typeface="Comic Sans MS"/>
                <a:sym typeface="Comic Sans MS"/>
              </a:rPr>
              <a:t>-между Богом и верующим не должно быть такого посредника, как Церковь;</a:t>
            </a:r>
            <a:endParaRPr sz="2100">
              <a:solidFill>
                <a:srgbClr val="FFE5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FFE599"/>
                </a:solidFill>
                <a:latin typeface="Comic Sans MS"/>
                <a:ea typeface="Comic Sans MS"/>
                <a:cs typeface="Comic Sans MS"/>
                <a:sym typeface="Comic Sans MS"/>
              </a:rPr>
              <a:t>-упрощение церковных обрядов, сделать их понятными для простых людей;</a:t>
            </a:r>
            <a:endParaRPr sz="2100">
              <a:solidFill>
                <a:srgbClr val="FFE5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100">
                <a:solidFill>
                  <a:srgbClr val="FFE599"/>
                </a:solidFill>
                <a:latin typeface="Comic Sans MS"/>
                <a:ea typeface="Comic Sans MS"/>
                <a:cs typeface="Comic Sans MS"/>
                <a:sym typeface="Comic Sans MS"/>
              </a:rPr>
              <a:t>-служение Богу - не профессия, а функция всех верующих.</a:t>
            </a:r>
            <a:endParaRPr sz="2100">
              <a:solidFill>
                <a:srgbClr val="FFE599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6"/>
          <p:cNvSpPr txBox="1"/>
          <p:nvPr>
            <p:ph type="title"/>
          </p:nvPr>
        </p:nvSpPr>
        <p:spPr>
          <a:xfrm>
            <a:off x="459875" y="2121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EFEFEF"/>
                </a:solidFill>
              </a:rPr>
              <a:t>Смотрим отрывок из фильма “Мартин Лютер” (2003) (39:20-41:38)</a:t>
            </a:r>
            <a:endParaRPr>
              <a:solidFill>
                <a:srgbClr val="EFEFEF"/>
              </a:solidFill>
            </a:endParaRPr>
          </a:p>
        </p:txBody>
      </p:sp>
      <p:sp>
        <p:nvSpPr>
          <p:cNvPr id="141" name="Google Shape;141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2" name="Google Shape;14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74375" y="1152475"/>
            <a:ext cx="5297042" cy="381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7"/>
          <p:cNvSpPr txBox="1"/>
          <p:nvPr>
            <p:ph type="title"/>
          </p:nvPr>
        </p:nvSpPr>
        <p:spPr>
          <a:xfrm>
            <a:off x="311700" y="3529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3C47D"/>
                </a:solidFill>
                <a:latin typeface="Comic Sans MS"/>
                <a:ea typeface="Comic Sans MS"/>
                <a:cs typeface="Comic Sans MS"/>
                <a:sym typeface="Comic Sans MS"/>
              </a:rPr>
              <a:t>Мартин Лютер отлучен от Церкви, но он публично сжигает папскую буллу.</a:t>
            </a:r>
            <a:endParaRPr>
              <a:solidFill>
                <a:srgbClr val="93C47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9" name="Google Shape;14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8623" y="1414700"/>
            <a:ext cx="7491402" cy="325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/>
          <p:nvPr>
            <p:ph type="title"/>
          </p:nvPr>
        </p:nvSpPr>
        <p:spPr>
          <a:xfrm>
            <a:off x="311700" y="271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4CCCC"/>
                </a:solidFill>
                <a:latin typeface="Comic Sans MS"/>
                <a:ea typeface="Comic Sans MS"/>
                <a:cs typeface="Comic Sans MS"/>
                <a:sym typeface="Comic Sans MS"/>
              </a:rPr>
              <a:t>1521 г. - Вормсский рейхстаг - императорский суд над Мартиным Лютером.</a:t>
            </a:r>
            <a:endParaRPr>
              <a:solidFill>
                <a:srgbClr val="F4CCCC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4CCCC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>
              <a:solidFill>
                <a:srgbClr val="F4CCC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6" name="Google Shape;156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9575" y="1381700"/>
            <a:ext cx="6585830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9"/>
          <p:cNvSpPr txBox="1"/>
          <p:nvPr>
            <p:ph type="title"/>
          </p:nvPr>
        </p:nvSpPr>
        <p:spPr>
          <a:xfrm>
            <a:off x="311700" y="1847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E6B8AF"/>
                </a:solidFill>
                <a:latin typeface="Comic Sans MS"/>
                <a:ea typeface="Comic Sans MS"/>
                <a:cs typeface="Comic Sans MS"/>
                <a:sym typeface="Comic Sans MS"/>
              </a:rPr>
              <a:t>“На том стою, и не могу иначе!”</a:t>
            </a:r>
            <a:endParaRPr>
              <a:solidFill>
                <a:srgbClr val="E6B8A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E6B8AF"/>
                </a:solidFill>
                <a:latin typeface="Comic Sans MS"/>
                <a:ea typeface="Comic Sans MS"/>
                <a:cs typeface="Comic Sans MS"/>
                <a:sym typeface="Comic Sans MS"/>
              </a:rPr>
              <a:t>Читаем страницы с.107-108.</a:t>
            </a:r>
            <a:endParaRPr>
              <a:solidFill>
                <a:srgbClr val="E6B8A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29"/>
          <p:cNvSpPr txBox="1"/>
          <p:nvPr>
            <p:ph idx="1" type="body"/>
          </p:nvPr>
        </p:nvSpPr>
        <p:spPr>
          <a:xfrm>
            <a:off x="1027675" y="10297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6900" y="1230225"/>
            <a:ext cx="7322102" cy="3661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0"/>
          <p:cNvSpPr txBox="1"/>
          <p:nvPr>
            <p:ph type="title"/>
          </p:nvPr>
        </p:nvSpPr>
        <p:spPr>
          <a:xfrm>
            <a:off x="1278525" y="1152475"/>
            <a:ext cx="4684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134F5C"/>
                </a:solidFill>
                <a:latin typeface="Comic Sans MS"/>
                <a:ea typeface="Comic Sans MS"/>
                <a:cs typeface="Comic Sans MS"/>
                <a:sym typeface="Comic Sans MS"/>
              </a:rPr>
              <a:t>Мартин Лютер укрылся в замке саксонского правителя Фридриха III Мудрого.</a:t>
            </a:r>
            <a:endParaRPr>
              <a:solidFill>
                <a:srgbClr val="134F5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0" name="Google Shape;17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19551" y="0"/>
            <a:ext cx="292444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1"/>
          <p:cNvSpPr txBox="1"/>
          <p:nvPr>
            <p:ph type="title"/>
          </p:nvPr>
        </p:nvSpPr>
        <p:spPr>
          <a:xfrm>
            <a:off x="546950" y="2915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B5394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Появление лютеранской Церкви (протестанство). Перевод Мартиным Лютером Библии на немецкий. язык.</a:t>
            </a:r>
            <a:endParaRPr>
              <a:solidFill>
                <a:srgbClr val="0B5394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7" name="Google Shape;177;p31"/>
          <p:cNvPicPr preferRelativeResize="0"/>
          <p:nvPr/>
        </p:nvPicPr>
        <p:blipFill rotWithShape="1">
          <a:blip r:embed="rId3">
            <a:alphaModFix/>
          </a:blip>
          <a:srcRect b="2740" l="-1430" r="1429" t="-2740"/>
          <a:stretch/>
        </p:blipFill>
        <p:spPr>
          <a:xfrm>
            <a:off x="2309438" y="1152475"/>
            <a:ext cx="4995625" cy="37337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2"/>
          <p:cNvSpPr txBox="1"/>
          <p:nvPr>
            <p:ph type="title"/>
          </p:nvPr>
        </p:nvSpPr>
        <p:spPr>
          <a:xfrm>
            <a:off x="1851300" y="281375"/>
            <a:ext cx="6546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85200C"/>
                </a:solidFill>
                <a:latin typeface="Comic Sans MS"/>
                <a:ea typeface="Comic Sans MS"/>
                <a:cs typeface="Comic Sans MS"/>
                <a:sym typeface="Comic Sans MS"/>
              </a:rPr>
              <a:t>Крестьянская война в Германии 1524-1525 гг. Лидер - Томас Мюнцер.</a:t>
            </a:r>
            <a:endParaRPr>
              <a:solidFill>
                <a:srgbClr val="85200C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4" name="Google Shape;184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5213" y="1543000"/>
            <a:ext cx="6073581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3"/>
          <p:cNvSpPr txBox="1"/>
          <p:nvPr>
            <p:ph type="title"/>
          </p:nvPr>
        </p:nvSpPr>
        <p:spPr>
          <a:xfrm>
            <a:off x="311700" y="2545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D9D9D9"/>
                </a:solidFill>
              </a:rPr>
              <a:t>Посмотрим мультфильм “Под знаменем башмака” (10:10) и ответим на следующие вопросы:</a:t>
            </a:r>
            <a:endParaRPr>
              <a:solidFill>
                <a:srgbClr val="D9D9D9"/>
              </a:solidFill>
            </a:endParaRPr>
          </a:p>
        </p:txBody>
      </p:sp>
      <p:sp>
        <p:nvSpPr>
          <p:cNvPr id="190" name="Google Shape;190;p33"/>
          <p:cNvSpPr txBox="1"/>
          <p:nvPr>
            <p:ph idx="1" type="body"/>
          </p:nvPr>
        </p:nvSpPr>
        <p:spPr>
          <a:xfrm>
            <a:off x="311700" y="1164175"/>
            <a:ext cx="8520600" cy="379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Почему крестьяне восстали?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Как звали лидера восстания?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пропагандировал лидер восстания народу?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Почему народ выбрал название “Под знаменем башмака”?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Что затеял рыцарь Грумбах? Чем закончилась его авантюра?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ru" sz="2351">
                <a:solidFill>
                  <a:srgbClr val="C9DAF8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Чем закончилось восстание?</a:t>
            </a:r>
            <a:endParaRPr b="1" i="1" sz="2351">
              <a:solidFill>
                <a:srgbClr val="C9DAF8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4"/>
          <p:cNvSpPr txBox="1"/>
          <p:nvPr>
            <p:ph type="title"/>
          </p:nvPr>
        </p:nvSpPr>
        <p:spPr>
          <a:xfrm>
            <a:off x="1411500" y="1437175"/>
            <a:ext cx="4408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Аугсбургский религиозный мир 1555 г. (Карл V Габсбург) - “Чья страна, того и вера”.</a:t>
            </a:r>
            <a:endParaRPr/>
          </a:p>
        </p:txBody>
      </p:sp>
      <p:sp>
        <p:nvSpPr>
          <p:cNvPr id="196" name="Google Shape;196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7" name="Google Shape;19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90048" y="0"/>
            <a:ext cx="3053955" cy="5143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5"/>
          <p:cNvSpPr txBox="1"/>
          <p:nvPr>
            <p:ph type="title"/>
          </p:nvPr>
        </p:nvSpPr>
        <p:spPr>
          <a:xfrm>
            <a:off x="311700" y="746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u="sng">
                <a:solidFill>
                  <a:srgbClr val="D9EAD3"/>
                </a:solidFill>
              </a:rPr>
              <a:t>Читаем отрывок из Аугсбургского мира:</a:t>
            </a:r>
            <a:endParaRPr b="1" u="sng">
              <a:solidFill>
                <a:srgbClr val="D9EAD3"/>
              </a:solidFill>
            </a:endParaRPr>
          </a:p>
        </p:txBody>
      </p:sp>
      <p:sp>
        <p:nvSpPr>
          <p:cNvPr id="203" name="Google Shape;203;p35"/>
          <p:cNvSpPr txBox="1"/>
          <p:nvPr>
            <p:ph idx="1" type="body"/>
          </p:nvPr>
        </p:nvSpPr>
        <p:spPr>
          <a:xfrm>
            <a:off x="311700" y="647325"/>
            <a:ext cx="8520600" cy="434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ru" sz="1150">
                <a:solidFill>
                  <a:srgbClr val="0000FF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i="1" lang="ru" sz="1250">
                <a:solidFill>
                  <a:srgbClr val="0000FF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V. Чтобы установить мир в Священной империи германской нации между римским императорским величеством и курфюрстами, князьями и чинами, — пусть... предоставят им в мире придерживаться своих религиозных убеждений, литургии и обрядов, равно как пользоваться и своим состоянием и другими правами и привилегиями; и полный религиозный мир должен быть достигнут только христианскими средствами согласия или же страхом наказания в форме имперской опалы. &lt;...&gt;</a:t>
            </a:r>
            <a:endParaRPr i="1" sz="1250">
              <a:solidFill>
                <a:srgbClr val="0000FF"/>
              </a:solidFill>
              <a:highlight>
                <a:srgbClr val="F3F3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i="1" lang="ru" sz="1250">
                <a:solidFill>
                  <a:srgbClr val="0000FF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XXIII. Никакой имперский чин не должен пытаться убеждать подданных других чинов оставить свою религию или защищать их против их собственных властей.</a:t>
            </a:r>
            <a:endParaRPr i="1" sz="1250">
              <a:solidFill>
                <a:srgbClr val="0000FF"/>
              </a:solidFill>
              <a:highlight>
                <a:srgbClr val="F3F3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050">
              <a:solidFill>
                <a:srgbClr val="333333"/>
              </a:solidFill>
              <a:highlight>
                <a:srgbClr val="F3F3FA"/>
              </a:highlight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050">
                <a:solidFill>
                  <a:srgbClr val="333333"/>
                </a:solidFill>
                <a:highlight>
                  <a:srgbClr val="F3F3FA"/>
                </a:highlight>
              </a:rPr>
              <a:t>-</a:t>
            </a:r>
            <a:r>
              <a:rPr lang="ru" sz="1750">
                <a:solidFill>
                  <a:srgbClr val="741B47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Назовите главные условия Аугсбургского мира.</a:t>
            </a:r>
            <a:endParaRPr sz="1750">
              <a:solidFill>
                <a:srgbClr val="741B47"/>
              </a:solidFill>
              <a:highlight>
                <a:srgbClr val="F3F3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750">
                <a:solidFill>
                  <a:srgbClr val="741B47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-Один из принципов Аугсбургского мира — «Чья страна, того и вера». Объясните смысл этого принципа. В чьих интересах он был принят?</a:t>
            </a:r>
            <a:endParaRPr sz="1750">
              <a:solidFill>
                <a:srgbClr val="741B47"/>
              </a:solidFill>
              <a:highlight>
                <a:srgbClr val="F3F3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750">
                <a:solidFill>
                  <a:srgbClr val="741B47"/>
                </a:solidFill>
                <a:highlight>
                  <a:srgbClr val="F3F3F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-Сформулируйте значение Аугсбургского мира.</a:t>
            </a:r>
            <a:endParaRPr sz="1750">
              <a:solidFill>
                <a:srgbClr val="741B47"/>
              </a:solidFill>
              <a:highlight>
                <a:srgbClr val="F3F3FA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>
                <a:solidFill>
                  <a:srgbClr val="38761D"/>
                </a:solidFill>
                <a:latin typeface="Comic Sans MS"/>
                <a:ea typeface="Comic Sans MS"/>
                <a:cs typeface="Comic Sans MS"/>
                <a:sym typeface="Comic Sans MS"/>
              </a:rPr>
              <a:t>Последствия Реформации:</a:t>
            </a:r>
            <a:endParaRPr u="sng">
              <a:solidFill>
                <a:srgbClr val="38761D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36"/>
          <p:cNvSpPr txBox="1"/>
          <p:nvPr>
            <p:ph idx="1" type="body"/>
          </p:nvPr>
        </p:nvSpPr>
        <p:spPr>
          <a:xfrm>
            <a:off x="311700" y="1919600"/>
            <a:ext cx="8520600" cy="226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1.</a:t>
            </a:r>
            <a:r>
              <a:rPr lang="ru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Раскол в католичестве - возникновение лютеранства.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2.Раскол Германии по религиозному признаку.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3.Закрепление раздробленности Германии.</a:t>
            </a:r>
            <a:endParaRPr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