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  <p:sldMasterId id="2147484068" r:id="rId2"/>
    <p:sldMasterId id="2147484080" r:id="rId3"/>
  </p:sldMasterIdLst>
  <p:sldIdLst>
    <p:sldId id="256" r:id="rId4"/>
    <p:sldId id="280" r:id="rId5"/>
    <p:sldId id="257" r:id="rId6"/>
    <p:sldId id="283" r:id="rId7"/>
    <p:sldId id="274" r:id="rId8"/>
    <p:sldId id="272" r:id="rId9"/>
    <p:sldId id="275" r:id="rId10"/>
    <p:sldId id="279" r:id="rId11"/>
    <p:sldId id="262" r:id="rId12"/>
    <p:sldId id="263" r:id="rId13"/>
    <p:sldId id="265" r:id="rId14"/>
    <p:sldId id="266" r:id="rId15"/>
    <p:sldId id="267" r:id="rId16"/>
    <p:sldId id="268" r:id="rId17"/>
    <p:sldId id="276" r:id="rId18"/>
    <p:sldId id="269" r:id="rId19"/>
    <p:sldId id="270" r:id="rId20"/>
    <p:sldId id="277" r:id="rId21"/>
    <p:sldId id="278" r:id="rId22"/>
    <p:sldId id="282" r:id="rId23"/>
    <p:sldId id="281" r:id="rId24"/>
    <p:sldId id="273" r:id="rId25"/>
    <p:sldId id="27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89" autoAdjust="0"/>
    <p:restoredTop sz="94660"/>
  </p:normalViewPr>
  <p:slideViewPr>
    <p:cSldViewPr>
      <p:cViewPr varScale="1">
        <p:scale>
          <a:sx n="106" d="100"/>
          <a:sy n="106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642918"/>
            <a:ext cx="7786867" cy="2432561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Нетрадиционные формы работы с родителями </a:t>
            </a:r>
            <a:b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«из опыта работы»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4869160"/>
            <a:ext cx="4466357" cy="142554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воспитатель МДОУ </a:t>
            </a:r>
          </a:p>
          <a:p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/с «Рябинка»</a:t>
            </a:r>
          </a:p>
          <a:p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Сизова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Т.В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-ff2ad099a4f380f83495e4dfd2aef370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5" y="3857628"/>
            <a:ext cx="3643305" cy="2732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97323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1357298"/>
            <a:ext cx="857256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Основная цель взаимодействия детского сада с родителями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— установление доверительных отношений между детьми, родителями и педагогами, объединение их в одну команду, воспитание потребности делиться друг с другом своими проблемами и совместно их решать.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Задачи 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-повышение педагогической культуры родителей,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-привлечение родителей к участию в жизни ДОУ,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-создание условий для полноценного общения и сотрудничества между родителями и педагогом 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81" y="898713"/>
            <a:ext cx="9129426" cy="595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5354"/>
            <a:ext cx="7992888" cy="230425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«Только </a:t>
            </a:r>
            <a:r>
              <a:rPr lang="ru-RU" sz="2800" b="1" dirty="0"/>
              <a:t>вместе с родителями, общими усилиями, педагоги могут дать детям большое человеческое </a:t>
            </a:r>
            <a:r>
              <a:rPr lang="ru-RU" sz="2800" b="1" dirty="0" smtClean="0"/>
              <a:t>счастье»</a:t>
            </a:r>
            <a:br>
              <a:rPr lang="ru-RU" sz="2800" b="1" dirty="0" smtClean="0"/>
            </a:br>
            <a:r>
              <a:rPr lang="ru-RU" sz="2800" b="1" dirty="0" smtClean="0"/>
              <a:t> </a:t>
            </a:r>
            <a:r>
              <a:rPr lang="ru-RU" sz="2800" b="1" dirty="0"/>
              <a:t>В.А. Сухомлинский</a:t>
            </a:r>
            <a:br>
              <a:rPr lang="ru-RU" sz="2800" b="1" dirty="0"/>
            </a:b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295711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5" y="1"/>
            <a:ext cx="914413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274638"/>
            <a:ext cx="4896544" cy="42344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Семья и детский сад – два воспитательных феномена, каждый из которых дает ребенку социальный опыт. Но только в сочетании друг с другом они создают оптимальные условия для вхождения маленького человека в большой мир.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956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90599_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85728"/>
            <a:ext cx="8715436" cy="5857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80920" cy="216024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latin typeface="Monotype Corsiva" pitchFamily="66" charset="0"/>
              </a:rPr>
              <a:t>Нетрадиционные формы </a:t>
            </a:r>
            <a:br>
              <a:rPr lang="ru-RU" sz="4000" dirty="0" smtClean="0">
                <a:latin typeface="Monotype Corsiva" pitchFamily="66" charset="0"/>
              </a:rPr>
            </a:br>
            <a:r>
              <a:rPr lang="ru-RU" sz="4000" dirty="0" smtClean="0">
                <a:latin typeface="Monotype Corsiva" pitchFamily="66" charset="0"/>
              </a:rPr>
              <a:t>работы с родителями, использованные в моей практике</a:t>
            </a:r>
            <a:endParaRPr lang="ru-RU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221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7"/>
          <p:cNvSpPr>
            <a:spLocks noChangeArrowheads="1" noChangeShapeType="1" noTextEdit="1"/>
          </p:cNvSpPr>
          <p:nvPr/>
        </p:nvSpPr>
        <p:spPr bwMode="auto">
          <a:xfrm>
            <a:off x="341313" y="476250"/>
            <a:ext cx="8459787" cy="18002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88220"/>
              </a:avLst>
            </a:prstTxWarp>
          </a:bodyPr>
          <a:lstStyle/>
          <a:p>
            <a:pPr algn="ctr"/>
            <a:endParaRPr lang="ru-RU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8195" name="WordArt 11"/>
          <p:cNvSpPr>
            <a:spLocks noChangeArrowheads="1" noChangeShapeType="1" noTextEdit="1"/>
          </p:cNvSpPr>
          <p:nvPr/>
        </p:nvSpPr>
        <p:spPr bwMode="auto">
          <a:xfrm>
            <a:off x="4140200" y="3429000"/>
            <a:ext cx="2662238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endParaRPr lang="ru-RU" sz="3600" b="1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Book Antiqua"/>
            </a:endParaRPr>
          </a:p>
        </p:txBody>
      </p:sp>
      <p:pic>
        <p:nvPicPr>
          <p:cNvPr id="6158" name="Picture 14" descr="heart-157895__3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782298">
            <a:off x="-2690813" y="3751263"/>
            <a:ext cx="935038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Рисунок 13" descr="IMG20241016172757.jpg"/>
          <p:cNvPicPr>
            <a:picLocks noChangeAspect="1"/>
          </p:cNvPicPr>
          <p:nvPr/>
        </p:nvPicPr>
        <p:blipFill>
          <a:blip r:embed="rId4"/>
          <a:srcRect r="8694"/>
          <a:stretch>
            <a:fillRect/>
          </a:stretch>
        </p:blipFill>
        <p:spPr bwMode="auto">
          <a:xfrm>
            <a:off x="285750" y="3344863"/>
            <a:ext cx="3929063" cy="322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Рисунок 14" descr="IMG2024101617495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0" y="142875"/>
            <a:ext cx="3929063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Рисунок 15" descr="IMG20241016175607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3" y="3341688"/>
            <a:ext cx="4143375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Box 16"/>
          <p:cNvSpPr txBox="1">
            <a:spLocks noChangeArrowheads="1"/>
          </p:cNvSpPr>
          <p:nvPr/>
        </p:nvSpPr>
        <p:spPr bwMode="auto">
          <a:xfrm>
            <a:off x="214313" y="428625"/>
            <a:ext cx="4500562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>
                <a:latin typeface="Monotype Corsiva" pitchFamily="66" charset="0"/>
              </a:rPr>
              <a:t>Родительское собрание </a:t>
            </a:r>
            <a:r>
              <a:rPr lang="ru-RU" dirty="0"/>
              <a:t>: семинар –практикум</a:t>
            </a:r>
          </a:p>
          <a:p>
            <a:r>
              <a:rPr lang="ru-RU" dirty="0"/>
              <a:t>Мини –</a:t>
            </a:r>
            <a:r>
              <a:rPr lang="ru-RU" dirty="0" err="1"/>
              <a:t>тренинговое</a:t>
            </a:r>
            <a:r>
              <a:rPr lang="ru-RU" dirty="0"/>
              <a:t> занятие для родителей «Пока он ещё ребёнок …»</a:t>
            </a:r>
          </a:p>
          <a:p>
            <a:r>
              <a:rPr lang="ru-RU" dirty="0"/>
              <a:t>( Семёнова Е.Н)</a:t>
            </a:r>
          </a:p>
          <a:p>
            <a:r>
              <a:rPr lang="ru-RU" dirty="0"/>
              <a:t>Консультация –практикум «Речевая игротека»</a:t>
            </a:r>
          </a:p>
          <a:p>
            <a:r>
              <a:rPr lang="ru-RU" dirty="0"/>
              <a:t>( Ерёмичева Л.С)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-0.04745 C 0.05834 -0.12291 0.10608 -0.19791 0.16823 -0.23796 C 0.23004 -0.278 0.3158 -0.2787 0.38334 -0.28842 C 0.4507 -0.29837 0.52257 -0.30995 0.57119 -0.29745 C 0.61997 -0.28495 0.6533 -0.24027 0.67622 -0.21319 C 0.69862 -0.18634 0.70191 -0.14861 0.70747 -0.13564 " pathEditMode="relative" rAng="0" ptsTypes="aaaaaA">
                                      <p:cBhvr>
                                        <p:cTn id="6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8" y="-1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285728"/>
            <a:ext cx="7829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Буклеты , как форма работы с родителями</a:t>
            </a:r>
            <a:endParaRPr lang="ru-RU" sz="36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IMG_20241210_1551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945283"/>
            <a:ext cx="5143536" cy="5626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352928" cy="857256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Стенгазеты и фотовыставки для родителей </a:t>
            </a:r>
            <a:endParaRPr lang="ru-RU" sz="3200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IMG_20241028_1256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785794"/>
            <a:ext cx="3286148" cy="2491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202403061412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785794"/>
            <a:ext cx="3048019" cy="2286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202411021007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143380"/>
            <a:ext cx="2952769" cy="2214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20240216_0728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52" y="3143248"/>
            <a:ext cx="3286148" cy="2415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MG202402151312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7884" y="5089909"/>
            <a:ext cx="2357454" cy="1768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2024120913235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71802" y="3214686"/>
            <a:ext cx="2625348" cy="3500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18432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1643050"/>
            <a:ext cx="5500694" cy="38081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6640696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6"/>
                </a:solidFill>
                <a:latin typeface="Monotype Corsiva" pitchFamily="66" charset="0"/>
              </a:rPr>
              <a:t>Оригинальное приглашение</a:t>
            </a:r>
            <a:endParaRPr lang="ru-RU" dirty="0">
              <a:solidFill>
                <a:schemeClr val="accent6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IMG-7c5754d39da2329df92f7e2790d9dda3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3071810"/>
            <a:ext cx="2623889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0751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285728"/>
            <a:ext cx="5143536" cy="1500174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Monotype Corsiva" pitchFamily="66" charset="0"/>
              </a:rPr>
              <a:t>Мастер –класс «Подарок для папы»</a:t>
            </a:r>
            <a:endParaRPr lang="ru-RU" sz="44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IMG_20240218_0851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285992"/>
            <a:ext cx="4071966" cy="4408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7" descr="IMG202402161803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714876" y="642918"/>
            <a:ext cx="4336708" cy="3242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5" name="Рисунок 4" descr="IMG_20241220_1130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4609800"/>
            <a:ext cx="2357454" cy="21053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000628" y="4929198"/>
            <a:ext cx="17859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Monotype Corsiva" pitchFamily="66" charset="0"/>
              </a:rPr>
              <a:t>«С новым годом, солдат!» матер класс по изготовлению открыток дома (дети и родители)</a:t>
            </a:r>
            <a:endParaRPr lang="ru-RU" sz="16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359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0175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C00000"/>
                </a:solidFill>
                <a:latin typeface="Monotype Corsiva" pitchFamily="66" charset="0"/>
              </a:rPr>
              <a:t>Выставки совместного творчества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6" name="Рисунок 5" descr="IMG_20230307_1707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928670"/>
            <a:ext cx="3125889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202410081336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81632" y="857233"/>
            <a:ext cx="3333772" cy="2500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202402221301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4071942"/>
            <a:ext cx="3047988" cy="2285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2022121316533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57554" y="3357562"/>
            <a:ext cx="2286016" cy="3048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202310231322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00826" y="3429000"/>
            <a:ext cx="2464593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38001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5184576" cy="85725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C00000"/>
                </a:solidFill>
                <a:latin typeface="Monotype Corsiva" pitchFamily="66" charset="0"/>
              </a:rPr>
              <a:t>Участие в акциях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6" name="Рисунок 5" descr="IMG202410240858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285860"/>
            <a:ext cx="2786082" cy="2330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202410240811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1357298"/>
            <a:ext cx="2976549" cy="2232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241122_1357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29520" y="142852"/>
            <a:ext cx="1518580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20241122_1357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58082" y="2428868"/>
            <a:ext cx="1667419" cy="2009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-0deeabc8cd4266fa51d4c9a14d30d28e-V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44" y="4143380"/>
            <a:ext cx="4571999" cy="2060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4786314" y="4429132"/>
            <a:ext cx="10715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Акция «Мамин портрет»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15074" y="571480"/>
            <a:ext cx="1285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Акция ко Дню матери «Возьми себе улыбку»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57356" y="857232"/>
            <a:ext cx="1891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Акция «Кормушка»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3714752"/>
            <a:ext cx="5261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Акция «Спасибо скажем маме» : «Как похожа я на маму»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00826" y="6072206"/>
            <a:ext cx="253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 Акция  «Своих не бросаем»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16" name="Рисунок 15" descr="feb_kJmCXyPALGuLlJ9dov7l23m2sATgIkBxvfRxN5t3-n7EHxfIRRjiP5Mt2FiabTswCJ8erXxoH94Y_LgHlTw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57950" y="4786322"/>
            <a:ext cx="2579706" cy="11608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4697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1196"/>
            <a:ext cx="7855165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err="1" smtClean="0">
                <a:solidFill>
                  <a:srgbClr val="C00000"/>
                </a:solidFill>
                <a:latin typeface="Monotype Corsiva" pitchFamily="66" charset="0"/>
              </a:rPr>
              <a:t>Досуговые</a:t>
            </a:r>
            <a:r>
              <a:rPr lang="ru-RU" sz="4000" dirty="0" smtClean="0">
                <a:solidFill>
                  <a:srgbClr val="C00000"/>
                </a:solidFill>
                <a:latin typeface="Monotype Corsiva" pitchFamily="66" charset="0"/>
              </a:rPr>
              <a:t> мероприятия</a:t>
            </a:r>
            <a:endParaRPr lang="ru-RU" sz="4000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IMG_20240131_1258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285860"/>
            <a:ext cx="4143404" cy="301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857224" y="785794"/>
            <a:ext cx="24801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«Зимние забавы»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9" name="Рисунок 8" descr="IMG_20240222_1234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428736"/>
            <a:ext cx="4124411" cy="2508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6215074" y="785794"/>
            <a:ext cx="20120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«23 февраля »</a:t>
            </a:r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1" name="Рисунок 10" descr="IMG_20241018_1711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6167" y="4572008"/>
            <a:ext cx="3997205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0" y="4143380"/>
            <a:ext cx="3929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B0F0"/>
                </a:solidFill>
                <a:latin typeface="Monotype Corsiva" pitchFamily="66" charset="0"/>
              </a:rPr>
              <a:t>Праздничное мероприятие «С днём отца» с папами всех групп</a:t>
            </a:r>
            <a:endParaRPr lang="ru-RU" sz="1600" dirty="0">
              <a:solidFill>
                <a:srgbClr val="00B0F0"/>
              </a:solidFill>
              <a:latin typeface="Monotype Corsiva" pitchFamily="66" charset="0"/>
            </a:endParaRPr>
          </a:p>
        </p:txBody>
      </p:sp>
      <p:pic>
        <p:nvPicPr>
          <p:cNvPr id="13" name="Рисунок 12" descr="IMG_20250219_1911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4143380"/>
            <a:ext cx="3929090" cy="25742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4786314" y="3857628"/>
            <a:ext cx="4071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Буду в Армии служить (школа молодого бойца )</a:t>
            </a:r>
            <a:endParaRPr lang="ru-RU" sz="1600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8511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6e2ec0654001ced8db0b56175596bca2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0694" y="642918"/>
            <a:ext cx="2714644" cy="3619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000628" y="214290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Кафе «Мамино счастье»</a:t>
            </a:r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IMG-2b1d536f085b70b3b0c01625f405e2e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714356"/>
            <a:ext cx="4524408" cy="3393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28596" y="214290"/>
            <a:ext cx="2326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«День Матери»</a:t>
            </a:r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IMG-f95bfacbdae963d089a4b95390ae5bc6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357694"/>
            <a:ext cx="4143404" cy="2341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000100" y="4000504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Monotype Corsiva" pitchFamily="66" charset="0"/>
              </a:rPr>
              <a:t>8 марта</a:t>
            </a:r>
            <a:endParaRPr lang="ru-RU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9" name="Рисунок 8" descr="IMG_20231229_1910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5008" y="4572643"/>
            <a:ext cx="2571768" cy="2223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6143636" y="4214818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«Новый год»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728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6643734" cy="1214446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Театральная деятельность родителей</a:t>
            </a:r>
            <a:endParaRPr lang="ru-RU" sz="40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IMG-37713c20dfad7d82e54fc239c9c71266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24572" y="1500174"/>
            <a:ext cx="3119428" cy="2339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7000892" y="214290"/>
            <a:ext cx="1785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привлечение родителей к выступлениям на  утренниках )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71472" y="1357298"/>
            <a:ext cx="1760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Репетиция сказки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6" name="Рисунок 5" descr="IMG202412110822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1714488"/>
            <a:ext cx="2928958" cy="2196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MG202412110827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000504"/>
            <a:ext cx="2286016" cy="2768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20241222_122047_88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3857628"/>
            <a:ext cx="4953003" cy="27860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4000496" y="3357562"/>
            <a:ext cx="21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Выступление на сцене</a:t>
            </a:r>
            <a:endParaRPr lang="ru-RU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728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6215107" cy="941234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Экскурсии выходного дня</a:t>
            </a:r>
            <a:endParaRPr lang="ru-RU" sz="40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" name="Рисунок 9" descr="IMG_20241103_1708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1000108"/>
            <a:ext cx="2714644" cy="3553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20241103_1712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1142984"/>
            <a:ext cx="3509252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714744" y="2214554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6"/>
                </a:solidFill>
                <a:latin typeface="Monotype Corsiva" pitchFamily="66" charset="0"/>
              </a:rPr>
              <a:t>Музей «Отчина»</a:t>
            </a:r>
            <a:endParaRPr lang="ru-RU" sz="2800" dirty="0">
              <a:solidFill>
                <a:schemeClr val="accent6"/>
              </a:solidFill>
              <a:latin typeface="Monotype Corsiva" pitchFamily="66" charset="0"/>
            </a:endParaRPr>
          </a:p>
        </p:txBody>
      </p:sp>
      <p:pic>
        <p:nvPicPr>
          <p:cNvPr id="13" name="Рисунок 12" descr="IMG_20241103_1707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4546" y="4071942"/>
            <a:ext cx="3995031" cy="2677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013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0241117_1426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19" y="2571744"/>
            <a:ext cx="3746957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-c42662a16a9ecb983fc1c1e9e263509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42852"/>
            <a:ext cx="5357818" cy="2411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572000" y="3429000"/>
            <a:ext cx="42148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B0F0"/>
                </a:solidFill>
                <a:latin typeface="Monotype Corsiva" pitchFamily="66" charset="0"/>
              </a:rPr>
              <a:t>«День рожденья Дедушки Мороза»</a:t>
            </a:r>
          </a:p>
          <a:p>
            <a:pPr algn="ctr"/>
            <a:r>
              <a:rPr lang="ru-RU" sz="3600" dirty="0" smtClean="0">
                <a:solidFill>
                  <a:srgbClr val="00B0F0"/>
                </a:solidFill>
                <a:latin typeface="Monotype Corsiva" pitchFamily="66" charset="0"/>
              </a:rPr>
              <a:t>Встреча в библиотеке</a:t>
            </a:r>
            <a:endParaRPr lang="ru-RU" sz="3600" dirty="0">
              <a:solidFill>
                <a:srgbClr val="00B0F0"/>
              </a:solidFill>
              <a:latin typeface="Monotype Corsiva" pitchFamily="66" charset="0"/>
            </a:endParaRPr>
          </a:p>
        </p:txBody>
      </p:sp>
      <p:pic>
        <p:nvPicPr>
          <p:cNvPr id="6" name="Рисунок 5" descr="IMG-de489c0dd361ae25e1dd276cb04db3fc-V.jpg"/>
          <p:cNvPicPr>
            <a:picLocks noChangeAspect="1"/>
          </p:cNvPicPr>
          <p:nvPr/>
        </p:nvPicPr>
        <p:blipFill>
          <a:blip r:embed="rId4" cstate="print"/>
          <a:srcRect l="28281" r="3512"/>
          <a:stretch>
            <a:fillRect/>
          </a:stretch>
        </p:blipFill>
        <p:spPr>
          <a:xfrm>
            <a:off x="571472" y="357166"/>
            <a:ext cx="2928958" cy="1932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2794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7143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Весёлые семейные старты!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Monotype Corsiva" pitchFamily="66" charset="0"/>
              </a:rPr>
              <a:t>Спортивно-оздоровительный комплекс «</a:t>
            </a:r>
            <a:r>
              <a:rPr lang="ru-RU" sz="2000" dirty="0" err="1" smtClean="0">
                <a:solidFill>
                  <a:srgbClr val="FF0000"/>
                </a:solidFill>
                <a:latin typeface="Monotype Corsiva" pitchFamily="66" charset="0"/>
              </a:rPr>
              <a:t>Рось</a:t>
            </a:r>
            <a:r>
              <a:rPr lang="ru-RU" sz="2000" dirty="0" smtClean="0">
                <a:solidFill>
                  <a:srgbClr val="FF0000"/>
                </a:solidFill>
                <a:latin typeface="Monotype Corsiva" pitchFamily="66" charset="0"/>
              </a:rPr>
              <a:t>»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IMG_20241208_15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500174"/>
            <a:ext cx="5302409" cy="3300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-d61a59c04e96d3fd349081eea9afe100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5000636"/>
            <a:ext cx="3786214" cy="1703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-d61d6e56c6b5c491b05b118783ea8319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5000636"/>
            <a:ext cx="3786214" cy="1703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-cd56f6442e8f4497a64029e155a3a22c-V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1571612"/>
            <a:ext cx="2357454" cy="3143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2794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250216_135011_0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500042"/>
            <a:ext cx="5715040" cy="2571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IMG_20241228_171941_4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500570"/>
            <a:ext cx="4294684" cy="2000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IMG_20250622_211547_7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214686"/>
            <a:ext cx="4366866" cy="27916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42976" y="142852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Малые зимние , семейные Олимпийские игры 2025!!!</a:t>
            </a:r>
            <a:endParaRPr lang="ru-RU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57884" y="2786058"/>
            <a:ext cx="3286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«</a:t>
            </a: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22 июня .День памяти и скорби»</a:t>
            </a:r>
            <a:endParaRPr lang="ru-RU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48" y="4071942"/>
            <a:ext cx="3259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Предновогодний поход в кинотеатр</a:t>
            </a:r>
            <a:endParaRPr lang="ru-RU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42852"/>
            <a:ext cx="75142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alibri" pitchFamily="34" charset="0"/>
                <a:cs typeface="Calibri" pitchFamily="34" charset="0"/>
              </a:rPr>
              <a:t>«</a:t>
            </a:r>
            <a:r>
              <a:rPr lang="ru-RU" sz="1600" b="1" dirty="0" err="1" smtClean="0">
                <a:latin typeface="Calibri" pitchFamily="34" charset="0"/>
                <a:cs typeface="Calibri" pitchFamily="34" charset="0"/>
              </a:rPr>
              <a:t>Госпаблик</a:t>
            </a:r>
            <a:r>
              <a:rPr lang="ru-RU" sz="1600" b="1" dirty="0" smtClean="0">
                <a:latin typeface="Calibri" pitchFamily="34" charset="0"/>
                <a:cs typeface="Calibri" pitchFamily="34" charset="0"/>
              </a:rPr>
              <a:t> в социальной сети «</a:t>
            </a:r>
            <a:r>
              <a:rPr lang="ru-RU" sz="1600" b="1" dirty="0" err="1" smtClean="0">
                <a:latin typeface="Calibri" pitchFamily="34" charset="0"/>
                <a:cs typeface="Calibri" pitchFamily="34" charset="0"/>
              </a:rPr>
              <a:t>ВКонтакте</a:t>
            </a:r>
            <a:r>
              <a:rPr lang="ru-RU" sz="1600" b="1" dirty="0" smtClean="0">
                <a:latin typeface="Calibri" pitchFamily="34" charset="0"/>
                <a:cs typeface="Calibri" pitchFamily="34" charset="0"/>
              </a:rPr>
              <a:t>» как нетрадиционная форма взаимодействия с родителями воспитанников .</a:t>
            </a:r>
            <a:endParaRPr lang="ru-RU" sz="1600" dirty="0" smtClean="0"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pic>
        <p:nvPicPr>
          <p:cNvPr id="3" name="Рисунок 2" descr="Screenshot_2025-05-20-18-33-16-15_68e74cc0265513bba3f4cf8e2c9891fe.jpg"/>
          <p:cNvPicPr>
            <a:picLocks noChangeAspect="1"/>
          </p:cNvPicPr>
          <p:nvPr/>
        </p:nvPicPr>
        <p:blipFill>
          <a:blip r:embed="rId2" cstate="print"/>
          <a:srcRect b="27083"/>
          <a:stretch>
            <a:fillRect/>
          </a:stretch>
        </p:blipFill>
        <p:spPr>
          <a:xfrm>
            <a:off x="6858016" y="571480"/>
            <a:ext cx="2071702" cy="33569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Screenshot_2025-05-20-20-17-22-50_68e74cc0265513bba3f4cf8e2c9891fe.jpg"/>
          <p:cNvPicPr>
            <a:picLocks noChangeAspect="1"/>
          </p:cNvPicPr>
          <p:nvPr/>
        </p:nvPicPr>
        <p:blipFill>
          <a:blip r:embed="rId3" cstate="print"/>
          <a:srcRect t="21875" b="29166"/>
          <a:stretch>
            <a:fillRect/>
          </a:stretch>
        </p:blipFill>
        <p:spPr>
          <a:xfrm>
            <a:off x="3571868" y="928670"/>
            <a:ext cx="2357454" cy="25648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Screenshot_2025-05-20-20-12-56-95_68e74cc0265513bba3f4cf8e2c9891fe.jpg"/>
          <p:cNvPicPr>
            <a:picLocks noChangeAspect="1"/>
          </p:cNvPicPr>
          <p:nvPr/>
        </p:nvPicPr>
        <p:blipFill>
          <a:blip r:embed="rId4" cstate="print"/>
          <a:srcRect t="17708" b="10416"/>
          <a:stretch>
            <a:fillRect/>
          </a:stretch>
        </p:blipFill>
        <p:spPr>
          <a:xfrm>
            <a:off x="142844" y="1071546"/>
            <a:ext cx="2370483" cy="3786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Screenshot_2025-05-20-20-16-59-78_68e74cc0265513bba3f4cf8e2c9891fe.jpg"/>
          <p:cNvPicPr>
            <a:picLocks noChangeAspect="1"/>
          </p:cNvPicPr>
          <p:nvPr/>
        </p:nvPicPr>
        <p:blipFill>
          <a:blip r:embed="rId5" cstate="print"/>
          <a:srcRect t="35417" b="22916"/>
          <a:stretch>
            <a:fillRect/>
          </a:stretch>
        </p:blipFill>
        <p:spPr>
          <a:xfrm>
            <a:off x="6500826" y="4357694"/>
            <a:ext cx="2428892" cy="22489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Screenshot_2025-05-20-20-15-46-64_68e74cc0265513bba3f4cf8e2c9891fe.jpg"/>
          <p:cNvPicPr>
            <a:picLocks noChangeAspect="1"/>
          </p:cNvPicPr>
          <p:nvPr/>
        </p:nvPicPr>
        <p:blipFill>
          <a:blip r:embed="rId6" cstate="print"/>
          <a:srcRect t="20833" b="20833"/>
          <a:stretch>
            <a:fillRect/>
          </a:stretch>
        </p:blipFill>
        <p:spPr>
          <a:xfrm>
            <a:off x="2857488" y="3643314"/>
            <a:ext cx="2400306" cy="31115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692696"/>
            <a:ext cx="8496944" cy="6741368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	В заключении хотелось бы еще раз подчеркнуть, что семья и дошкольное учреждение – два важных социальных института социализации ребенка. И хотя их воспитательные функции различны, положительные результаты достигаются только при умелом сочетании разных форм сотрудничества, при активном включении в эту работу всех членов коллектива дошкольного учреждения и родителей. </a:t>
            </a:r>
          </a:p>
          <a:p>
            <a:pPr marL="45720" indent="0">
              <a:buNone/>
            </a:pPr>
            <a:r>
              <a:rPr lang="ru-RU" dirty="0"/>
              <a:t>	</a:t>
            </a:r>
            <a:r>
              <a:rPr lang="ru-RU" dirty="0" smtClean="0"/>
              <a:t>Главное в работе – завоевать доверие и авторитет, убедить родителей в важности и необходимости согласованных действий семьи и ДОУ. Без родительского участия процесс воспитания невозможен, или по крайней мере, неполноценен. Поэтому особое внимание должно уделяться внедрению новых нетрадиционных форм сотрудничества.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98295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98884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6000" dirty="0" smtClean="0">
                <a:solidFill>
                  <a:srgbClr val="FF0000"/>
                </a:solidFill>
                <a:latin typeface="Monotype Corsiva" pitchFamily="66" charset="0"/>
              </a:rPr>
              <a:t>Спасибо за внимание!</a:t>
            </a:r>
            <a:endParaRPr lang="ru-RU" sz="6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794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419</TotalTime>
  <Words>315</Words>
  <Application>Microsoft Office PowerPoint</Application>
  <PresentationFormat>Экран (4:3)</PresentationFormat>
  <Paragraphs>54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1_Волна</vt:lpstr>
      <vt:lpstr>Эркер</vt:lpstr>
      <vt:lpstr>Воздушный поток</vt:lpstr>
      <vt:lpstr>Нетрадиционные формы работы с родителями  «из опыта работы»</vt:lpstr>
      <vt:lpstr>Слайд 2</vt:lpstr>
      <vt:lpstr>«Только вместе с родителями, общими усилиями, педагоги могут дать детям большое человеческое счастье»  В.А. Сухомлинский </vt:lpstr>
      <vt:lpstr>Семья и детский сад – два воспитательных феномена, каждый из которых дает ребенку социальный опыт. Но только в сочетании друг с другом они создают оптимальные условия для вхождения маленького человека в большой мир.</vt:lpstr>
      <vt:lpstr>Слайд 5</vt:lpstr>
      <vt:lpstr>Нетрадиционные формы  работы с родителями, использованные в моей практике</vt:lpstr>
      <vt:lpstr>Слайд 7</vt:lpstr>
      <vt:lpstr>Слайд 8</vt:lpstr>
      <vt:lpstr>Стенгазеты и фотовыставки для родителей </vt:lpstr>
      <vt:lpstr>Оригинальное приглашение</vt:lpstr>
      <vt:lpstr>Мастер –класс «Подарок для папы»</vt:lpstr>
      <vt:lpstr>Выставки совместного творчества</vt:lpstr>
      <vt:lpstr>Участие в акциях</vt:lpstr>
      <vt:lpstr>Досуговые мероприятия</vt:lpstr>
      <vt:lpstr>Слайд 15</vt:lpstr>
      <vt:lpstr>Театральная деятельность родителей</vt:lpstr>
      <vt:lpstr>Экскурсии выходного дня</vt:lpstr>
      <vt:lpstr>Слайд 18</vt:lpstr>
      <vt:lpstr>Весёлые семейные старты! Спортивно-оздоровительный комплекс «Рось»</vt:lpstr>
      <vt:lpstr>Слайд 20</vt:lpstr>
      <vt:lpstr>Слайд 21</vt:lpstr>
      <vt:lpstr>Слайд 22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формы работы с родителями  «из опыта работы»</dc:title>
  <dc:creator>Евген</dc:creator>
  <cp:lastModifiedBy>PC</cp:lastModifiedBy>
  <cp:revision>51</cp:revision>
  <dcterms:created xsi:type="dcterms:W3CDTF">2018-11-24T18:30:13Z</dcterms:created>
  <dcterms:modified xsi:type="dcterms:W3CDTF">2025-09-08T19:10:29Z</dcterms:modified>
</cp:coreProperties>
</file>