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67" r:id="rId3"/>
    <p:sldId id="260" r:id="rId4"/>
    <p:sldId id="262" r:id="rId5"/>
    <p:sldId id="258" r:id="rId6"/>
    <p:sldId id="259" r:id="rId7"/>
    <p:sldId id="261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9B0FEA-D7FC-4BA3-8217-EAB41C9F3AD6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608CC3-FBB3-4487-BDDB-8DCE154A93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783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60648"/>
            <a:ext cx="4017963" cy="401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773" y="1022647"/>
            <a:ext cx="7620000" cy="2622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504" y="4413548"/>
            <a:ext cx="9036496" cy="769441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obliqueTopRight"/>
            <a:lightRig rig="freezing" dir="t"/>
          </a:scene3d>
          <a:sp3d prstMaterial="translucentPowder">
            <a:bevelT w="203200" h="50800" prst="softRound"/>
          </a:sp3d>
        </p:spPr>
        <p:txBody>
          <a:bodyPr wrap="square" rtlCol="0">
            <a:spAutoFit/>
            <a:sp3d extrusionH="57150">
              <a:bevelT w="50800" h="38100" prst="riblet"/>
              <a:bevelB w="38100" h="38100" prst="relaxedInset"/>
            </a:sp3d>
          </a:bodyPr>
          <a:lstStyle/>
          <a:p>
            <a:pPr algn="ctr"/>
            <a:r>
              <a:rPr lang="ru-RU" sz="44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 </a:t>
            </a:r>
            <a:r>
              <a:rPr lang="ru-RU" sz="44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создания бренда</a:t>
            </a:r>
            <a:endParaRPr lang="ru-RU" sz="3600" b="1" i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27984" y="5517232"/>
            <a:ext cx="4716016" cy="1200329"/>
          </a:xfrm>
          <a:prstGeom prst="rect">
            <a:avLst/>
          </a:prstGeom>
          <a:noFill/>
          <a:scene3d>
            <a:camera prst="obliqueBottomLeft"/>
            <a:lightRig rig="glow" dir="t"/>
          </a:scene3d>
        </p:spPr>
        <p:txBody>
          <a:bodyPr wrap="square" rtlCol="0">
            <a:spAutoFit/>
            <a:sp3d extrusionH="57150">
              <a:bevelT w="50800" h="38100" prst="riblet"/>
              <a:bevelB w="38100" h="38100" prst="relaxedInset"/>
            </a:sp3d>
          </a:bodyPr>
          <a:lstStyle/>
          <a:p>
            <a:r>
              <a:rPr lang="ru-RU" sz="2400" b="1" i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Подготовил:</a:t>
            </a:r>
          </a:p>
          <a:p>
            <a:r>
              <a:rPr lang="ru-RU" sz="2400" b="1" i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 физической культуры Хотько А.В.</a:t>
            </a:r>
          </a:p>
        </p:txBody>
      </p:sp>
    </p:spTree>
    <p:extLst>
      <p:ext uri="{BB962C8B-B14F-4D97-AF65-F5344CB8AC3E}">
        <p14:creationId xmlns:p14="http://schemas.microsoft.com/office/powerpoint/2010/main" val="237994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564904"/>
            <a:ext cx="6588224" cy="4093428"/>
          </a:xfrm>
          <a:prstGeom prst="rect">
            <a:avLst/>
          </a:prstGeom>
          <a:noFill/>
          <a:ln w="2857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Словосочетание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Coca-Cola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слуху у любого жителя планеты. Даже если газировка, носящая это название, не входит в ежедневный рацион почти каждый слышал о ней, хоть раз в жизни пробовал.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более чем 100 лет существования бренда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Coca-Cola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популярность безалкогольного напитка с каждым годом возрастает. Даже байки и домыслы о том, что Кола «разъедает нас изнутри».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Сейчас корпорация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Coca-Cola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обладает поистине дорогим мировым брендом, а стоимость компании превышает 75 млрд долларов. В чём секрет ошеломляющего успеха бренда? Чтобы разобраться необходимо окунуться в историю бизнеса.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868" y="2564904"/>
            <a:ext cx="1725612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88224" cy="230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78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52" y="90938"/>
            <a:ext cx="3816424" cy="2690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2636912"/>
            <a:ext cx="3312368" cy="646331"/>
          </a:xfrm>
          <a:prstGeom prst="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7785" dist="33020" dir="3180000" algn="ctr">
              <a:srgbClr val="000000">
                <a:alpha val="30000"/>
              </a:srgbClr>
            </a:outerShdw>
            <a:reflection blurRad="6350" stA="52000" endA="300" endPos="35000" dir="5400000" sy="-100000" algn="bl" rotWithShape="0"/>
          </a:effectLst>
          <a:scene3d>
            <a:camera prst="obliqueBottomLeft"/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Логотип</a:t>
            </a:r>
            <a:endParaRPr lang="ru-RU" sz="3600" b="1" i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90938"/>
            <a:ext cx="1908175" cy="235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0938"/>
            <a:ext cx="1974850" cy="2375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603656" y="2636912"/>
            <a:ext cx="2196207" cy="954107"/>
          </a:xfrm>
          <a:prstGeom prst="rect">
            <a:avLst/>
          </a:prstGeom>
          <a:noFill/>
          <a:ln>
            <a:solidFill>
              <a:schemeClr val="bg2">
                <a:lumMod val="90000"/>
              </a:schemeClr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HeroicExtremeLeftFacing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Джон </a:t>
            </a:r>
            <a:r>
              <a:rPr lang="ru-RU" sz="2800" b="1" i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Стит</a:t>
            </a:r>
            <a:r>
              <a:rPr lang="ru-RU" sz="28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i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Пэмбертон</a:t>
            </a:r>
            <a:endParaRPr lang="ru-RU" sz="2800" b="1" i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90754" y="2466467"/>
            <a:ext cx="2592288" cy="954107"/>
          </a:xfrm>
          <a:prstGeom prst="rect">
            <a:avLst/>
          </a:prstGeom>
          <a:noFill/>
          <a:ln>
            <a:solidFill>
              <a:schemeClr val="bg2">
                <a:lumMod val="90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HeroicExtremeLeftFacing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Фрэнк </a:t>
            </a:r>
            <a:r>
              <a:rPr lang="ru-RU" sz="2800" b="1" i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Мейсон</a:t>
            </a:r>
            <a:r>
              <a:rPr lang="ru-RU" sz="28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Робинсон</a:t>
            </a:r>
            <a:endParaRPr lang="ru-RU" sz="2800" b="1" i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352" y="3717032"/>
            <a:ext cx="5854800" cy="286232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Возник напиток в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1886 году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подачи химика-фармацевта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Джона </a:t>
            </a:r>
            <a:r>
              <a:rPr lang="ru-RU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Стита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Пембертона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сварившего его в виде сиропа «от нервов».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Coca-Cola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своим появлением обязана Гражданской войне в США, а названием — простому бухгалтеру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Фрэнку Робинсону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Названием, а позже и логотипом, напиток обязан всё тому же бухгалтеру Фрэнку Робинсону. Именно он порекомендовал окрестить сироп по наименованию его ингредиентов (состав включал листья коки, орехи дерева колы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402" y="4005064"/>
            <a:ext cx="1683030" cy="148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42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60648"/>
            <a:ext cx="8424936" cy="646331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Первая газированная </a:t>
            </a:r>
            <a:r>
              <a:rPr 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</a:t>
            </a: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en-US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</a:t>
            </a:r>
            <a:endParaRPr lang="ru-RU" sz="36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718" y="2743180"/>
            <a:ext cx="5616624" cy="406265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Некоторое время после создания напиток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реализовывался исключительно в аптеках как лекарство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Фармацевт </a:t>
            </a:r>
            <a:r>
              <a:rPr lang="ru-RU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Уилли </a:t>
            </a:r>
            <a:r>
              <a:rPr lang="ru-RU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Венэйбл</a:t>
            </a:r>
            <a:r>
              <a:rPr lang="ru-RU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смешал сироп с содовой и получил поистине волшебную </a:t>
            </a:r>
            <a:r>
              <a:rPr lang="ru-RU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«шипучку».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Открытие натолкнуло на мысль о создании предприятия по выпуску газировки.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Введение в то же время «сухого закона» стало несомненным преимуществом для развития бизнеса по производству безалкогольных напитков.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996952"/>
            <a:ext cx="1584176" cy="25522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478" y="1035964"/>
            <a:ext cx="1133475" cy="17072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035965"/>
            <a:ext cx="1285737" cy="1692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люс 7"/>
          <p:cNvSpPr/>
          <p:nvPr/>
        </p:nvSpPr>
        <p:spPr>
          <a:xfrm flipH="1">
            <a:off x="2092458" y="1464326"/>
            <a:ext cx="1039382" cy="1028570"/>
          </a:xfrm>
          <a:prstGeom prst="mathPlus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44" y="1035965"/>
            <a:ext cx="1784514" cy="16622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Равно 11"/>
          <p:cNvSpPr/>
          <p:nvPr/>
        </p:nvSpPr>
        <p:spPr>
          <a:xfrm>
            <a:off x="4680012" y="1464326"/>
            <a:ext cx="1116124" cy="1028570"/>
          </a:xfrm>
          <a:prstGeom prst="mathEqual">
            <a:avLst>
              <a:gd name="adj1" fmla="val 23520"/>
              <a:gd name="adj2" fmla="val 6451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02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4843"/>
            <a:ext cx="3563888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9" y="16024"/>
            <a:ext cx="5580112" cy="28369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75856" y="2973312"/>
            <a:ext cx="5868145" cy="46166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  <a:sp3d extrusionH="57150">
              <a:bevelT w="38100" h="38100"/>
              <a:bevelB h="25400" prst="softRound"/>
            </a:sp3d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Аптека </a:t>
            </a:r>
            <a:r>
              <a:rPr lang="ru-RU" sz="24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Jacob’s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Pharmacy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центре Атланты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504" y="3434977"/>
            <a:ext cx="6246441" cy="4031873"/>
          </a:xfrm>
          <a:prstGeom prst="rect">
            <a:avLst/>
          </a:prstGeom>
          <a:noFill/>
          <a:effectLst/>
          <a:scene3d>
            <a:camera prst="orthographicFront"/>
            <a:lightRig rig="threePt" dir="t"/>
          </a:scene3d>
          <a:sp3d>
            <a:bevelT prst="relaxedInset"/>
            <a:bevelB w="101600" prst="riblet"/>
          </a:sp3d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мая 1886 года в аптеке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Jacob’s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Pharmacy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центре Атланты продали первую порцию напитка за 5 центов. Его популярность стала быстро </a:t>
            </a:r>
            <a:r>
              <a:rPr lang="ru-RU" sz="20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расти.</a:t>
            </a:r>
          </a:p>
          <a:p>
            <a:r>
              <a:rPr lang="ru-RU" sz="20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Когда </a:t>
            </a:r>
            <a:r>
              <a:rPr lang="ru-RU" sz="2000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продажи выросли до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стаканов</a:t>
            </a:r>
            <a:r>
              <a:rPr lang="ru-RU" sz="20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день, вся Атланта уже говорила о бодрящем напитке. А чтобы горожане знали, где найти уникальный эликсир, на фасаде здания с аптекой повесили первую вывеску </a:t>
            </a:r>
            <a:r>
              <a:rPr lang="ru-RU" sz="2000" dirty="0" err="1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на которой Робинсон каллиграфическим почерком вывел лаконичное название. Чуть позже этот логотип появился на первых рекламных плакатах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«Пейте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945" y="3434978"/>
            <a:ext cx="2790056" cy="3423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95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31" y="7394"/>
            <a:ext cx="4574631" cy="373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70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3706813"/>
            <a:ext cx="8856984" cy="344709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Кстати, позже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Венейбл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стал одним из покупателей рецепта сиропа.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Пембертон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 последнего хранил его в тайне, собственноручно изготавливая и отправляя в аптеки. Но в последние годы жизни ему пришлось продать самое ценное, что у него было, —  формулу популярного напитка.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2 тысячи долларов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 время продажи бизнеса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Пембертон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составил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инвентарную рукопись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 которой «засветились» ингредиенты ранней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масло лимона, масло лайма, масло мускатного ореха, экстракт муската, экстракт листьев </a:t>
            </a:r>
            <a:r>
              <a:rPr lang="ru-RU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коки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ванилин, </a:t>
            </a:r>
            <a:r>
              <a:rPr lang="ru-RU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цитрусовая кислота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апельсиновый эликсир, масло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нероли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(из цветков апельсинового дерева) и </a:t>
            </a:r>
            <a:r>
              <a:rPr lang="ru-RU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кофеин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285750" indent="-285750">
              <a:buFont typeface="Wingdings" pitchFamily="2" charset="2"/>
              <a:buChar char="ü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826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00"/>
            <a:ext cx="9113706" cy="21336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708" y="2636912"/>
            <a:ext cx="1865313" cy="300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76256" y="5733256"/>
            <a:ext cx="2210703" cy="70788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JasmineUPC" pitchFamily="18" charset="-34"/>
              </a:rPr>
              <a:t>Бутылка образца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JasmineUPC" pitchFamily="18" charset="-34"/>
              </a:rPr>
              <a:t>1915-x годов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2636912"/>
            <a:ext cx="6876256" cy="4093428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sz="20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Совладелец </a:t>
            </a:r>
            <a:r>
              <a:rPr lang="ru-RU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Аза </a:t>
            </a:r>
            <a:r>
              <a:rPr lang="ru-RU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Кендлер</a:t>
            </a:r>
            <a:r>
              <a:rPr lang="ru-RU" sz="20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продал права на </a:t>
            </a:r>
            <a:r>
              <a:rPr lang="ru-RU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бутилирование</a:t>
            </a:r>
            <a:r>
              <a:rPr lang="ru-RU" sz="20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продажу напитка предпринимателям Бенджамину Томасу и Джозефу Уайтхеду. На свет появилась бутылка, которую «можно было опознать в темноте, на ощупь, в разбитом виде, чтобы по осколкам можно было понять, что в ней была </a:t>
            </a:r>
            <a:r>
              <a:rPr lang="ru-RU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!» </a:t>
            </a:r>
            <a:endParaRPr lang="ru-RU" sz="2000" b="1" dirty="0" smtClean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1894 года </a:t>
            </a:r>
            <a:r>
              <a:rPr lang="ru-RU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продавалась на розлив. Бутылки с газировкой часто взрывались во время транспортировки, и </a:t>
            </a:r>
            <a:r>
              <a:rPr lang="ru-RU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Кендлеру</a:t>
            </a:r>
            <a:r>
              <a:rPr lang="ru-RU" sz="20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это могло грозить судебными исками. Но Джозеф </a:t>
            </a:r>
            <a:r>
              <a:rPr lang="ru-RU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Биденхарн</a:t>
            </a:r>
            <a:r>
              <a:rPr lang="ru-RU" sz="20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придумал безопасный способ доставки </a:t>
            </a:r>
            <a:r>
              <a:rPr lang="ru-RU" sz="20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вдоль Миссисипи и стал разливать напиток в тару самостоятельно</a:t>
            </a:r>
            <a:r>
              <a:rPr lang="ru-RU" sz="20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он это сделал? Никто не знает.</a:t>
            </a:r>
          </a:p>
        </p:txBody>
      </p:sp>
    </p:spTree>
    <p:extLst>
      <p:ext uri="{BB962C8B-B14F-4D97-AF65-F5344CB8AC3E}">
        <p14:creationId xmlns:p14="http://schemas.microsoft.com/office/powerpoint/2010/main" val="347975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541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57769"/>
            <a:ext cx="6012160" cy="3176792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0" y="5534561"/>
            <a:ext cx="6012160" cy="1323439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Считается, что это первый купон в истории, который дает право на бесплатный стакан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Впервые купоны стали распространяться в 1888 году, чтобы помочь продвинуть напиток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792" y="1636129"/>
            <a:ext cx="3419872" cy="4620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200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Рецепт приготовления напитка </a:t>
            </a: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выкупил ирландский </a:t>
            </a:r>
            <a:r>
              <a:rPr lang="ru-RU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эмигрант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Аса </a:t>
            </a:r>
            <a:r>
              <a:rPr lang="ru-RU" sz="2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Кендлер</a:t>
            </a:r>
            <a:r>
              <a:rPr lang="ru-RU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Он же несколько лет спустя зарегистрировал компанию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Company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знакомый многим товарный знак бренда. Уставный капитал вновь созданной фирмы равнялся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тыс. </a:t>
            </a:r>
            <a:r>
              <a:rPr lang="ru-RU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долларов.</a:t>
            </a:r>
            <a:r>
              <a:rPr lang="ru-RU" sz="20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</a:t>
            </a: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итогам года работы акционеры компании уже имели небольшие дивиденды. </a:t>
            </a:r>
            <a:r>
              <a:rPr lang="ru-RU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долларов на </a:t>
            </a:r>
            <a:r>
              <a:rPr lang="ru-RU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акцию)</a:t>
            </a: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063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8680"/>
            <a:ext cx="9144000" cy="646331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Пейте  </a:t>
            </a:r>
            <a:r>
              <a:rPr lang="en-US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Освежающую и бодрящую.</a:t>
            </a:r>
            <a:endParaRPr lang="ru-RU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44824"/>
            <a:ext cx="3384376" cy="4264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1412776"/>
            <a:ext cx="6840760" cy="563231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20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мая 1886 </a:t>
            </a:r>
            <a:r>
              <a:rPr lang="ru-RU" sz="2000" dirty="0"/>
              <a:t>года в аптеке </a:t>
            </a:r>
            <a:r>
              <a:rPr lang="ru-RU" sz="2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Jacob’s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Pharmacy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/>
              <a:t>в центре Атланты продали первую порцию напитка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5 центов</a:t>
            </a:r>
            <a:r>
              <a:rPr lang="ru-RU" sz="2000" dirty="0" smtClean="0"/>
              <a:t>.</a:t>
            </a:r>
          </a:p>
          <a:p>
            <a:r>
              <a:rPr lang="ru-RU" sz="20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1902 год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</a:t>
            </a:r>
            <a:r>
              <a:rPr lang="ru-RU" sz="2000" dirty="0"/>
              <a:t>компания набрала оборот в </a:t>
            </a:r>
            <a:r>
              <a:rPr lang="ru-RU" sz="2000" b="1" dirty="0">
                <a:solidFill>
                  <a:srgbClr val="00B050"/>
                </a:solidFill>
              </a:rPr>
              <a:t>$120 тысяч в год</a:t>
            </a:r>
            <a:r>
              <a:rPr lang="ru-RU" sz="2000" dirty="0"/>
              <a:t>, и Кока-Кола стала самым известным напитком в США</a:t>
            </a:r>
          </a:p>
          <a:p>
            <a:r>
              <a:rPr lang="ru-RU" sz="20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1899 </a:t>
            </a:r>
            <a:r>
              <a:rPr lang="ru-RU" sz="20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 </a:t>
            </a:r>
            <a:r>
              <a:rPr lang="ru-RU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</a:t>
            </a:r>
            <a:r>
              <a:rPr lang="ru-RU" sz="2000" dirty="0" smtClean="0"/>
              <a:t>права </a:t>
            </a:r>
            <a:r>
              <a:rPr lang="ru-RU" sz="2000" dirty="0"/>
              <a:t>на </a:t>
            </a:r>
            <a:r>
              <a:rPr lang="ru-RU" sz="2000" dirty="0" err="1"/>
              <a:t>бутилирование</a:t>
            </a:r>
            <a:r>
              <a:rPr lang="ru-RU" sz="2000" dirty="0"/>
              <a:t> и продажу напитка трем предпринимателям — Бенджамину Томасу, Джону </a:t>
            </a:r>
            <a:r>
              <a:rPr lang="ru-RU" sz="2000" dirty="0" err="1"/>
              <a:t>Луптону</a:t>
            </a:r>
            <a:r>
              <a:rPr lang="ru-RU" sz="2000" dirty="0"/>
              <a:t> и Джозефу Уайтхеду за 1 доллар. </a:t>
            </a:r>
            <a:endParaRPr lang="ru-RU" sz="2000" dirty="0" smtClean="0"/>
          </a:p>
          <a:p>
            <a:r>
              <a:rPr lang="ru-RU" sz="20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1915  год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sz="2000" b="1" dirty="0">
                <a:solidFill>
                  <a:srgbClr val="00B050"/>
                </a:solidFill>
              </a:rPr>
              <a:t>Терри От </a:t>
            </a:r>
            <a:r>
              <a:rPr lang="ru-RU" sz="2000" dirty="0"/>
              <a:t>создал </a:t>
            </a:r>
            <a:r>
              <a:rPr lang="ru-RU" sz="2000" b="1" dirty="0">
                <a:solidFill>
                  <a:schemeClr val="tx2"/>
                </a:solidFill>
              </a:rPr>
              <a:t>фирменную бутылку</a:t>
            </a:r>
          </a:p>
          <a:p>
            <a:r>
              <a:rPr lang="ru-RU" sz="20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1919 год </a:t>
            </a:r>
            <a:r>
              <a:rPr lang="ru-RU" sz="2000" dirty="0"/>
              <a:t>- </a:t>
            </a:r>
            <a:r>
              <a:rPr lang="ru-RU" sz="2000" dirty="0" err="1"/>
              <a:t>Кэндлер</a:t>
            </a:r>
            <a:r>
              <a:rPr lang="ru-RU" sz="2000" dirty="0"/>
              <a:t> продает компанию </a:t>
            </a:r>
            <a:r>
              <a:rPr lang="ru-RU" sz="2000" dirty="0" err="1"/>
              <a:t>Coca-Cola</a:t>
            </a:r>
            <a:r>
              <a:rPr lang="ru-RU" sz="2000" dirty="0"/>
              <a:t> банкиру из Атланты Эрнесту </a:t>
            </a:r>
            <a:r>
              <a:rPr lang="ru-RU" sz="2000" dirty="0" err="1"/>
              <a:t>Вудрафу</a:t>
            </a:r>
            <a:r>
              <a:rPr lang="ru-RU" sz="2000" dirty="0"/>
              <a:t> за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миллионов </a:t>
            </a:r>
            <a:r>
              <a:rPr lang="ru-RU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долларов</a:t>
            </a:r>
          </a:p>
          <a:p>
            <a:r>
              <a:rPr lang="ru-RU" sz="20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1923 год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2000" dirty="0"/>
              <a:t> компанию возглавил Роберт, 33-летний сын </a:t>
            </a:r>
            <a:r>
              <a:rPr lang="ru-RU" sz="2000" dirty="0" err="1"/>
              <a:t>Ернста</a:t>
            </a:r>
            <a:r>
              <a:rPr lang="ru-RU" sz="2000" dirty="0"/>
              <a:t> </a:t>
            </a:r>
            <a:r>
              <a:rPr lang="ru-RU" sz="2000" dirty="0" err="1"/>
              <a:t>Вудраффа</a:t>
            </a:r>
            <a:r>
              <a:rPr lang="ru-RU" sz="2000" dirty="0"/>
              <a:t>, который оставался на посту 60 лет и стал настоящей живой легендой Компании.</a:t>
            </a:r>
          </a:p>
          <a:p>
            <a:r>
              <a:rPr lang="ru-RU" sz="20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1958 год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2000" dirty="0"/>
              <a:t>в Бостоне, дебютировала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ru-RU" sz="2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Fanta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". </a:t>
            </a:r>
          </a:p>
          <a:p>
            <a:r>
              <a:rPr lang="ru-RU" sz="20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1960 </a:t>
            </a:r>
            <a:r>
              <a:rPr lang="ru-RU" sz="20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2000" dirty="0"/>
              <a:t>компания начала разливать свои напитки в жестяные банки, ранее предназначенные только для армии. </a:t>
            </a:r>
          </a:p>
          <a:p>
            <a:pPr lvl="0"/>
            <a:r>
              <a:rPr lang="ru-RU" sz="2000" b="1" u="sng" dirty="0">
                <a:solidFill>
                  <a:srgbClr val="00B050"/>
                </a:solidFill>
              </a:rPr>
              <a:t>1961 год </a:t>
            </a:r>
            <a:r>
              <a:rPr lang="ru-RU" sz="2000" b="1" dirty="0">
                <a:solidFill>
                  <a:srgbClr val="00B050"/>
                </a:solidFill>
              </a:rPr>
              <a:t>- </a:t>
            </a:r>
            <a:r>
              <a:rPr lang="ru-RU" sz="2000" dirty="0">
                <a:solidFill>
                  <a:prstClr val="black"/>
                </a:solidFill>
              </a:rPr>
              <a:t>открыто производство напитка 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ru-RU" sz="2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Sprite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7292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188640"/>
            <a:ext cx="7560840" cy="70788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Вред или польза???</a:t>
            </a:r>
            <a:endParaRPr lang="ru-RU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896525"/>
            <a:ext cx="8964488" cy="1200329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«Без физической нагрузки кола точно вредна. Другой вопрос – когда она дегазирована и применяется во время тяжелейших физических нагрузок. Во время марафонов и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Iron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стойках питания стоит кола. На чемпионате мира многие команды используют дегазированную колу во время матча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2090757"/>
            <a:ext cx="4268466" cy="452431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апреле 2019-го группа ученых из Гарварда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опубликовала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масштабное исследование, для которого в течение 34 лет (с 1980 по 2014 год) следила за более 80 тысячами женщин и 37 тысячами мужчин. Результаты показали: чем больше сладких напитков – таких, как кола, – выпил человек, тем выше риск преждевременной смерти по любой причине. </a:t>
            </a:r>
          </a:p>
          <a:p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Конкретные цифры: 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одного до четырех напитков в месяц – риск смертности увеличивается на 1</a:t>
            </a: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%;</a:t>
            </a:r>
            <a:endParaRPr lang="ru-RU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один-два напитка в день – на 14</a:t>
            </a: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%;</a:t>
            </a:r>
            <a:endParaRPr lang="ru-RU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более двух напитков в день – 21%.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090" y="2192675"/>
            <a:ext cx="4651778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594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60648"/>
            <a:ext cx="9144000" cy="1015663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Еще ученые нашли связь между большими дозами колы и сердечно-сосудистыми заболеваниями (те, кто пил более двух напитков в день, на 31% увеличивал риск смерти от сердечно-сосудистой болезни) и развитием рака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299271"/>
            <a:ext cx="4860032" cy="5324535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Считается, что раковые клетки при приеме колы активизирует 4-метилимидазол (4-МИ) – химическое вещество, входящее в состав пищевого красителя. Исследования в Калифорнии показали, что длительное воздействие с 4-МИ вызывает рак легких у крыс. После этого местные чиновники постановили, что продукты с более чем 29 мкг вещества должны опубликовать на этикетке предупреждение о вреде для здоровья. Аргумент: ежедневное потребление 4-МИ в дозе 30 мкг может вызвать рак у одного из 100 000 человек в течение жизни. В банке колы, как выяснилось, содержится около 140 мкг.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895528" y="1299271"/>
            <a:ext cx="4248472" cy="4093428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Исследователи из университета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Тафтса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Бостоне (один из крупнейших исследовательских университетов США) тоже занимались вопросом влияния колы на организм: в 2010 году, по их подсчетам, сладкие напитки способствовали смерти около 184 тысячи человек в мире: 133 тысячи смертей от диабета, 45 тысяч смертей от сердечно-сосудистых заболеваний и 6,5 тысяч смертей от рака.</a:t>
            </a:r>
          </a:p>
        </p:txBody>
      </p:sp>
    </p:spTree>
    <p:extLst>
      <p:ext uri="{BB962C8B-B14F-4D97-AF65-F5344CB8AC3E}">
        <p14:creationId xmlns:p14="http://schemas.microsoft.com/office/powerpoint/2010/main" val="115640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4355976" cy="49015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44246" y="201116"/>
            <a:ext cx="4832269" cy="7386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колы несколько проблем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она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сильно газированная – большое содержание углекислых газов. </a:t>
            </a: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Во-вторых</a:t>
            </a:r>
            <a:r>
              <a:rPr lang="ru-RU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превышена концентрация углеводов даже по сравнению с другими сладкими напитками. </a:t>
            </a:r>
            <a:endParaRPr lang="ru-RU" b="1" dirty="0" smtClean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Третье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в ней содержатся кислоты: ортофосфорная кислота, которая закисляет и без того закисленный организм. </a:t>
            </a:r>
            <a:endParaRPr lang="ru-RU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Из-за </a:t>
            </a:r>
            <a:r>
              <a:rPr lang="ru-RU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большого потребления газов будет происходить вздутие живота, станет тяжело дышать, диафрагма начнет меньше сокращаться. </a:t>
            </a:r>
            <a:endParaRPr lang="ru-RU" b="1" dirty="0" smtClean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Углеводы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это ожирение. Кислоты и разные красители, стабилизаторы и заменители окисляют среду желудка, что может усугубить гастриты, язвенным болезни, эрозии.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Кока-кола </a:t>
            </a: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имеет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большое количество сахаров, которые мгновенно проникают в организм. </a:t>
            </a: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Напиток,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который нежелателен для постоянного применения».</a:t>
            </a:r>
          </a:p>
          <a:p>
            <a:pPr marL="342900" indent="-342900">
              <a:buFont typeface="Wingdings" pitchFamily="2" charset="2"/>
              <a:buChar char="ü"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18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0"/>
            <a:ext cx="9143999" cy="646330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indent="540000" algn="just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среднем одна банка колы содержит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 чайных ложек сахара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(39 грамм, хотя, по версии самой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Coca-Cola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Company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в банке 35 грамм и 7 ложек), что уже больше половины средней потребления сахара человеком прямо сейчас (70 грамм), хотя ВОЗ (Всемирная организация здравоохранения) вообще рекомендует не больше 50 грамм, а еще лучше – 25. Вот какой эффект происходит от десяти ложек, полученных за раз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через 10 минут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сахар попадает организм. При употреблении 10 ложек человека стошнило бы, но в случае с колой этого не происходит из-за ортофосфорной кислоты, которая притупляет сладость; 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через 20 минут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уровень сахара в крови возрастает, происходит взрыв инсулина. На это реагирует печень, которая превращает в жир весь сахар, который видит; 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через 40 минут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заканчивается всасывание инсулина: зрачки расширяются, повышается кровяное давление. Рецепторы аденозина в мозге блокируются, человеку не хочется спать; 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45 минут</a:t>
            </a:r>
            <a:r>
              <a:rPr lang="ru-RU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повышается уровень </a:t>
            </a:r>
            <a:r>
              <a:rPr lang="ru-RU" b="1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допамина</a:t>
            </a:r>
            <a:r>
              <a:rPr lang="ru-RU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который контролирует центры удовольствия и вознаграждения мозга. Это похоже на эффект от героина: хочется выпить еще одну банку</a:t>
            </a:r>
            <a:r>
              <a:rPr lang="ru-RU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меньше 60 минут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ортофосфорная кислота связывает кальций, магний и цинк в кишечнике. 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больше 60 минут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действуют мочегонные свойства кофеина. Связанные кальций, магний и цинк выводятся из организма с мочой. Нарастает сахарный кризис – человек становится раздражительным и вялым. С мочой вышла вода, а с ней питательные вещества, которые организм мог использовать для увлажнения и построения сильных костей и зубов.</a:t>
            </a:r>
          </a:p>
        </p:txBody>
      </p:sp>
    </p:spTree>
    <p:extLst>
      <p:ext uri="{BB962C8B-B14F-4D97-AF65-F5344CB8AC3E}">
        <p14:creationId xmlns:p14="http://schemas.microsoft.com/office/powerpoint/2010/main" val="111257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47181"/>
            <a:ext cx="9144000" cy="177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1600" y="0"/>
            <a:ext cx="7632848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Влияние 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endParaRPr lang="ru-RU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764704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45268"/>
            <a:ext cx="3230736" cy="520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46331"/>
            <a:ext cx="7524328" cy="480131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ru-RU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Регулярное употребление может привести к повышению артериального давления, заболеваниям сердца, диабету и ожирению. Небольшое количество время от времени не принесет существенного </a:t>
            </a:r>
            <a:r>
              <a:rPr lang="ru-RU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вреда</a:t>
            </a:r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Банка два раза в неделю не влияет на </a:t>
            </a:r>
            <a:r>
              <a:rPr lang="ru-RU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человека</a:t>
            </a:r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</a:t>
            </a:r>
            <a:r>
              <a:rPr lang="ru-RU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употреблять ее после приема пищи, то ничего страшного. Если употреблять людям без гастритов, тоже нет </a:t>
            </a:r>
            <a:r>
              <a:rPr lang="ru-RU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человек пьет ее натощак с проблемами желудка, то у него начнется изжога, отрыжка, боли, спазмы, вздутия. И вот он негативный результат. Дальше он будет рассказывать об этом и говорить, что это гадость, хотя с другим человеком этого может не произойти. Дальше – превышение дозы, если человек выпьет не бутылочку, а две. Дальше – газы, которые приводят ко вздутию, раздражают слизистую желудка и кишечника. Неправильное применение. Хотя если ее вскипятить, избавиться от газов, разбавить водой, то это будет практически спортивный напиток. </a:t>
            </a:r>
            <a:endParaRPr lang="en-US" b="1" dirty="0" smtClean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054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45" y="1461939"/>
            <a:ext cx="1979711" cy="4271792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1434" y="162485"/>
            <a:ext cx="3227755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299" y="1351794"/>
            <a:ext cx="53657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610" y="2918847"/>
            <a:ext cx="5302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587" y="4085701"/>
            <a:ext cx="5302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385" y="5301208"/>
            <a:ext cx="5302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92015" y="0"/>
            <a:ext cx="6644481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oftRound"/>
            <a:bevelB w="139700" h="139700" prst="divo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Интересные факты</a:t>
            </a:r>
            <a:endParaRPr lang="ru-RU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92015" y="646331"/>
            <a:ext cx="6751985" cy="1631216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Below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 всю выработанную более как за сто лет «Кока-Колу» разлить в бутылки, выложить в одну линию и обвить ею околоземную орбиту нашей планеты, то она обернет Землю 4334 раза. Кстати, подобная цепочка к Луне дотянулась бы туда и обратно 1045 </a:t>
            </a:r>
            <a:r>
              <a:rPr lang="ru-RU" sz="2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раз.</a:t>
            </a:r>
            <a:endParaRPr lang="ru-RU" sz="20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86740" y="2564904"/>
            <a:ext cx="6149755" cy="707886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perspectiveRigh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Каждую секунду в мире выпиваются 8000 стаканов напитков, выработанных Компанией.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97722" y="3933056"/>
            <a:ext cx="6438773" cy="10156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perspectiveAbove"/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 всю выработанную «Кока-Колу» раздать в бутылках всем жителям планеты, каждый из нас получил бы по 1500 бутылок.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63587" y="5301208"/>
            <a:ext cx="6872908" cy="1323439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Наибольший знак «Кока-Колы» расположен в чилийском городе </a:t>
            </a:r>
            <a:r>
              <a:rPr lang="ru-RU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Арика</a:t>
            </a:r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на вершине холма. Ширина его - 122 метра, высота - 40 метров. Составлен этот знак из 70 тысяч бутылочек от «Кока-Колы». </a:t>
            </a:r>
          </a:p>
        </p:txBody>
      </p:sp>
    </p:spTree>
    <p:extLst>
      <p:ext uri="{BB962C8B-B14F-4D97-AF65-F5344CB8AC3E}">
        <p14:creationId xmlns:p14="http://schemas.microsoft.com/office/powerpoint/2010/main" val="296776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6912"/>
            <a:ext cx="4644007" cy="422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44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88640"/>
            <a:ext cx="7128792" cy="707886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Кофеин и углеводы</a:t>
            </a:r>
            <a:endParaRPr lang="ru-RU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278705"/>
            <a:ext cx="8784976" cy="2062103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Кофеин</a:t>
            </a:r>
            <a:r>
              <a:rPr lang="ru-RU" dirty="0" smtClean="0"/>
              <a:t> </a:t>
            </a:r>
            <a:r>
              <a:rPr lang="ru-RU" sz="2000" dirty="0" smtClean="0"/>
              <a:t>повышает </a:t>
            </a:r>
            <a:r>
              <a:rPr lang="ru-RU" sz="2000" dirty="0"/>
              <a:t>частоту сердечных сокращений и чуть увеличивает кровяное давление – до рабочего. Перед нагрузкой это позволяет быстрее прийти в тонус, форму. Грубо говоря, это может сократить разминку, быстрее войти в рабочий режим. Если уже нагрузка идет и есть перерыв, то кофеин в определенной дозе будет производить выброс жирных кислот и вместе с углеводами появится хороший стимул для нагрузки.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0583" y="3501008"/>
            <a:ext cx="8640960" cy="2677656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Углеводы. </a:t>
            </a:r>
            <a:r>
              <a:rPr lang="ru-RU" sz="2000" b="1" dirty="0" smtClean="0"/>
              <a:t>Быстрое </a:t>
            </a:r>
            <a:r>
              <a:rPr lang="ru-RU" sz="2000" b="1" dirty="0"/>
              <a:t>всасывание сахаров увеличит содержание глюкозы в крови, а глюкоза – это энергия. То есть мы получим энергетическое преимущество, но на коротком промежутке времени. Если дистанция и время увеличиваются, то это может сыграть обратную роль. Вместе с увеличением концентрации глюкозы произойдет выброс инсулина, а у него одна задача – утилизировать глюкозу. Он заберет всю глюкозу из крови и отправит в ткани для работы. Концентрация в крови упадет, это плохо скажется на центральной нервной системе, дальше будет хуже.</a:t>
            </a:r>
          </a:p>
        </p:txBody>
      </p:sp>
    </p:spTree>
    <p:extLst>
      <p:ext uri="{BB962C8B-B14F-4D97-AF65-F5344CB8AC3E}">
        <p14:creationId xmlns:p14="http://schemas.microsoft.com/office/powerpoint/2010/main" val="71660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515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5083175"/>
            <a:ext cx="9144000" cy="177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325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26" y="188640"/>
            <a:ext cx="1255713" cy="590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26" y="188640"/>
            <a:ext cx="798513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03" y="1251407"/>
            <a:ext cx="804863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339" y="2306215"/>
            <a:ext cx="798513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75" y="3489045"/>
            <a:ext cx="798513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82" y="4402286"/>
            <a:ext cx="798513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Google Shape;171;p18"/>
          <p:cNvSpPr/>
          <p:nvPr/>
        </p:nvSpPr>
        <p:spPr>
          <a:xfrm>
            <a:off x="449101" y="5231340"/>
            <a:ext cx="701161" cy="701161"/>
          </a:xfrm>
          <a:prstGeom prst="ellipse">
            <a:avLst/>
          </a:prstGeom>
          <a:blipFill rotWithShape="1">
            <a:blip r:embed="rId9">
              <a:alphaModFix/>
            </a:blip>
            <a:stretch>
              <a:fillRect/>
            </a:stretch>
          </a:blipFill>
          <a:ln w="9525" cap="flat" cmpd="sng">
            <a:solidFill>
              <a:srgbClr val="BF504D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431" y="6058231"/>
            <a:ext cx="798513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29975" y="19202"/>
            <a:ext cx="8008135" cy="120032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Маршал Георгий Жуков попробовал </a:t>
            </a:r>
            <a:r>
              <a:rPr lang="ru-RU" b="1" i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Coca-Cola</a:t>
            </a:r>
            <a:r>
              <a:rPr lang="ru-RU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гостях у главнокомандующего союзными войсками в Европе </a:t>
            </a:r>
            <a:r>
              <a:rPr lang="ru-RU" b="1" i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Дуайта</a:t>
            </a:r>
            <a:r>
              <a:rPr lang="ru-RU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Эйзенхауэра и так влюбился в напиток, что попросил изготовить </a:t>
            </a:r>
            <a:r>
              <a:rPr lang="ru-RU" b="1" i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спецпартию</a:t>
            </a:r>
            <a:r>
              <a:rPr lang="ru-RU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— такого же на вкус, но </a:t>
            </a:r>
            <a:r>
              <a:rPr lang="ru-RU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прозрачного.</a:t>
            </a:r>
            <a:endParaRPr lang="ru-RU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69066" y="1251407"/>
            <a:ext cx="7569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Каждый день люди выпивают 1,9 млрд порций </a:t>
            </a:r>
            <a:r>
              <a:rPr lang="ru-RU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а бренд знают 94% населения планеты.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4202" y="6134321"/>
            <a:ext cx="8373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Качество Кока-Колы в разных странах может варьироваться, так как для производства всегда используется местная вода.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69595" y="5373216"/>
            <a:ext cx="7668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Кока-Кола стала продаваться в жестяных банках только в 1960 году, до этого в такой таре она поставлялась только солдатам.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98195" y="4402286"/>
            <a:ext cx="729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Современный образ Санта-Клауса был создан в рамках рекламной кампании «Кока-Колы».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28488" y="3489045"/>
            <a:ext cx="7209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Логотип Кока-Колы — самый узнаваемый на планете.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68852" y="2306215"/>
            <a:ext cx="72692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Индии Кока-Колой обрызгивают посевы, чтобы защитить их от вредителей, так как Кока-Кола стоит дешевле специальных средств, а работает почти так же эффективно.</a:t>
            </a:r>
          </a:p>
        </p:txBody>
      </p:sp>
    </p:spTree>
    <p:extLst>
      <p:ext uri="{BB962C8B-B14F-4D97-AF65-F5344CB8AC3E}">
        <p14:creationId xmlns:p14="http://schemas.microsoft.com/office/powerpoint/2010/main" val="23029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7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549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88640"/>
            <a:ext cx="6336704" cy="646331"/>
          </a:xfrm>
          <a:prstGeom prst="rect">
            <a:avLst/>
          </a:prstGeom>
          <a:noFill/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perspectiveBelow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заключении</a:t>
            </a:r>
            <a:endParaRPr lang="ru-RU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412776"/>
            <a:ext cx="864096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Компания ежегодно растёт, развивается. </a:t>
            </a:r>
            <a:endParaRPr lang="ru-RU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Арсенал 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производителя насчитывает более 200 наименований: газированные напитки, соки, холодные чаи, энергетические смеси. </a:t>
            </a:r>
            <a:endParaRPr lang="ru-RU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Продукция 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марки реализуется более чем в 200 странах по всему миру, является наиболее востребованной. </a:t>
            </a:r>
            <a:endParaRPr lang="ru-RU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Ежедневная 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реализация превышает 1 млрд единиц. </a:t>
            </a:r>
            <a:endParaRPr lang="ru-RU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Бренд </a:t>
            </a:r>
            <a:r>
              <a:rPr lang="ru-RU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Coca-Cola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признаётся одним из самых дорогих в мире, чистая прибыль корпорации превышает 8 млрд долларов. </a:t>
            </a:r>
            <a:endParaRPr lang="ru-RU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Напитки 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 маркой Кока Кола знакомы 95% населения планеты и это далеко не </a:t>
            </a: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предел.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всему миру регулярно выпускают ограниченные серии напитков. </a:t>
            </a: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Golden</a:t>
            </a: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— ее можно было попробовать только в Китае. Также </a:t>
            </a:r>
            <a:r>
              <a:rPr lang="ru-RU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выпускает десятки удивительных продуктов, про которые многие даже не слышали. Например, прозрачную </a:t>
            </a:r>
            <a:r>
              <a:rPr lang="ru-RU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Clear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Японии или </a:t>
            </a:r>
            <a:r>
              <a:rPr lang="ru-RU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Coca-Cola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Life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 </a:t>
            </a:r>
            <a:r>
              <a:rPr lang="ru-RU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стевией</a:t>
            </a:r>
            <a:r>
              <a:rPr lang="ru-RU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непривычной зеленой упаковке</a:t>
            </a:r>
            <a:r>
              <a:rPr 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  <a:endParaRPr lang="ru-RU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804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2736"/>
            <a:ext cx="6065837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277" y="2636912"/>
            <a:ext cx="5791200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7939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2138</Words>
  <Application>Microsoft Office PowerPoint</Application>
  <PresentationFormat>Экран (4:3)</PresentationFormat>
  <Paragraphs>87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Шахтёр</dc:creator>
  <cp:lastModifiedBy>Windows User</cp:lastModifiedBy>
  <cp:revision>28</cp:revision>
  <dcterms:created xsi:type="dcterms:W3CDTF">2020-03-29T08:46:48Z</dcterms:created>
  <dcterms:modified xsi:type="dcterms:W3CDTF">2021-04-29T13:58:45Z</dcterms:modified>
</cp:coreProperties>
</file>