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7" d="100"/>
          <a:sy n="47" d="100"/>
        </p:scale>
        <p:origin x="10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3CB9801D-B25F-4388-B231-737F423DD5CB}" type="datetimeFigureOut">
              <a:rPr lang="ru-RU" smtClean="0"/>
              <a:t>16.01.2025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BCD7B6C-1A3C-4883-AF37-FA25AF4AFDD0}" type="slidenum">
              <a:rPr lang="ru-RU" smtClean="0"/>
              <a:t>‹#›</a:t>
            </a:fld>
            <a:endParaRPr lang="ru-RU"/>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03091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CB9801D-B25F-4388-B231-737F423DD5CB}" type="datetimeFigureOut">
              <a:rPr lang="ru-RU" smtClean="0"/>
              <a:t>16.01.2025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BCD7B6C-1A3C-4883-AF37-FA25AF4AFDD0}" type="slidenum">
              <a:rPr lang="ru-RU" smtClean="0"/>
              <a:t>‹#›</a:t>
            </a:fld>
            <a:endParaRPr lang="ru-RU"/>
          </a:p>
        </p:txBody>
      </p:sp>
    </p:spTree>
    <p:extLst>
      <p:ext uri="{BB962C8B-B14F-4D97-AF65-F5344CB8AC3E}">
        <p14:creationId xmlns:p14="http://schemas.microsoft.com/office/powerpoint/2010/main" val="3989475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B9801D-B25F-4388-B231-737F423DD5CB}" type="datetimeFigureOut">
              <a:rPr lang="ru-RU" smtClean="0"/>
              <a:t>16.01.2025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BCD7B6C-1A3C-4883-AF37-FA25AF4AFDD0}" type="slidenum">
              <a:rPr lang="ru-RU" smtClean="0"/>
              <a:t>‹#›</a:t>
            </a:fld>
            <a:endParaRPr lang="ru-RU"/>
          </a:p>
        </p:txBody>
      </p:sp>
    </p:spTree>
    <p:extLst>
      <p:ext uri="{BB962C8B-B14F-4D97-AF65-F5344CB8AC3E}">
        <p14:creationId xmlns:p14="http://schemas.microsoft.com/office/powerpoint/2010/main" val="2822127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3CB9801D-B25F-4388-B231-737F423DD5CB}" type="datetimeFigureOut">
              <a:rPr lang="ru-RU" smtClean="0"/>
              <a:t>16.01.2025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BCD7B6C-1A3C-4883-AF37-FA25AF4AFDD0}" type="slidenum">
              <a:rPr lang="ru-RU" smtClean="0"/>
              <a:t>‹#›</a:t>
            </a:fld>
            <a:endParaRPr lang="ru-RU"/>
          </a:p>
        </p:txBody>
      </p:sp>
    </p:spTree>
    <p:extLst>
      <p:ext uri="{BB962C8B-B14F-4D97-AF65-F5344CB8AC3E}">
        <p14:creationId xmlns:p14="http://schemas.microsoft.com/office/powerpoint/2010/main" val="1655493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CB9801D-B25F-4388-B231-737F423DD5CB}" type="datetimeFigureOut">
              <a:rPr lang="ru-RU" smtClean="0"/>
              <a:t>16.01.2025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5BCD7B6C-1A3C-4883-AF37-FA25AF4AFDD0}" type="slidenum">
              <a:rPr lang="ru-RU" smtClean="0"/>
              <a:t>‹#›</a:t>
            </a:fld>
            <a:endParaRPr lang="ru-RU"/>
          </a:p>
        </p:txBody>
      </p:sp>
    </p:spTree>
    <p:extLst>
      <p:ext uri="{BB962C8B-B14F-4D97-AF65-F5344CB8AC3E}">
        <p14:creationId xmlns:p14="http://schemas.microsoft.com/office/powerpoint/2010/main" val="3341320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3CB9801D-B25F-4388-B231-737F423DD5CB}" type="datetimeFigureOut">
              <a:rPr lang="ru-RU" smtClean="0"/>
              <a:t>16.01.2025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5BCD7B6C-1A3C-4883-AF37-FA25AF4AFDD0}" type="slidenum">
              <a:rPr lang="ru-RU" smtClean="0"/>
              <a:t>‹#›</a:t>
            </a:fld>
            <a:endParaRPr lang="ru-RU"/>
          </a:p>
        </p:txBody>
      </p:sp>
    </p:spTree>
    <p:extLst>
      <p:ext uri="{BB962C8B-B14F-4D97-AF65-F5344CB8AC3E}">
        <p14:creationId xmlns:p14="http://schemas.microsoft.com/office/powerpoint/2010/main" val="27909985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B9801D-B25F-4388-B231-737F423DD5CB}" type="datetimeFigureOut">
              <a:rPr lang="ru-RU" smtClean="0"/>
              <a:t>16.01.2025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5BCD7B6C-1A3C-4883-AF37-FA25AF4AFDD0}" type="slidenum">
              <a:rPr lang="ru-RU" smtClean="0"/>
              <a:t>‹#›</a:t>
            </a:fld>
            <a:endParaRPr lang="ru-RU"/>
          </a:p>
        </p:txBody>
      </p:sp>
    </p:spTree>
    <p:extLst>
      <p:ext uri="{BB962C8B-B14F-4D97-AF65-F5344CB8AC3E}">
        <p14:creationId xmlns:p14="http://schemas.microsoft.com/office/powerpoint/2010/main" val="14601242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CB9801D-B25F-4388-B231-737F423DD5CB}" type="datetimeFigureOut">
              <a:rPr lang="ru-RU" smtClean="0"/>
              <a:t>16.01.2025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BCD7B6C-1A3C-4883-AF37-FA25AF4AFDD0}" type="slidenum">
              <a:rPr lang="ru-RU" smtClean="0"/>
              <a:t>‹#›</a:t>
            </a:fld>
            <a:endParaRPr lang="ru-RU"/>
          </a:p>
        </p:txBody>
      </p:sp>
    </p:spTree>
    <p:extLst>
      <p:ext uri="{BB962C8B-B14F-4D97-AF65-F5344CB8AC3E}">
        <p14:creationId xmlns:p14="http://schemas.microsoft.com/office/powerpoint/2010/main" val="2865309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CB9801D-B25F-4388-B231-737F423DD5CB}" type="datetimeFigureOut">
              <a:rPr lang="ru-RU" smtClean="0"/>
              <a:t>16.01.2025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BCD7B6C-1A3C-4883-AF37-FA25AF4AFDD0}" type="slidenum">
              <a:rPr lang="ru-RU" smtClean="0"/>
              <a:t>‹#›</a:t>
            </a:fld>
            <a:endParaRPr lang="ru-RU"/>
          </a:p>
        </p:txBody>
      </p:sp>
    </p:spTree>
    <p:extLst>
      <p:ext uri="{BB962C8B-B14F-4D97-AF65-F5344CB8AC3E}">
        <p14:creationId xmlns:p14="http://schemas.microsoft.com/office/powerpoint/2010/main" val="26390623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fld id="{3CB9801D-B25F-4388-B231-737F423DD5CB}" type="datetimeFigureOut">
              <a:rPr lang="ru-RU" smtClean="0"/>
              <a:t>16.01.2025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5BCD7B6C-1A3C-4883-AF37-FA25AF4AFDD0}" type="slidenum">
              <a:rPr lang="ru-RU" smtClean="0"/>
              <a:t>‹#›</a:t>
            </a:fld>
            <a:endParaRPr lang="ru-RU"/>
          </a:p>
        </p:txBody>
      </p:sp>
    </p:spTree>
    <p:extLst>
      <p:ext uri="{BB962C8B-B14F-4D97-AF65-F5344CB8AC3E}">
        <p14:creationId xmlns:p14="http://schemas.microsoft.com/office/powerpoint/2010/main" val="764883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B9801D-B25F-4388-B231-737F423DD5CB}" type="datetimeFigureOut">
              <a:rPr lang="ru-RU" smtClean="0"/>
              <a:t>16.01.2025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BCD7B6C-1A3C-4883-AF37-FA25AF4AFDD0}" type="slidenum">
              <a:rPr lang="ru-RU" smtClean="0"/>
              <a:t>‹#›</a:t>
            </a:fld>
            <a:endParaRPr lang="ru-RU"/>
          </a:p>
        </p:txBody>
      </p:sp>
    </p:spTree>
    <p:extLst>
      <p:ext uri="{BB962C8B-B14F-4D97-AF65-F5344CB8AC3E}">
        <p14:creationId xmlns:p14="http://schemas.microsoft.com/office/powerpoint/2010/main" val="5198775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B9801D-B25F-4388-B231-737F423DD5CB}" type="datetimeFigureOut">
              <a:rPr lang="ru-RU" smtClean="0"/>
              <a:t>16.01.2025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BCD7B6C-1A3C-4883-AF37-FA25AF4AFDD0}" type="slidenum">
              <a:rPr lang="ru-RU" smtClean="0"/>
              <a:t>‹#›</a:t>
            </a:fld>
            <a:endParaRPr lang="ru-RU"/>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3094845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B9801D-B25F-4388-B231-737F423DD5CB}" type="datetimeFigureOut">
              <a:rPr lang="ru-RU" smtClean="0"/>
              <a:t>16.01.2025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BCD7B6C-1A3C-4883-AF37-FA25AF4AFDD0}" type="slidenum">
              <a:rPr lang="ru-RU" smtClean="0"/>
              <a:t>‹#›</a:t>
            </a:fld>
            <a:endParaRPr lang="ru-RU"/>
          </a:p>
        </p:txBody>
      </p:sp>
    </p:spTree>
    <p:extLst>
      <p:ext uri="{BB962C8B-B14F-4D97-AF65-F5344CB8AC3E}">
        <p14:creationId xmlns:p14="http://schemas.microsoft.com/office/powerpoint/2010/main" val="37892121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B9801D-B25F-4388-B231-737F423DD5CB}" type="datetimeFigureOut">
              <a:rPr lang="ru-RU" smtClean="0"/>
              <a:t>16.01.2025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BCD7B6C-1A3C-4883-AF37-FA25AF4AFDD0}" type="slidenum">
              <a:rPr lang="ru-RU" smtClean="0"/>
              <a:t>‹#›</a:t>
            </a:fld>
            <a:endParaRPr lang="ru-RU"/>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3418514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B9801D-B25F-4388-B231-737F423DD5CB}" type="datetimeFigureOut">
              <a:rPr lang="ru-RU" smtClean="0"/>
              <a:t>16.01.2025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BCD7B6C-1A3C-4883-AF37-FA25AF4AFDD0}" type="slidenum">
              <a:rPr lang="ru-RU" smtClean="0"/>
              <a:t>‹#›</a:t>
            </a:fld>
            <a:endParaRPr lang="ru-RU"/>
          </a:p>
        </p:txBody>
      </p:sp>
    </p:spTree>
    <p:extLst>
      <p:ext uri="{BB962C8B-B14F-4D97-AF65-F5344CB8AC3E}">
        <p14:creationId xmlns:p14="http://schemas.microsoft.com/office/powerpoint/2010/main" val="33246149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CB9801D-B25F-4388-B231-737F423DD5CB}" type="datetimeFigureOut">
              <a:rPr lang="ru-RU" smtClean="0"/>
              <a:t>16.01.2025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BCD7B6C-1A3C-4883-AF37-FA25AF4AFDD0}" type="slidenum">
              <a:rPr lang="ru-RU" smtClean="0"/>
              <a:t>‹#›</a:t>
            </a:fld>
            <a:endParaRPr lang="ru-RU"/>
          </a:p>
        </p:txBody>
      </p:sp>
    </p:spTree>
    <p:extLst>
      <p:ext uri="{BB962C8B-B14F-4D97-AF65-F5344CB8AC3E}">
        <p14:creationId xmlns:p14="http://schemas.microsoft.com/office/powerpoint/2010/main" val="40106941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CB9801D-B25F-4388-B231-737F423DD5CB}" type="datetimeFigureOut">
              <a:rPr lang="ru-RU" smtClean="0"/>
              <a:t>16.01.2025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BCD7B6C-1A3C-4883-AF37-FA25AF4AFDD0}" type="slidenum">
              <a:rPr lang="ru-RU" smtClean="0"/>
              <a:t>‹#›</a:t>
            </a:fld>
            <a:endParaRPr lang="ru-RU"/>
          </a:p>
        </p:txBody>
      </p:sp>
    </p:spTree>
    <p:extLst>
      <p:ext uri="{BB962C8B-B14F-4D97-AF65-F5344CB8AC3E}">
        <p14:creationId xmlns:p14="http://schemas.microsoft.com/office/powerpoint/2010/main" val="4944569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3CB9801D-B25F-4388-B231-737F423DD5CB}" type="datetimeFigureOut">
              <a:rPr lang="ru-RU" smtClean="0"/>
              <a:t>16.01.2025</a:t>
            </a:fld>
            <a:endParaRPr lang="ru-RU"/>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5BCD7B6C-1A3C-4883-AF37-FA25AF4AFDD0}" type="slidenum">
              <a:rPr lang="ru-RU" smtClean="0"/>
              <a:t>‹#›</a:t>
            </a:fld>
            <a:endParaRPr lang="ru-RU"/>
          </a:p>
        </p:txBody>
      </p:sp>
    </p:spTree>
    <p:extLst>
      <p:ext uri="{BB962C8B-B14F-4D97-AF65-F5344CB8AC3E}">
        <p14:creationId xmlns:p14="http://schemas.microsoft.com/office/powerpoint/2010/main" val="159393728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684211" y="715618"/>
            <a:ext cx="10825301" cy="5278782"/>
          </a:xfrm>
        </p:spPr>
        <p:txBody>
          <a:bodyPr/>
          <a:lstStyle/>
          <a:p>
            <a:pPr algn="ctr"/>
            <a:r>
              <a:rPr lang="ru-RU" dirty="0">
                <a:solidFill>
                  <a:srgbClr val="000000"/>
                </a:solidFill>
                <a:latin typeface="Verdana" panose="020B0604030504040204" pitchFamily="34" charset="0"/>
              </a:rPr>
              <a:t>ИСПОЛЬЗОВАНИЕ РЕГИОНАЛЬНОГО КОМПОНЕНТА НА УРОКАХ АНГЛИЙСКОГО ЯЗЫКА</a:t>
            </a:r>
            <a:endParaRPr lang="ru-RU" dirty="0"/>
          </a:p>
        </p:txBody>
      </p:sp>
    </p:spTree>
    <p:extLst>
      <p:ext uri="{BB962C8B-B14F-4D97-AF65-F5344CB8AC3E}">
        <p14:creationId xmlns:p14="http://schemas.microsoft.com/office/powerpoint/2010/main" val="31843064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5369" y="612912"/>
            <a:ext cx="11183110" cy="5178288"/>
          </a:xfrm>
        </p:spPr>
        <p:txBody>
          <a:bodyPr/>
          <a:lstStyle/>
          <a:p>
            <a:pPr algn="ctr"/>
            <a:r>
              <a:rPr lang="ru-RU" dirty="0">
                <a:solidFill>
                  <a:srgbClr val="000000"/>
                </a:solidFill>
                <a:latin typeface="Verdana" panose="020B0604030504040204" pitchFamily="34" charset="0"/>
              </a:rPr>
              <a:t>ЦЕЛЬ ДАННОЙ РАБОТЫ ЗАКЛЮЧАЕТСЯ В ОСВЕЩЕНИИ ВОПРОСА ОБ ИСПОЛЬЗОВАНИИ РЕГИОНАЛЬНОГО КОМПОНЕНТА НА УРОКАХ АНГЛИЙСКОГО ЯЗЫКА</a:t>
            </a:r>
            <a:endParaRPr lang="ru-RU" dirty="0"/>
          </a:p>
        </p:txBody>
      </p:sp>
      <p:sp>
        <p:nvSpPr>
          <p:cNvPr id="3" name="Подзаголовок 2"/>
          <p:cNvSpPr>
            <a:spLocks noGrp="1"/>
          </p:cNvSpPr>
          <p:nvPr>
            <p:ph type="subTitle" idx="1"/>
          </p:nvPr>
        </p:nvSpPr>
        <p:spPr/>
        <p:txBody>
          <a:bodyPr/>
          <a:lstStyle/>
          <a:p>
            <a:endParaRPr lang="ru-RU" dirty="0"/>
          </a:p>
        </p:txBody>
      </p:sp>
    </p:spTree>
    <p:extLst>
      <p:ext uri="{BB962C8B-B14F-4D97-AF65-F5344CB8AC3E}">
        <p14:creationId xmlns:p14="http://schemas.microsoft.com/office/powerpoint/2010/main" val="24428811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4886" y="815010"/>
            <a:ext cx="10873409" cy="5506278"/>
          </a:xfrm>
        </p:spPr>
        <p:txBody>
          <a:bodyPr>
            <a:normAutofit/>
          </a:bodyPr>
          <a:lstStyle/>
          <a:p>
            <a:r>
              <a:rPr lang="ru-RU" sz="1800" i="1" dirty="0">
                <a:solidFill>
                  <a:srgbClr val="000000"/>
                </a:solidFill>
                <a:latin typeface="Microsoft JhengHei" panose="020B0604030504040204" pitchFamily="34" charset="-120"/>
                <a:ea typeface="Microsoft JhengHei" panose="020B0604030504040204" pitchFamily="34" charset="-120"/>
              </a:rPr>
              <a:t>Актуальность выбора темы обусловлена тем, что учащиеся должны знать не только страну изучаемого языка, но и страну, край, район, в котором они живут. Часто ребята знают о стране изучаемого языка больше, чем о своей собственной стране, своем крае. Актуальность выбора темы обусловлена тем, что учащиеся должны знать не только страну изучаемого языка, но и страну, край, район, в котором они живут. Часто ребята знают о стране изучаемого языка больше, чем о своей собственной стране, своем крае. Преподавание иностранного языка на современном этапе является не только введением учеников в мир иноязычной культуры, но и осмысленным пониманием ими родной культуры, что важно в процессе становления личности, формирования мировоззрения, в культурном развитии детей.</a:t>
            </a:r>
            <a:endParaRPr lang="ru-RU" sz="1800" i="1" dirty="0">
              <a:latin typeface="Microsoft JhengHei" panose="020B0604030504040204" pitchFamily="34" charset="-120"/>
              <a:ea typeface="Microsoft JhengHei" panose="020B0604030504040204" pitchFamily="34" charset="-120"/>
            </a:endParaRPr>
          </a:p>
        </p:txBody>
      </p:sp>
    </p:spTree>
    <p:extLst>
      <p:ext uri="{BB962C8B-B14F-4D97-AF65-F5344CB8AC3E}">
        <p14:creationId xmlns:p14="http://schemas.microsoft.com/office/powerpoint/2010/main" val="42621893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15009" y="407505"/>
            <a:ext cx="10575234" cy="6072808"/>
          </a:xfrm>
        </p:spPr>
        <p:txBody>
          <a:bodyPr>
            <a:normAutofit/>
          </a:bodyPr>
          <a:lstStyle/>
          <a:p>
            <a:pPr algn="ctr"/>
            <a:r>
              <a:rPr lang="ru-RU" sz="1600" dirty="0">
                <a:solidFill>
                  <a:srgbClr val="000000"/>
                </a:solidFill>
                <a:latin typeface="Verdana" panose="020B0604030504040204" pitchFamily="34" charset="0"/>
              </a:rPr>
              <a:t>Содержание регионального компонента образования призвано способствовать формированию у </a:t>
            </a:r>
            <a:r>
              <a:rPr lang="ru-RU" sz="1600" dirty="0" smtClean="0">
                <a:solidFill>
                  <a:srgbClr val="000000"/>
                </a:solidFill>
                <a:latin typeface="Verdana" panose="020B0604030504040204" pitchFamily="34" charset="0"/>
              </a:rPr>
              <a:t>обучающихся </a:t>
            </a:r>
            <a:r>
              <a:rPr lang="ru-RU" sz="1600" dirty="0">
                <a:solidFill>
                  <a:srgbClr val="000000"/>
                </a:solidFill>
                <a:latin typeface="Verdana" panose="020B0604030504040204" pitchFamily="34" charset="0"/>
              </a:rPr>
              <a:t>духовно-нравственных ориентаций, развитию их творческого потенциала. Обучение в региональном компоненте строится на основе преемственности поколений, уникальности природной и культурно-исторической среды.</a:t>
            </a:r>
            <a:endParaRPr lang="ru-RU" sz="1600" dirty="0">
              <a:latin typeface="Microsoft JhengHei" panose="020B0604030504040204" pitchFamily="34" charset="-120"/>
              <a:ea typeface="Microsoft JhengHei" panose="020B0604030504040204" pitchFamily="34" charset="-120"/>
            </a:endParaRPr>
          </a:p>
        </p:txBody>
      </p:sp>
    </p:spTree>
    <p:extLst>
      <p:ext uri="{BB962C8B-B14F-4D97-AF65-F5344CB8AC3E}">
        <p14:creationId xmlns:p14="http://schemas.microsoft.com/office/powerpoint/2010/main" val="10912306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596348"/>
            <a:ext cx="10795484" cy="5398051"/>
          </a:xfrm>
        </p:spPr>
        <p:txBody>
          <a:bodyPr>
            <a:normAutofit/>
          </a:bodyPr>
          <a:lstStyle/>
          <a:p>
            <a:pPr algn="ctr"/>
            <a:r>
              <a:rPr lang="ru-RU" sz="1600" dirty="0" smtClean="0">
                <a:solidFill>
                  <a:srgbClr val="000000"/>
                </a:solidFill>
                <a:latin typeface="Verdana" panose="020B0604030504040204" pitchFamily="34" charset="0"/>
              </a:rPr>
              <a:t>Содержание </a:t>
            </a:r>
            <a:r>
              <a:rPr lang="ru-RU" sz="1600" dirty="0">
                <a:solidFill>
                  <a:srgbClr val="000000"/>
                </a:solidFill>
                <a:latin typeface="Verdana" panose="020B0604030504040204" pitchFamily="34" charset="0"/>
              </a:rPr>
              <a:t>регионального компонента может быть введено в действующую федеральную программу различными способами: </a:t>
            </a:r>
            <a:r>
              <a:rPr lang="ru-RU" sz="1600" dirty="0" smtClean="0">
                <a:solidFill>
                  <a:srgbClr val="000000"/>
                </a:solidFill>
                <a:latin typeface="Verdana" panose="020B0604030504040204" pitchFamily="34" charset="0"/>
              </a:rPr>
              <a:t/>
            </a:r>
            <a:br>
              <a:rPr lang="ru-RU" sz="1600" dirty="0" smtClean="0">
                <a:solidFill>
                  <a:srgbClr val="000000"/>
                </a:solidFill>
                <a:latin typeface="Verdana" panose="020B0604030504040204" pitchFamily="34" charset="0"/>
              </a:rPr>
            </a:br>
            <a:r>
              <a:rPr lang="ru-RU" sz="1600" dirty="0" smtClean="0">
                <a:solidFill>
                  <a:srgbClr val="000000"/>
                </a:solidFill>
                <a:latin typeface="Verdana" panose="020B0604030504040204" pitchFamily="34" charset="0"/>
              </a:rPr>
              <a:t>- </a:t>
            </a:r>
            <a:r>
              <a:rPr lang="ru-RU" sz="1600" dirty="0">
                <a:solidFill>
                  <a:srgbClr val="000000"/>
                </a:solidFill>
                <a:latin typeface="Verdana" panose="020B0604030504040204" pitchFamily="34" charset="0"/>
              </a:rPr>
              <a:t>при изучении отдельных тем курса </a:t>
            </a:r>
            <a:r>
              <a:rPr lang="ru-RU" sz="1600" dirty="0" smtClean="0">
                <a:solidFill>
                  <a:srgbClr val="000000"/>
                </a:solidFill>
                <a:latin typeface="Verdana" panose="020B0604030504040204" pitchFamily="34" charset="0"/>
              </a:rPr>
              <a:t>преподаватель </a:t>
            </a:r>
            <a:r>
              <a:rPr lang="ru-RU" sz="1600" dirty="0">
                <a:solidFill>
                  <a:srgbClr val="000000"/>
                </a:solidFill>
                <a:latin typeface="Verdana" panose="020B0604030504040204" pitchFamily="34" charset="0"/>
              </a:rPr>
              <a:t>может спланировать специальные уроки или фрагменты, посвященные изучению родного края. </a:t>
            </a:r>
            <a:r>
              <a:rPr lang="ru-RU" sz="1600" dirty="0" smtClean="0">
                <a:solidFill>
                  <a:srgbClr val="000000"/>
                </a:solidFill>
                <a:latin typeface="Verdana" panose="020B0604030504040204" pitchFamily="34" charset="0"/>
              </a:rPr>
              <a:t/>
            </a:r>
            <a:br>
              <a:rPr lang="ru-RU" sz="1600" dirty="0" smtClean="0">
                <a:solidFill>
                  <a:srgbClr val="000000"/>
                </a:solidFill>
                <a:latin typeface="Verdana" panose="020B0604030504040204" pitchFamily="34" charset="0"/>
              </a:rPr>
            </a:br>
            <a:r>
              <a:rPr lang="ru-RU" sz="1600" dirty="0" smtClean="0">
                <a:solidFill>
                  <a:srgbClr val="000000"/>
                </a:solidFill>
                <a:latin typeface="Verdana" panose="020B0604030504040204" pitchFamily="34" charset="0"/>
              </a:rPr>
              <a:t>- </a:t>
            </a:r>
            <a:r>
              <a:rPr lang="ru-RU" sz="1600" dirty="0">
                <a:solidFill>
                  <a:srgbClr val="000000"/>
                </a:solidFill>
                <a:latin typeface="Verdana" panose="020B0604030504040204" pitchFamily="34" charset="0"/>
              </a:rPr>
              <a:t>региональный компонент может быть выделен в отдельную группу уроков, основанную на комплексном изучении особенностей родного края. </a:t>
            </a:r>
            <a:endParaRPr lang="ru-RU" sz="1600" dirty="0"/>
          </a:p>
        </p:txBody>
      </p:sp>
    </p:spTree>
    <p:extLst>
      <p:ext uri="{BB962C8B-B14F-4D97-AF65-F5344CB8AC3E}">
        <p14:creationId xmlns:p14="http://schemas.microsoft.com/office/powerpoint/2010/main" val="12823699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665922"/>
            <a:ext cx="9970536" cy="5328477"/>
          </a:xfrm>
        </p:spPr>
        <p:txBody>
          <a:bodyPr/>
          <a:lstStyle/>
          <a:p>
            <a:r>
              <a:rPr lang="ru-RU" dirty="0">
                <a:solidFill>
                  <a:srgbClr val="000000"/>
                </a:solidFill>
                <a:latin typeface="Verdana" panose="020B0604030504040204" pitchFamily="34" charset="0"/>
              </a:rPr>
              <a:t>Целью использования - регионального компонента является изучение региона и существующих здесь достопримечательностей, культуры и традиций - создание педагогических условий для успешной социализации личности в условиях региона</a:t>
            </a:r>
            <a:endParaRPr lang="ru-RU" dirty="0"/>
          </a:p>
        </p:txBody>
      </p:sp>
    </p:spTree>
    <p:extLst>
      <p:ext uri="{BB962C8B-B14F-4D97-AF65-F5344CB8AC3E}">
        <p14:creationId xmlns:p14="http://schemas.microsoft.com/office/powerpoint/2010/main" val="11129492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993914"/>
            <a:ext cx="10566884" cy="5000486"/>
          </a:xfrm>
        </p:spPr>
        <p:txBody>
          <a:bodyPr>
            <a:normAutofit/>
          </a:bodyPr>
          <a:lstStyle/>
          <a:p>
            <a:pPr algn="ctr"/>
            <a:r>
              <a:rPr lang="ru-RU" sz="1800" dirty="0" smtClean="0">
                <a:solidFill>
                  <a:schemeClr val="bg1"/>
                </a:solidFill>
              </a:rPr>
              <a:t> </a:t>
            </a:r>
            <a:r>
              <a:rPr lang="ru-RU" sz="1800" dirty="0">
                <a:solidFill>
                  <a:schemeClr val="bg1"/>
                </a:solidFill>
              </a:rPr>
              <a:t>В связи, с чем ставятся следующие задачи: </a:t>
            </a:r>
            <a:r>
              <a:rPr lang="ru-RU" sz="1800" dirty="0" smtClean="0">
                <a:solidFill>
                  <a:schemeClr val="bg1"/>
                </a:solidFill>
              </a:rPr>
              <a:t/>
            </a:r>
            <a:br>
              <a:rPr lang="ru-RU" sz="1800" dirty="0" smtClean="0">
                <a:solidFill>
                  <a:schemeClr val="bg1"/>
                </a:solidFill>
              </a:rPr>
            </a:br>
            <a:r>
              <a:rPr lang="ru-RU" sz="1800" dirty="0" smtClean="0">
                <a:solidFill>
                  <a:schemeClr val="bg1"/>
                </a:solidFill>
              </a:rPr>
              <a:t>1</a:t>
            </a:r>
            <a:r>
              <a:rPr lang="ru-RU" sz="1800" dirty="0">
                <a:solidFill>
                  <a:schemeClr val="bg1"/>
                </a:solidFill>
              </a:rPr>
              <a:t>. Способствовать формированию личности, </a:t>
            </a:r>
            <a:r>
              <a:rPr lang="ru-RU" sz="1800" dirty="0" smtClean="0">
                <a:solidFill>
                  <a:schemeClr val="bg1"/>
                </a:solidFill>
              </a:rPr>
              <a:t>умеющую </a:t>
            </a:r>
            <a:r>
              <a:rPr lang="ru-RU" sz="1800" dirty="0">
                <a:solidFill>
                  <a:schemeClr val="bg1"/>
                </a:solidFill>
              </a:rPr>
              <a:t>достойно представлять себя и свою Родину. </a:t>
            </a:r>
            <a:r>
              <a:rPr lang="ru-RU" sz="1800" dirty="0" smtClean="0">
                <a:solidFill>
                  <a:schemeClr val="bg1"/>
                </a:solidFill>
              </a:rPr>
              <a:t/>
            </a:r>
            <a:br>
              <a:rPr lang="ru-RU" sz="1800" dirty="0" smtClean="0">
                <a:solidFill>
                  <a:schemeClr val="bg1"/>
                </a:solidFill>
              </a:rPr>
            </a:br>
            <a:r>
              <a:rPr lang="ru-RU" sz="1800" dirty="0" smtClean="0">
                <a:solidFill>
                  <a:schemeClr val="bg1"/>
                </a:solidFill>
              </a:rPr>
              <a:t>2.Формировать у обучающихся </a:t>
            </a:r>
            <a:r>
              <a:rPr lang="ru-RU" sz="1800" dirty="0">
                <a:solidFill>
                  <a:schemeClr val="bg1"/>
                </a:solidFill>
              </a:rPr>
              <a:t>чувство уважения к традициям, обычаям, культурным ценностям народов. </a:t>
            </a:r>
            <a:r>
              <a:rPr lang="ru-RU" sz="1800" dirty="0" smtClean="0">
                <a:solidFill>
                  <a:schemeClr val="bg1"/>
                </a:solidFill>
              </a:rPr>
              <a:t/>
            </a:r>
            <a:br>
              <a:rPr lang="ru-RU" sz="1800" dirty="0" smtClean="0">
                <a:solidFill>
                  <a:schemeClr val="bg1"/>
                </a:solidFill>
              </a:rPr>
            </a:br>
            <a:r>
              <a:rPr lang="ru-RU" sz="1800" dirty="0" smtClean="0">
                <a:solidFill>
                  <a:schemeClr val="bg1"/>
                </a:solidFill>
              </a:rPr>
              <a:t>3</a:t>
            </a:r>
            <a:r>
              <a:rPr lang="ru-RU" sz="1800" dirty="0">
                <a:solidFill>
                  <a:schemeClr val="bg1"/>
                </a:solidFill>
              </a:rPr>
              <a:t>. Научить </a:t>
            </a:r>
            <a:r>
              <a:rPr lang="ru-RU" sz="1800" dirty="0" smtClean="0">
                <a:solidFill>
                  <a:schemeClr val="bg1"/>
                </a:solidFill>
              </a:rPr>
              <a:t>читать </a:t>
            </a:r>
            <a:r>
              <a:rPr lang="ru-RU" sz="1800" dirty="0">
                <a:solidFill>
                  <a:schemeClr val="bg1"/>
                </a:solidFill>
              </a:rPr>
              <a:t>аутентичные тексты с целью извлечения информации о родном крае, быте, культуре, истории своего региона. </a:t>
            </a:r>
            <a:r>
              <a:rPr lang="ru-RU" sz="1800" dirty="0" smtClean="0">
                <a:solidFill>
                  <a:schemeClr val="bg1"/>
                </a:solidFill>
              </a:rPr>
              <a:t/>
            </a:r>
            <a:br>
              <a:rPr lang="ru-RU" sz="1800" dirty="0" smtClean="0">
                <a:solidFill>
                  <a:schemeClr val="bg1"/>
                </a:solidFill>
              </a:rPr>
            </a:br>
            <a:r>
              <a:rPr lang="ru-RU" sz="1800" dirty="0" smtClean="0">
                <a:solidFill>
                  <a:schemeClr val="bg1"/>
                </a:solidFill>
              </a:rPr>
              <a:t>4</a:t>
            </a:r>
            <a:r>
              <a:rPr lang="ru-RU" sz="1800" dirty="0">
                <a:solidFill>
                  <a:schemeClr val="bg1"/>
                </a:solidFill>
              </a:rPr>
              <a:t>. Научить </a:t>
            </a:r>
            <a:r>
              <a:rPr lang="ru-RU" sz="1800" dirty="0" smtClean="0">
                <a:solidFill>
                  <a:schemeClr val="bg1"/>
                </a:solidFill>
              </a:rPr>
              <a:t>создавать </a:t>
            </a:r>
            <a:r>
              <a:rPr lang="ru-RU" sz="1800" dirty="0">
                <a:solidFill>
                  <a:schemeClr val="bg1"/>
                </a:solidFill>
              </a:rPr>
              <a:t>авторские тексты о себе, своём селе, городе, традициях и обычаях своего края. </a:t>
            </a:r>
            <a:r>
              <a:rPr lang="ru-RU" sz="1800" dirty="0" smtClean="0">
                <a:solidFill>
                  <a:schemeClr val="bg1"/>
                </a:solidFill>
              </a:rPr>
              <a:t/>
            </a:r>
            <a:br>
              <a:rPr lang="ru-RU" sz="1800" dirty="0" smtClean="0">
                <a:solidFill>
                  <a:schemeClr val="bg1"/>
                </a:solidFill>
              </a:rPr>
            </a:br>
            <a:r>
              <a:rPr lang="ru-RU" sz="1800" dirty="0" smtClean="0">
                <a:solidFill>
                  <a:schemeClr val="bg1"/>
                </a:solidFill>
              </a:rPr>
              <a:t>5.Создать </a:t>
            </a:r>
            <a:r>
              <a:rPr lang="ru-RU" sz="1800" dirty="0">
                <a:solidFill>
                  <a:schemeClr val="bg1"/>
                </a:solidFill>
              </a:rPr>
              <a:t>условия для овладения </a:t>
            </a:r>
            <a:r>
              <a:rPr lang="ru-RU" sz="1800" dirty="0" smtClean="0">
                <a:solidFill>
                  <a:schemeClr val="bg1"/>
                </a:solidFill>
              </a:rPr>
              <a:t>обучающимися </a:t>
            </a:r>
            <a:r>
              <a:rPr lang="ru-RU" sz="1800" dirty="0">
                <a:solidFill>
                  <a:schemeClr val="bg1"/>
                </a:solidFill>
              </a:rPr>
              <a:t>самостоятельной, групповой, проектной, исследовательской работой на уроках английского языка.</a:t>
            </a:r>
          </a:p>
        </p:txBody>
      </p:sp>
    </p:spTree>
    <p:extLst>
      <p:ext uri="{BB962C8B-B14F-4D97-AF65-F5344CB8AC3E}">
        <p14:creationId xmlns:p14="http://schemas.microsoft.com/office/powerpoint/2010/main" val="15215793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1" y="964096"/>
            <a:ext cx="9543153" cy="5030303"/>
          </a:xfrm>
        </p:spPr>
        <p:txBody>
          <a:bodyPr>
            <a:normAutofit/>
          </a:bodyPr>
          <a:lstStyle/>
          <a:p>
            <a:r>
              <a:rPr lang="ru-RU" sz="1600" dirty="0">
                <a:solidFill>
                  <a:srgbClr val="000000"/>
                </a:solidFill>
                <a:latin typeface="Verdana" panose="020B0604030504040204" pitchFamily="34" charset="0"/>
              </a:rPr>
              <a:t>В ходе проекта должны быть решены следующие задачи: - дать основы знаний о регионе; раскрыть значимость окружающего мира для жизнедеятельности человека; - пробудить познавательный интерес к родному краю; - сформировать культурологический потенциал. </a:t>
            </a:r>
            <a:endParaRPr lang="ru-RU" sz="1600" dirty="0"/>
          </a:p>
        </p:txBody>
      </p:sp>
    </p:spTree>
    <p:extLst>
      <p:ext uri="{BB962C8B-B14F-4D97-AF65-F5344CB8AC3E}">
        <p14:creationId xmlns:p14="http://schemas.microsoft.com/office/powerpoint/2010/main" val="7040008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496958"/>
            <a:ext cx="9712118" cy="5497442"/>
          </a:xfrm>
        </p:spPr>
        <p:txBody>
          <a:bodyPr>
            <a:normAutofit/>
          </a:bodyPr>
          <a:lstStyle/>
          <a:p>
            <a:r>
              <a:rPr lang="ru-RU" sz="1600" dirty="0">
                <a:solidFill>
                  <a:schemeClr val="bg1">
                    <a:lumMod val="85000"/>
                    <a:lumOff val="15000"/>
                  </a:schemeClr>
                </a:solidFill>
              </a:rPr>
              <a:t>Предлагаемый материал будет полезен учителям, они могут использовать его для привлечения внимания </a:t>
            </a:r>
            <a:r>
              <a:rPr lang="ru-RU" sz="1600" dirty="0" smtClean="0">
                <a:solidFill>
                  <a:schemeClr val="bg1">
                    <a:lumMod val="85000"/>
                    <a:lumOff val="15000"/>
                  </a:schemeClr>
                </a:solidFill>
              </a:rPr>
              <a:t>обучающихся </a:t>
            </a:r>
            <a:r>
              <a:rPr lang="ru-RU" sz="1600" dirty="0">
                <a:solidFill>
                  <a:schemeClr val="bg1">
                    <a:lumMod val="85000"/>
                    <a:lumOff val="15000"/>
                  </a:schemeClr>
                </a:solidFill>
              </a:rPr>
              <a:t>к родному краю в процессе преподавания английского языка. Предлагаемый материал будет полезен </a:t>
            </a:r>
            <a:r>
              <a:rPr lang="ru-RU" sz="1600" dirty="0" smtClean="0">
                <a:solidFill>
                  <a:schemeClr val="bg1">
                    <a:lumMod val="85000"/>
                    <a:lumOff val="15000"/>
                  </a:schemeClr>
                </a:solidFill>
              </a:rPr>
              <a:t>преподавателям, </a:t>
            </a:r>
            <a:r>
              <a:rPr lang="ru-RU" sz="1600" dirty="0">
                <a:solidFill>
                  <a:schemeClr val="bg1">
                    <a:lumMod val="85000"/>
                    <a:lumOff val="15000"/>
                  </a:schemeClr>
                </a:solidFill>
              </a:rPr>
              <a:t>они могут использовать его для привлечения внимания учащихся к родному краю в процессе преподавания английского языка. Данная работа  также поможет </a:t>
            </a:r>
            <a:r>
              <a:rPr lang="ru-RU" sz="1600" dirty="0" smtClean="0">
                <a:solidFill>
                  <a:schemeClr val="bg1">
                    <a:lumMod val="85000"/>
                    <a:lumOff val="15000"/>
                  </a:schemeClr>
                </a:solidFill>
              </a:rPr>
              <a:t> </a:t>
            </a:r>
            <a:r>
              <a:rPr lang="ru-RU" sz="1600" dirty="0">
                <a:solidFill>
                  <a:schemeClr val="bg1">
                    <a:lumMod val="85000"/>
                    <a:lumOff val="15000"/>
                  </a:schemeClr>
                </a:solidFill>
              </a:rPr>
              <a:t>лучше узнать свой край, проникнуться любовью к родной </a:t>
            </a:r>
            <a:r>
              <a:rPr lang="ru-RU" sz="1600" dirty="0" smtClean="0">
                <a:solidFill>
                  <a:schemeClr val="bg1">
                    <a:lumMod val="85000"/>
                    <a:lumOff val="15000"/>
                  </a:schemeClr>
                </a:solidFill>
              </a:rPr>
              <a:t>земле.</a:t>
            </a:r>
            <a:endParaRPr lang="ru-RU" sz="1600" dirty="0">
              <a:solidFill>
                <a:schemeClr val="bg1">
                  <a:lumMod val="85000"/>
                  <a:lumOff val="15000"/>
                </a:schemeClr>
              </a:solidFill>
            </a:endParaRPr>
          </a:p>
        </p:txBody>
      </p:sp>
    </p:spTree>
    <p:extLst>
      <p:ext uri="{BB962C8B-B14F-4D97-AF65-F5344CB8AC3E}">
        <p14:creationId xmlns:p14="http://schemas.microsoft.com/office/powerpoint/2010/main" val="3776507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844826"/>
            <a:ext cx="10219014" cy="5149573"/>
          </a:xfrm>
        </p:spPr>
        <p:txBody>
          <a:bodyPr/>
          <a:lstStyle/>
          <a:p>
            <a:r>
              <a:rPr lang="ru-RU" dirty="0">
                <a:solidFill>
                  <a:srgbClr val="000000"/>
                </a:solidFill>
                <a:latin typeface="Verdana" panose="020B0604030504040204" pitchFamily="34" charset="0"/>
              </a:rPr>
              <a:t>Материал для реализации регионального компонента на уроках английского языка </a:t>
            </a:r>
            <a:r>
              <a:rPr lang="ru-RU" dirty="0" smtClean="0">
                <a:solidFill>
                  <a:srgbClr val="000000"/>
                </a:solidFill>
                <a:latin typeface="Verdana" panose="020B0604030504040204" pitchFamily="34" charset="0"/>
              </a:rPr>
              <a:t>на 1-2 курсах СПО </a:t>
            </a:r>
            <a:r>
              <a:rPr lang="ru-RU" dirty="0">
                <a:solidFill>
                  <a:srgbClr val="000000"/>
                </a:solidFill>
                <a:latin typeface="Verdana" panose="020B0604030504040204" pitchFamily="34" charset="0"/>
              </a:rPr>
              <a:t>Материал разработан </a:t>
            </a:r>
            <a:r>
              <a:rPr lang="ru-RU" dirty="0" smtClean="0">
                <a:solidFill>
                  <a:srgbClr val="000000"/>
                </a:solidFill>
                <a:latin typeface="Verdana" panose="020B0604030504040204" pitchFamily="34" charset="0"/>
              </a:rPr>
              <a:t>преподавателем </a:t>
            </a:r>
            <a:r>
              <a:rPr lang="ru-RU" dirty="0" err="1" smtClean="0">
                <a:solidFill>
                  <a:srgbClr val="000000"/>
                </a:solidFill>
                <a:latin typeface="Verdana" panose="020B0604030504040204" pitchFamily="34" charset="0"/>
              </a:rPr>
              <a:t>Чмиль</a:t>
            </a:r>
            <a:r>
              <a:rPr lang="ru-RU" dirty="0" smtClean="0">
                <a:solidFill>
                  <a:srgbClr val="000000"/>
                </a:solidFill>
                <a:latin typeface="Verdana" panose="020B0604030504040204" pitchFamily="34" charset="0"/>
              </a:rPr>
              <a:t> Н.В.</a:t>
            </a:r>
            <a:br>
              <a:rPr lang="ru-RU" dirty="0" smtClean="0">
                <a:solidFill>
                  <a:srgbClr val="000000"/>
                </a:solidFill>
                <a:latin typeface="Verdana" panose="020B0604030504040204" pitchFamily="34" charset="0"/>
              </a:rPr>
            </a:br>
            <a:r>
              <a:rPr lang="ru-RU" dirty="0" err="1" smtClean="0">
                <a:solidFill>
                  <a:srgbClr val="000000"/>
                </a:solidFill>
                <a:latin typeface="Verdana" panose="020B0604030504040204" pitchFamily="34" charset="0"/>
              </a:rPr>
              <a:t>Огапоу</a:t>
            </a:r>
            <a:r>
              <a:rPr lang="ru-RU" dirty="0" smtClean="0">
                <a:solidFill>
                  <a:srgbClr val="000000"/>
                </a:solidFill>
                <a:latin typeface="Verdana" panose="020B0604030504040204" pitchFamily="34" charset="0"/>
              </a:rPr>
              <a:t> «Белгородский машиностроительный техникум»</a:t>
            </a:r>
            <a:endParaRPr lang="ru-RU" dirty="0"/>
          </a:p>
        </p:txBody>
      </p:sp>
    </p:spTree>
    <p:extLst>
      <p:ext uri="{BB962C8B-B14F-4D97-AF65-F5344CB8AC3E}">
        <p14:creationId xmlns:p14="http://schemas.microsoft.com/office/powerpoint/2010/main" val="19084603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1" y="1033670"/>
            <a:ext cx="10050049" cy="4960729"/>
          </a:xfrm>
        </p:spPr>
        <p:txBody>
          <a:bodyPr/>
          <a:lstStyle/>
          <a:p>
            <a:pPr algn="ctr">
              <a:lnSpc>
                <a:spcPct val="107000"/>
              </a:lnSpc>
              <a:spcAft>
                <a:spcPts val="800"/>
              </a:spcAft>
            </a:pPr>
            <a:r>
              <a:rPr lang="en-US" sz="6000" b="1" dirty="0" smtClean="0">
                <a:solidFill>
                  <a:schemeClr val="accent6"/>
                </a:solidFill>
                <a:latin typeface="Times New Roman" panose="02020603050405020304" pitchFamily="18" charset="0"/>
                <a:ea typeface="Calibri" panose="020F0502020204030204" pitchFamily="34" charset="0"/>
                <a:cs typeface="Times New Roman" panose="02020603050405020304" pitchFamily="18" charset="0"/>
              </a:rPr>
              <a:t>Belgorod</a:t>
            </a:r>
            <a:r>
              <a:rPr lang="ru-RU" sz="6000" b="1" dirty="0" smtClean="0">
                <a:solidFill>
                  <a:schemeClr val="accent6"/>
                </a:solidFill>
                <a:latin typeface="Times New Roman" panose="02020603050405020304" pitchFamily="18" charset="0"/>
                <a:ea typeface="Calibri" panose="020F0502020204030204" pitchFamily="34" charset="0"/>
                <a:cs typeface="Times New Roman" panose="02020603050405020304" pitchFamily="18" charset="0"/>
              </a:rPr>
              <a:t> </a:t>
            </a:r>
            <a:r>
              <a:rPr lang="en-AU" sz="6000" b="1" dirty="0" smtClean="0">
                <a:solidFill>
                  <a:schemeClr val="accent6"/>
                </a:solidFill>
                <a:latin typeface="Times New Roman" panose="02020603050405020304" pitchFamily="18" charset="0"/>
                <a:ea typeface="Calibri" panose="020F0502020204030204" pitchFamily="34" charset="0"/>
                <a:cs typeface="Times New Roman" panose="02020603050405020304" pitchFamily="18" charset="0"/>
              </a:rPr>
              <a:t>region</a:t>
            </a:r>
            <a:r>
              <a:rPr lang="ru-RU" sz="900" dirty="0">
                <a:latin typeface="Calibri" panose="020F0502020204030204" pitchFamily="34" charset="0"/>
                <a:ea typeface="Calibri" panose="020F0502020204030204" pitchFamily="34" charset="0"/>
                <a:cs typeface="Times New Roman" panose="02020603050405020304" pitchFamily="18" charset="0"/>
              </a:rPr>
              <a:t/>
            </a:r>
            <a:br>
              <a:rPr lang="ru-RU" sz="900" dirty="0">
                <a:latin typeface="Calibri" panose="020F0502020204030204" pitchFamily="34" charset="0"/>
                <a:ea typeface="Calibri" panose="020F0502020204030204" pitchFamily="34" charset="0"/>
                <a:cs typeface="Times New Roman" panose="02020603050405020304" pitchFamily="18" charset="0"/>
              </a:rPr>
            </a:br>
            <a:endParaRPr lang="ru-RU" dirty="0"/>
          </a:p>
        </p:txBody>
      </p:sp>
    </p:spTree>
    <p:extLst>
      <p:ext uri="{BB962C8B-B14F-4D97-AF65-F5344CB8AC3E}">
        <p14:creationId xmlns:p14="http://schemas.microsoft.com/office/powerpoint/2010/main" val="1901608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3607904"/>
            <a:ext cx="10815362" cy="2892287"/>
          </a:xfrm>
        </p:spPr>
        <p:txBody>
          <a:bodyPr>
            <a:normAutofit/>
          </a:bodyPr>
          <a:lstStyle/>
          <a:p>
            <a:pPr indent="449580">
              <a:lnSpc>
                <a:spcPct val="107000"/>
              </a:lnSpc>
              <a:spcAft>
                <a:spcPts val="800"/>
              </a:spcAft>
            </a:pPr>
            <a:r>
              <a:rPr lang="en-US" sz="1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Belgorod is one of the oldest towns in the country. It has a long and interesting history, which dates back to the ancient times. People settled on the </a:t>
            </a:r>
            <a:r>
              <a:rPr lang="en-US" sz="1200"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Seversky</a:t>
            </a:r>
            <a:r>
              <a:rPr lang="en-US" sz="1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Donets River in the Stone and Bronze Ages. The first settlements of the Slavs were established there approximately in the 11-th century. Belgorod is first mentioned in the chronicles in the year 1237. Originally it was a very small settlement of the Slavs atop the chalky </a:t>
            </a:r>
            <a:r>
              <a:rPr lang="en-US" sz="1200"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hil</a:t>
            </a:r>
            <a:r>
              <a:rPr lang="en-US" sz="1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overlooking the </a:t>
            </a:r>
            <a:r>
              <a:rPr lang="en-US" sz="1200"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Seversky</a:t>
            </a:r>
            <a:r>
              <a:rPr lang="en-US" sz="1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Donets River, which was then a deep and navigable river. The White Hill gave its name to the future fortress town into which the little settlement had grown up by the 16-th century. In 1596, under Tsar Fyodor, a fortress was built on the south boundary of the Russian State. It was of great strategic importance as it repulsed the attacks of the Tatar and Mongol Hordes. The fortress "</a:t>
            </a:r>
            <a:r>
              <a:rPr lang="en-US" sz="1200"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whitetown</a:t>
            </a:r>
            <a:r>
              <a:rPr lang="en-US" sz="1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was founded by the Russian army chiefs (</a:t>
            </a:r>
            <a:r>
              <a:rPr lang="en-US" sz="1200"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voevodes</a:t>
            </a:r>
            <a:r>
              <a:rPr lang="en-US" sz="1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Princes Michael </a:t>
            </a:r>
            <a:r>
              <a:rPr lang="en-US" sz="1200"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Nosdrevaty</a:t>
            </a:r>
            <a:r>
              <a:rPr lang="en-US" sz="1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and Andrew </a:t>
            </a:r>
            <a:r>
              <a:rPr lang="en-US" sz="1200"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Volkonsky</a:t>
            </a:r>
            <a:r>
              <a:rPr lang="en-US" sz="1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on June 16, 1596. That's why June 16, 1596 is considered to be Belgorod's birthday.</a:t>
            </a:r>
            <a:r>
              <a:rPr lang="ru-RU" sz="1050" dirty="0">
                <a:latin typeface="Calibri" panose="020F0502020204030204" pitchFamily="34" charset="0"/>
                <a:ea typeface="Calibri" panose="020F0502020204030204" pitchFamily="34" charset="0"/>
                <a:cs typeface="Times New Roman" panose="02020603050405020304" pitchFamily="18" charset="0"/>
              </a:rPr>
              <a:t/>
            </a:r>
            <a:br>
              <a:rPr lang="ru-RU" sz="1050" dirty="0">
                <a:latin typeface="Calibri" panose="020F0502020204030204" pitchFamily="34" charset="0"/>
                <a:ea typeface="Calibri" panose="020F0502020204030204" pitchFamily="34" charset="0"/>
                <a:cs typeface="Times New Roman" panose="02020603050405020304" pitchFamily="18" charset="0"/>
              </a:rPr>
            </a:br>
            <a:endParaRPr lang="ru-RU" sz="1200" dirty="0"/>
          </a:p>
        </p:txBody>
      </p:sp>
      <p:pic>
        <p:nvPicPr>
          <p:cNvPr id="4" name="Объект 3"/>
          <p:cNvPicPr>
            <a:picLocks noGrp="1" noChangeAspect="1"/>
          </p:cNvPicPr>
          <p:nvPr>
            <p:ph idx="1"/>
          </p:nvPr>
        </p:nvPicPr>
        <p:blipFill>
          <a:blip r:embed="rId2"/>
          <a:stretch>
            <a:fillRect/>
          </a:stretch>
        </p:blipFill>
        <p:spPr>
          <a:xfrm>
            <a:off x="4161759" y="738775"/>
            <a:ext cx="3633531" cy="2548349"/>
          </a:xfrm>
          <a:prstGeom prst="rect">
            <a:avLst/>
          </a:prstGeom>
        </p:spPr>
      </p:pic>
    </p:spTree>
    <p:extLst>
      <p:ext uri="{BB962C8B-B14F-4D97-AF65-F5344CB8AC3E}">
        <p14:creationId xmlns:p14="http://schemas.microsoft.com/office/powerpoint/2010/main" val="1275999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3448878"/>
            <a:ext cx="10676214" cy="3061252"/>
          </a:xfrm>
        </p:spPr>
        <p:txBody>
          <a:bodyPr>
            <a:normAutofit/>
          </a:bodyPr>
          <a:lstStyle/>
          <a:p>
            <a:pPr>
              <a:lnSpc>
                <a:spcPct val="107000"/>
              </a:lnSpc>
              <a:spcAft>
                <a:spcPts val="800"/>
              </a:spcAft>
            </a:pPr>
            <a:r>
              <a:rPr lang="en-US" sz="16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After the Polish and Lithuanian invasion of 17-th century Belgorod was destroyed and all its wooden buildings were burnt. In 1626 the new fortress of Belgorod was built on the left bank of the </a:t>
            </a:r>
            <a:r>
              <a:rPr lang="en-US" sz="1600"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Seversky</a:t>
            </a:r>
            <a:r>
              <a:rPr lang="en-US" sz="16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Donets River, opposite the old site.</a:t>
            </a:r>
            <a:r>
              <a:rPr lang="ru-RU" sz="1200" dirty="0">
                <a:solidFill>
                  <a:schemeClr val="bg1"/>
                </a:solidFill>
                <a:latin typeface="Calibri" panose="020F0502020204030204" pitchFamily="34" charset="0"/>
                <a:ea typeface="Calibri" panose="020F0502020204030204" pitchFamily="34" charset="0"/>
                <a:cs typeface="Times New Roman" panose="02020603050405020304" pitchFamily="18" charset="0"/>
              </a:rPr>
              <a:t/>
            </a:r>
            <a:br>
              <a:rPr lang="ru-RU" sz="1200" dirty="0">
                <a:solidFill>
                  <a:schemeClr val="bg1"/>
                </a:solidFill>
                <a:latin typeface="Calibri" panose="020F0502020204030204" pitchFamily="34" charset="0"/>
                <a:ea typeface="Calibri" panose="020F0502020204030204" pitchFamily="34" charset="0"/>
                <a:cs typeface="Times New Roman" panose="02020603050405020304" pitchFamily="18" charset="0"/>
              </a:rPr>
            </a:br>
            <a:r>
              <a:rPr lang="en-US" sz="16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Gradually Belgorod grew stronger and in 1727 it became the chief administrative </a:t>
            </a:r>
            <a:r>
              <a:rPr lang="en-US" sz="1600"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centre</a:t>
            </a:r>
            <a:r>
              <a:rPr lang="en-US" sz="16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of the region, comprising the Belgorod, the Oryol and the Kursk provinces with their 33 towns and cities and a population of 1.146 000 inhabitants. In 1766 many wooden houses, mainly in the central part of Belgorod were burnt by fire. Two years later a general plan for reconstruction was approved by Katherine II. According to this plan the streets of Belgorod became straight and regular.</a:t>
            </a:r>
            <a:r>
              <a:rPr lang="ru-RU" sz="1200" dirty="0">
                <a:latin typeface="Calibri" panose="020F0502020204030204" pitchFamily="34" charset="0"/>
                <a:ea typeface="Calibri" panose="020F0502020204030204" pitchFamily="34" charset="0"/>
                <a:cs typeface="Times New Roman" panose="02020603050405020304" pitchFamily="18" charset="0"/>
              </a:rPr>
              <a:t/>
            </a:r>
            <a:br>
              <a:rPr lang="ru-RU" sz="1200" dirty="0">
                <a:latin typeface="Calibri" panose="020F0502020204030204" pitchFamily="34" charset="0"/>
                <a:ea typeface="Calibri" panose="020F0502020204030204" pitchFamily="34" charset="0"/>
                <a:cs typeface="Times New Roman" panose="02020603050405020304" pitchFamily="18" charset="0"/>
              </a:rPr>
            </a:br>
            <a:endParaRPr lang="ru-RU" sz="1600" dirty="0"/>
          </a:p>
        </p:txBody>
      </p:sp>
      <p:pic>
        <p:nvPicPr>
          <p:cNvPr id="4" name="Объект 3"/>
          <p:cNvPicPr>
            <a:picLocks noGrp="1" noChangeAspect="1"/>
          </p:cNvPicPr>
          <p:nvPr>
            <p:ph idx="1"/>
          </p:nvPr>
        </p:nvPicPr>
        <p:blipFill>
          <a:blip r:embed="rId2"/>
          <a:stretch>
            <a:fillRect/>
          </a:stretch>
        </p:blipFill>
        <p:spPr>
          <a:xfrm>
            <a:off x="3200401" y="248478"/>
            <a:ext cx="5565912" cy="3389244"/>
          </a:xfrm>
          <a:prstGeom prst="rect">
            <a:avLst/>
          </a:prstGeom>
        </p:spPr>
      </p:pic>
    </p:spTree>
    <p:extLst>
      <p:ext uri="{BB962C8B-B14F-4D97-AF65-F5344CB8AC3E}">
        <p14:creationId xmlns:p14="http://schemas.microsoft.com/office/powerpoint/2010/main" val="37494993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1" y="1311966"/>
            <a:ext cx="10228953" cy="4682434"/>
          </a:xfrm>
        </p:spPr>
        <p:txBody>
          <a:bodyPr/>
          <a:lstStyle/>
          <a:p>
            <a:r>
              <a:rPr lang="en-US" dirty="0">
                <a:solidFill>
                  <a:schemeClr val="bg1"/>
                </a:solidFill>
              </a:rPr>
              <a:t>After the October Revolution and the Civil War which was a hard period in the life of the Belgorod district the town began to restore and develop its economy and agriculture. Many factories, plants, </a:t>
            </a:r>
            <a:r>
              <a:rPr lang="en-US" dirty="0" err="1">
                <a:solidFill>
                  <a:schemeClr val="bg1"/>
                </a:solidFill>
              </a:rPr>
              <a:t>powerstations</a:t>
            </a:r>
            <a:r>
              <a:rPr lang="en-US" dirty="0">
                <a:solidFill>
                  <a:schemeClr val="bg1"/>
                </a:solidFill>
              </a:rPr>
              <a:t>, houses were built, collective and state farms were organized.</a:t>
            </a:r>
            <a:endParaRPr lang="ru-RU" dirty="0">
              <a:solidFill>
                <a:schemeClr val="bg1"/>
              </a:solidFill>
            </a:endParaRPr>
          </a:p>
        </p:txBody>
      </p:sp>
    </p:spTree>
    <p:extLst>
      <p:ext uri="{BB962C8B-B14F-4D97-AF65-F5344CB8AC3E}">
        <p14:creationId xmlns:p14="http://schemas.microsoft.com/office/powerpoint/2010/main" val="15502988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0978" y="685800"/>
            <a:ext cx="3657600" cy="1371600"/>
          </a:xfrm>
        </p:spPr>
        <p:txBody>
          <a:bodyPr>
            <a:normAutofit/>
          </a:bodyPr>
          <a:lstStyle/>
          <a:p>
            <a:pPr algn="ctr"/>
            <a:r>
              <a:rPr lang="en-US" sz="1600" b="1" dirty="0">
                <a:solidFill>
                  <a:schemeClr val="bg1"/>
                </a:solidFill>
                <a:latin typeface="Times New Roman" panose="02020603050405020304" pitchFamily="18" charset="0"/>
                <a:ea typeface="Calibri" panose="020F0502020204030204" pitchFamily="34" charset="0"/>
              </a:rPr>
              <a:t>On June 22, 1941 the Great Patriotic War broke out. </a:t>
            </a:r>
            <a:endParaRPr lang="ru-RU" sz="1600" b="1" dirty="0">
              <a:solidFill>
                <a:schemeClr val="bg1"/>
              </a:solidFill>
            </a:endParaRPr>
          </a:p>
        </p:txBody>
      </p:sp>
      <p:pic>
        <p:nvPicPr>
          <p:cNvPr id="5" name="Объект 4"/>
          <p:cNvPicPr>
            <a:picLocks noGrp="1" noChangeAspect="1"/>
          </p:cNvPicPr>
          <p:nvPr>
            <p:ph idx="1"/>
          </p:nvPr>
        </p:nvPicPr>
        <p:blipFill>
          <a:blip r:embed="rId2"/>
          <a:stretch>
            <a:fillRect/>
          </a:stretch>
        </p:blipFill>
        <p:spPr>
          <a:xfrm>
            <a:off x="755374" y="785192"/>
            <a:ext cx="3886200" cy="5506278"/>
          </a:xfrm>
          <a:prstGeom prst="rect">
            <a:avLst/>
          </a:prstGeom>
        </p:spPr>
      </p:pic>
      <p:sp>
        <p:nvSpPr>
          <p:cNvPr id="4" name="Текст 3"/>
          <p:cNvSpPr>
            <a:spLocks noGrp="1"/>
          </p:cNvSpPr>
          <p:nvPr>
            <p:ph type="body" sz="half" idx="2"/>
          </p:nvPr>
        </p:nvSpPr>
        <p:spPr>
          <a:xfrm>
            <a:off x="5317435" y="2209799"/>
            <a:ext cx="6172200" cy="3525079"/>
          </a:xfrm>
        </p:spPr>
        <p:txBody>
          <a:bodyPr>
            <a:normAutofit/>
          </a:bodyPr>
          <a:lstStyle/>
          <a:p>
            <a:r>
              <a:rPr lang="en-US" sz="1800" dirty="0">
                <a:latin typeface="Times New Roman" panose="02020603050405020304" pitchFamily="18" charset="0"/>
                <a:ea typeface="Calibri" panose="020F0502020204030204" pitchFamily="34" charset="0"/>
              </a:rPr>
              <a:t>The fascist invaders came twice to occupy Belgorod in the course of three years. For the first time Belgorod was occupied on October 24, 1941 after a heavy battle at the village of </a:t>
            </a:r>
            <a:r>
              <a:rPr lang="en-US" sz="1800" dirty="0" err="1">
                <a:latin typeface="Times New Roman" panose="02020603050405020304" pitchFamily="18" charset="0"/>
                <a:ea typeface="Calibri" panose="020F0502020204030204" pitchFamily="34" charset="0"/>
              </a:rPr>
              <a:t>Streletskoye</a:t>
            </a:r>
            <a:r>
              <a:rPr lang="en-US" sz="1800" dirty="0">
                <a:latin typeface="Times New Roman" panose="02020603050405020304" pitchFamily="18" charset="0"/>
                <a:ea typeface="Calibri" panose="020F0502020204030204" pitchFamily="34" charset="0"/>
              </a:rPr>
              <a:t> in which the Red Army was defeated. But the inhabitants of Belgorod couldn't stand this. They were not terrified. They organized partisan detachments on occupied territory and began to fight courageously against the fascist </a:t>
            </a:r>
            <a:r>
              <a:rPr lang="en-US" sz="1800" dirty="0" smtClean="0">
                <a:latin typeface="Times New Roman" panose="02020603050405020304" pitchFamily="18" charset="0"/>
                <a:ea typeface="Calibri" panose="020F0502020204030204" pitchFamily="34" charset="0"/>
              </a:rPr>
              <a:t>aggressors.</a:t>
            </a:r>
            <a:endParaRPr lang="ru-RU" sz="1800" dirty="0"/>
          </a:p>
        </p:txBody>
      </p:sp>
    </p:spTree>
    <p:extLst>
      <p:ext uri="{BB962C8B-B14F-4D97-AF65-F5344CB8AC3E}">
        <p14:creationId xmlns:p14="http://schemas.microsoft.com/office/powerpoint/2010/main" val="35079662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74634" y="1447800"/>
            <a:ext cx="4967978" cy="1143000"/>
          </a:xfrm>
        </p:spPr>
        <p:txBody>
          <a:bodyPr>
            <a:normAutofit/>
          </a:bodyPr>
          <a:lstStyle/>
          <a:p>
            <a:pPr algn="ctr"/>
            <a:r>
              <a:rPr lang="en-US" sz="1600" dirty="0">
                <a:solidFill>
                  <a:schemeClr val="bg1"/>
                </a:solidFill>
                <a:latin typeface="Arial Black" panose="020B0A04020102020204" pitchFamily="34" charset="0"/>
                <a:ea typeface="Calibri" panose="020F0502020204030204" pitchFamily="34" charset="0"/>
              </a:rPr>
              <a:t>The German fascists returned to Belgorod and remained in it till the summer of 1943 when a great battle was fought at </a:t>
            </a:r>
            <a:r>
              <a:rPr lang="en-US" sz="1600" dirty="0" err="1">
                <a:solidFill>
                  <a:schemeClr val="bg1"/>
                </a:solidFill>
                <a:latin typeface="Arial Black" panose="020B0A04020102020204" pitchFamily="34" charset="0"/>
                <a:ea typeface="Calibri" panose="020F0502020204030204" pitchFamily="34" charset="0"/>
              </a:rPr>
              <a:t>Prokhorovka</a:t>
            </a:r>
            <a:r>
              <a:rPr lang="en-US" sz="1600" dirty="0">
                <a:solidFill>
                  <a:schemeClr val="bg1"/>
                </a:solidFill>
                <a:latin typeface="Arial Black" panose="020B0A04020102020204" pitchFamily="34" charset="0"/>
                <a:ea typeface="Calibri" panose="020F0502020204030204" pitchFamily="34" charset="0"/>
              </a:rPr>
              <a:t>. </a:t>
            </a:r>
            <a:endParaRPr lang="ru-RU" sz="1600" dirty="0">
              <a:solidFill>
                <a:schemeClr val="bg1"/>
              </a:solidFill>
              <a:latin typeface="Arial Black" panose="020B0A04020102020204" pitchFamily="34" charset="0"/>
            </a:endParaRPr>
          </a:p>
        </p:txBody>
      </p:sp>
      <p:pic>
        <p:nvPicPr>
          <p:cNvPr id="5" name="Рисунок 4"/>
          <p:cNvPicPr>
            <a:picLocks noGrp="1" noChangeAspect="1"/>
          </p:cNvPicPr>
          <p:nvPr>
            <p:ph type="pic" idx="1"/>
          </p:nvPr>
        </p:nvPicPr>
        <p:blipFill rotWithShape="1">
          <a:blip r:embed="rId2"/>
          <a:srcRect l="1918" r="2923"/>
          <a:stretch/>
        </p:blipFill>
        <p:spPr>
          <a:xfrm>
            <a:off x="467138" y="904461"/>
            <a:ext cx="4681331" cy="5059017"/>
          </a:xfrm>
          <a:prstGeom prst="rect">
            <a:avLst/>
          </a:prstGeom>
        </p:spPr>
      </p:pic>
      <p:sp>
        <p:nvSpPr>
          <p:cNvPr id="4" name="Текст 3"/>
          <p:cNvSpPr>
            <a:spLocks noGrp="1"/>
          </p:cNvSpPr>
          <p:nvPr>
            <p:ph type="body" sz="half" idx="2"/>
          </p:nvPr>
        </p:nvSpPr>
        <p:spPr>
          <a:xfrm>
            <a:off x="5774634" y="2777066"/>
            <a:ext cx="4969565" cy="3186412"/>
          </a:xfrm>
        </p:spPr>
        <p:txBody>
          <a:bodyPr>
            <a:normAutofit fontScale="92500" lnSpcReduction="10000"/>
          </a:bodyPr>
          <a:lstStyle/>
          <a:p>
            <a:pPr indent="449580">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More than 4mil. men, over 69.000 guns, 13.000 tanks, 12.000 aircrafts, took part in the fighting, which lasted 50 days and nights (July 5 -August 23, 1943). This battle of Kursk Bulge was one of the greatest battles in the Great Patriotic War" and World War II as a whole. Hitler's operation "Citadel" ended in failure. The enemy lost half a million soldiers and officers, 1.500 tanks, 3.000 guns, more than 3.700 aircrafts. The victory in the battle of Kursk Bulge was of great importance as it was a turning point in the Great Patriotic War.</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5244025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1" y="4487332"/>
            <a:ext cx="10646397" cy="2191764"/>
          </a:xfrm>
        </p:spPr>
        <p:txBody>
          <a:bodyPr>
            <a:noAutofit/>
          </a:bodyPr>
          <a:lstStyle/>
          <a:p>
            <a:pPr algn="just"/>
            <a:r>
              <a:rPr lang="en-US" sz="1200" dirty="0">
                <a:solidFill>
                  <a:schemeClr val="bg1"/>
                </a:solidFill>
                <a:latin typeface="Arial Black" panose="020B0A04020102020204" pitchFamily="34" charset="0"/>
              </a:rPr>
              <a:t>On August 5, 1943 Moscow fired a salute in </a:t>
            </a:r>
            <a:r>
              <a:rPr lang="en-US" sz="1200" dirty="0" err="1">
                <a:solidFill>
                  <a:schemeClr val="bg1"/>
                </a:solidFill>
                <a:latin typeface="Arial Black" panose="020B0A04020102020204" pitchFamily="34" charset="0"/>
              </a:rPr>
              <a:t>honour</a:t>
            </a:r>
            <a:r>
              <a:rPr lang="en-US" sz="1200" dirty="0">
                <a:solidFill>
                  <a:schemeClr val="bg1"/>
                </a:solidFill>
                <a:latin typeface="Arial Black" panose="020B0A04020102020204" pitchFamily="34" charset="0"/>
              </a:rPr>
              <a:t> of the liberation of Belgorod and Oryol for the first time during the war years. Belgorod is justly called the "Town of the First Salute". Since then it became a tradition to mark every victory of the Red Army by firing salute in its </a:t>
            </a:r>
            <a:r>
              <a:rPr lang="en-US" sz="1200" dirty="0" err="1">
                <a:solidFill>
                  <a:schemeClr val="bg1"/>
                </a:solidFill>
                <a:latin typeface="Arial Black" panose="020B0A04020102020204" pitchFamily="34" charset="0"/>
              </a:rPr>
              <a:t>honour</a:t>
            </a:r>
            <a:r>
              <a:rPr lang="en-US" sz="1200" dirty="0">
                <a:solidFill>
                  <a:schemeClr val="bg1"/>
                </a:solidFill>
                <a:latin typeface="Arial Black" panose="020B0A04020102020204" pitchFamily="34" charset="0"/>
              </a:rPr>
              <a:t>. Belgorod was razed to the ground during the Great Patriotic War. </a:t>
            </a:r>
            <a:r>
              <a:rPr lang="en-US" sz="1200" dirty="0" smtClean="0">
                <a:solidFill>
                  <a:schemeClr val="bg1"/>
                </a:solidFill>
                <a:latin typeface="Arial Black" panose="020B0A04020102020204" pitchFamily="34" charset="0"/>
              </a:rPr>
              <a:t>When </a:t>
            </a:r>
            <a:r>
              <a:rPr lang="en-US" sz="1200" dirty="0">
                <a:solidFill>
                  <a:schemeClr val="bg1"/>
                </a:solidFill>
                <a:latin typeface="Arial Black" panose="020B0A04020102020204" pitchFamily="34" charset="0"/>
              </a:rPr>
              <a:t>the Red Army entered Belgorod it found there only 150 inhabitants alive out of 34.500 before the War. The town lay in ruins. As soon as Belgorod was liberated restoration work began. The inhabitants of Belgorod began to reconstruct the destroyed industrial enterprises, many new ones were built up, agriculture was reorganized. Blocks of beautiful buildings rose up in the town and thousands of people moved into new homes.</a:t>
            </a:r>
            <a:endParaRPr lang="ru-RU" sz="1200" dirty="0">
              <a:solidFill>
                <a:schemeClr val="bg1"/>
              </a:solidFill>
              <a:latin typeface="Arial Black" panose="020B0A04020102020204" pitchFamily="34" charset="0"/>
            </a:endParaRPr>
          </a:p>
        </p:txBody>
      </p:sp>
      <p:pic>
        <p:nvPicPr>
          <p:cNvPr id="6" name="Объект 5"/>
          <p:cNvPicPr>
            <a:picLocks noGrp="1" noChangeAspect="1"/>
          </p:cNvPicPr>
          <p:nvPr>
            <p:ph sz="half" idx="1"/>
          </p:nvPr>
        </p:nvPicPr>
        <p:blipFill>
          <a:blip r:embed="rId2"/>
          <a:stretch>
            <a:fillRect/>
          </a:stretch>
        </p:blipFill>
        <p:spPr>
          <a:xfrm>
            <a:off x="834887" y="844828"/>
            <a:ext cx="4830417" cy="3456240"/>
          </a:xfrm>
          <a:prstGeom prst="rect">
            <a:avLst/>
          </a:prstGeom>
        </p:spPr>
      </p:pic>
      <p:pic>
        <p:nvPicPr>
          <p:cNvPr id="5" name="Объект 4"/>
          <p:cNvPicPr>
            <a:picLocks noGrp="1" noChangeAspect="1"/>
          </p:cNvPicPr>
          <p:nvPr>
            <p:ph sz="half" idx="2"/>
          </p:nvPr>
        </p:nvPicPr>
        <p:blipFill>
          <a:blip r:embed="rId3"/>
          <a:stretch>
            <a:fillRect/>
          </a:stretch>
        </p:blipFill>
        <p:spPr>
          <a:xfrm>
            <a:off x="6013174" y="844827"/>
            <a:ext cx="4611755" cy="3456240"/>
          </a:xfrm>
          <a:prstGeom prst="rect">
            <a:avLst/>
          </a:prstGeom>
        </p:spPr>
      </p:pic>
    </p:spTree>
    <p:extLst>
      <p:ext uri="{BB962C8B-B14F-4D97-AF65-F5344CB8AC3E}">
        <p14:creationId xmlns:p14="http://schemas.microsoft.com/office/powerpoint/2010/main" val="6903031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indent="449580">
              <a:lnSpc>
                <a:spcPct val="107000"/>
              </a:lnSpc>
              <a:spcAft>
                <a:spcPts val="800"/>
              </a:spcAft>
            </a:pPr>
            <a:r>
              <a:rPr lang="en-US" sz="18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To commemorate the battle of Kursk Bulge the Kursk Bulge Diorama Museum was opened in the </a:t>
            </a:r>
            <a:r>
              <a:rPr lang="en-US" sz="1800"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centre</a:t>
            </a:r>
            <a:r>
              <a:rPr lang="en-US" sz="18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of Belgorod on August 3,1987. It is the biggest in Russia, more then 1005 square </a:t>
            </a:r>
            <a:r>
              <a:rPr lang="en-US" sz="1800"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metres</a:t>
            </a:r>
            <a:r>
              <a:rPr lang="en-US" sz="18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t>
            </a:r>
            <a:r>
              <a:rPr lang="ru-RU" sz="1400" dirty="0">
                <a:latin typeface="Calibri" panose="020F0502020204030204" pitchFamily="34" charset="0"/>
                <a:ea typeface="Calibri" panose="020F0502020204030204" pitchFamily="34" charset="0"/>
                <a:cs typeface="Times New Roman" panose="02020603050405020304" pitchFamily="18" charset="0"/>
              </a:rPr>
              <a:t/>
            </a:r>
            <a:br>
              <a:rPr lang="ru-RU" sz="1400" dirty="0">
                <a:latin typeface="Calibri" panose="020F0502020204030204" pitchFamily="34" charset="0"/>
                <a:ea typeface="Calibri" panose="020F0502020204030204" pitchFamily="34" charset="0"/>
                <a:cs typeface="Times New Roman" panose="02020603050405020304" pitchFamily="18" charset="0"/>
              </a:rPr>
            </a:br>
            <a:endParaRPr lang="ru-RU" sz="1800" dirty="0"/>
          </a:p>
        </p:txBody>
      </p:sp>
      <p:pic>
        <p:nvPicPr>
          <p:cNvPr id="4" name="Объект 3"/>
          <p:cNvPicPr>
            <a:picLocks noGrp="1" noChangeAspect="1"/>
          </p:cNvPicPr>
          <p:nvPr>
            <p:ph idx="1"/>
          </p:nvPr>
        </p:nvPicPr>
        <p:blipFill>
          <a:blip r:embed="rId2"/>
          <a:stretch>
            <a:fillRect/>
          </a:stretch>
        </p:blipFill>
        <p:spPr>
          <a:xfrm>
            <a:off x="2653748" y="566530"/>
            <a:ext cx="5754756" cy="3920802"/>
          </a:xfrm>
          <a:prstGeom prst="rect">
            <a:avLst/>
          </a:prstGeom>
        </p:spPr>
      </p:pic>
    </p:spTree>
    <p:extLst>
      <p:ext uri="{BB962C8B-B14F-4D97-AF65-F5344CB8AC3E}">
        <p14:creationId xmlns:p14="http://schemas.microsoft.com/office/powerpoint/2010/main" val="29948395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1" y="636104"/>
            <a:ext cx="9960598" cy="5358295"/>
          </a:xfrm>
        </p:spPr>
        <p:txBody>
          <a:bodyPr>
            <a:normAutofit/>
          </a:bodyPr>
          <a:lstStyle/>
          <a:p>
            <a:pPr algn="just"/>
            <a:r>
              <a:rPr lang="en-US" sz="1800" dirty="0">
                <a:solidFill>
                  <a:schemeClr val="bg1"/>
                </a:solidFill>
                <a:latin typeface="Times New Roman" panose="02020603050405020304" pitchFamily="18" charset="0"/>
                <a:ea typeface="Calibri" panose="020F0502020204030204" pitchFamily="34" charset="0"/>
              </a:rPr>
              <a:t>Nowadays Belgorod is one of the administrative, industrial and cultural </a:t>
            </a:r>
            <a:r>
              <a:rPr lang="en-US" sz="1800" dirty="0" smtClean="0">
                <a:solidFill>
                  <a:schemeClr val="bg1"/>
                </a:solidFill>
                <a:latin typeface="Times New Roman" panose="02020603050405020304" pitchFamily="18" charset="0"/>
                <a:ea typeface="Calibri" panose="020F0502020204030204" pitchFamily="34" charset="0"/>
              </a:rPr>
              <a:t>centers </a:t>
            </a:r>
            <a:r>
              <a:rPr lang="en-US" sz="1800" dirty="0">
                <a:solidFill>
                  <a:schemeClr val="bg1"/>
                </a:solidFill>
                <a:latin typeface="Times New Roman" panose="02020603050405020304" pitchFamily="18" charset="0"/>
                <a:ea typeface="Calibri" panose="020F0502020204030204" pitchFamily="34" charset="0"/>
              </a:rPr>
              <a:t>of the Russian Federation in the South of the Black Earth Zone. Its population is about 300.000 people and its area is 300 square </a:t>
            </a:r>
            <a:r>
              <a:rPr lang="en-US" sz="1800" dirty="0" smtClean="0">
                <a:solidFill>
                  <a:schemeClr val="bg1"/>
                </a:solidFill>
                <a:latin typeface="Times New Roman" panose="02020603050405020304" pitchFamily="18" charset="0"/>
                <a:ea typeface="Calibri" panose="020F0502020204030204" pitchFamily="34" charset="0"/>
              </a:rPr>
              <a:t>kilometers. </a:t>
            </a:r>
            <a:r>
              <a:rPr lang="en-US" sz="1800" dirty="0">
                <a:solidFill>
                  <a:schemeClr val="bg1"/>
                </a:solidFill>
                <a:latin typeface="Times New Roman" panose="02020603050405020304" pitchFamily="18" charset="0"/>
                <a:ea typeface="Calibri" panose="020F0502020204030204" pitchFamily="34" charset="0"/>
              </a:rPr>
              <a:t>Belgorod is an educational </a:t>
            </a:r>
            <a:r>
              <a:rPr lang="en-US" sz="1800" dirty="0" smtClean="0">
                <a:solidFill>
                  <a:schemeClr val="bg1"/>
                </a:solidFill>
                <a:latin typeface="Times New Roman" panose="02020603050405020304" pitchFamily="18" charset="0"/>
                <a:ea typeface="Calibri" panose="020F0502020204030204" pitchFamily="34" charset="0"/>
              </a:rPr>
              <a:t>center </a:t>
            </a:r>
            <a:r>
              <a:rPr lang="en-US" sz="1800" dirty="0">
                <a:solidFill>
                  <a:schemeClr val="bg1"/>
                </a:solidFill>
                <a:latin typeface="Times New Roman" panose="02020603050405020304" pitchFamily="18" charset="0"/>
                <a:ea typeface="Calibri" panose="020F0502020204030204" pitchFamily="34" charset="0"/>
              </a:rPr>
              <a:t>of the region. The </a:t>
            </a:r>
            <a:r>
              <a:rPr lang="en-US" sz="1800" dirty="0" smtClean="0">
                <a:solidFill>
                  <a:schemeClr val="bg1"/>
                </a:solidFill>
                <a:latin typeface="Times New Roman" panose="02020603050405020304" pitchFamily="18" charset="0"/>
                <a:ea typeface="Calibri" panose="020F0502020204030204" pitchFamily="34" charset="0"/>
              </a:rPr>
              <a:t>are: Belgorod </a:t>
            </a:r>
            <a:r>
              <a:rPr lang="en-US" sz="1800" dirty="0">
                <a:solidFill>
                  <a:schemeClr val="bg1"/>
                </a:solidFill>
                <a:latin typeface="Times New Roman" panose="02020603050405020304" pitchFamily="18" charset="0"/>
                <a:ea typeface="Calibri" panose="020F0502020204030204" pitchFamily="34" charset="0"/>
              </a:rPr>
              <a:t>State University, the Technological University of Building Materials, the Cooperative University, t he Agricultural Academy, the Institute of Culture and the Institute of Jurisprudence. Belgorod has a lot of secondary educational establishments. </a:t>
            </a:r>
            <a:endParaRPr lang="ru-RU" sz="1800" dirty="0">
              <a:solidFill>
                <a:schemeClr val="bg1"/>
              </a:solidFill>
            </a:endParaRPr>
          </a:p>
        </p:txBody>
      </p:sp>
    </p:spTree>
    <p:extLst>
      <p:ext uri="{BB962C8B-B14F-4D97-AF65-F5344CB8AC3E}">
        <p14:creationId xmlns:p14="http://schemas.microsoft.com/office/powerpoint/2010/main" val="18673898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1" y="4487332"/>
            <a:ext cx="10706031" cy="1973103"/>
          </a:xfrm>
        </p:spPr>
        <p:txBody>
          <a:bodyPr>
            <a:normAutofit fontScale="90000"/>
          </a:bodyPr>
          <a:lstStyle/>
          <a:p>
            <a:r>
              <a:rPr lang="en-US" sz="1600" dirty="0">
                <a:solidFill>
                  <a:schemeClr val="bg1"/>
                </a:solidFill>
              </a:rPr>
              <a:t>The heart of the town is Sobornaya Square. It's the place of mass demonstrations, festivities and meetings. In the Square there is a monument to the heroes of the Great Patriotic War with the eternal flame burning at the tomb. There is the Administration Building also in the Square and opposite it there is the Drama Theatre, named after the great Russian actor Michael </a:t>
            </a:r>
            <a:r>
              <a:rPr lang="en-US" sz="1600" dirty="0" smtClean="0">
                <a:solidFill>
                  <a:schemeClr val="bg1"/>
                </a:solidFill>
              </a:rPr>
              <a:t>Shchepkin</a:t>
            </a:r>
            <a:r>
              <a:rPr lang="en-US" sz="1600" dirty="0">
                <a:solidFill>
                  <a:schemeClr val="bg1"/>
                </a:solidFill>
              </a:rPr>
              <a:t>.</a:t>
            </a:r>
            <a:br>
              <a:rPr lang="en-US" sz="1600" dirty="0">
                <a:solidFill>
                  <a:schemeClr val="bg1"/>
                </a:solidFill>
              </a:rPr>
            </a:br>
            <a:r>
              <a:rPr lang="en-US" sz="1600" dirty="0">
                <a:solidFill>
                  <a:schemeClr val="bg1"/>
                </a:solidFill>
              </a:rPr>
              <a:t>There are 49 monuments and about 50 memorial places telling the citizens of Belgorod and the visitors about the historical events, the feats of arms and of </a:t>
            </a:r>
            <a:r>
              <a:rPr lang="en-US" sz="1600" dirty="0" smtClean="0">
                <a:solidFill>
                  <a:schemeClr val="bg1"/>
                </a:solidFill>
              </a:rPr>
              <a:t>labor </a:t>
            </a:r>
            <a:r>
              <a:rPr lang="en-US" sz="1600" dirty="0">
                <a:solidFill>
                  <a:schemeClr val="bg1"/>
                </a:solidFill>
              </a:rPr>
              <a:t>of townspeople.</a:t>
            </a:r>
            <a:r>
              <a:rPr lang="en-US" sz="1600" dirty="0"/>
              <a:t/>
            </a:r>
            <a:br>
              <a:rPr lang="en-US" sz="1600" dirty="0"/>
            </a:br>
            <a:endParaRPr lang="ru-RU" sz="1600" dirty="0"/>
          </a:p>
        </p:txBody>
      </p:sp>
      <p:pic>
        <p:nvPicPr>
          <p:cNvPr id="4" name="Объект 3"/>
          <p:cNvPicPr>
            <a:picLocks noGrp="1" noChangeAspect="1"/>
          </p:cNvPicPr>
          <p:nvPr>
            <p:ph idx="1"/>
          </p:nvPr>
        </p:nvPicPr>
        <p:blipFill>
          <a:blip r:embed="rId2"/>
          <a:stretch>
            <a:fillRect/>
          </a:stretch>
        </p:blipFill>
        <p:spPr>
          <a:xfrm>
            <a:off x="1709530" y="586409"/>
            <a:ext cx="6062870" cy="3796748"/>
          </a:xfrm>
          <a:prstGeom prst="rect">
            <a:avLst/>
          </a:prstGeom>
        </p:spPr>
      </p:pic>
    </p:spTree>
    <p:extLst>
      <p:ext uri="{BB962C8B-B14F-4D97-AF65-F5344CB8AC3E}">
        <p14:creationId xmlns:p14="http://schemas.microsoft.com/office/powerpoint/2010/main" val="41396666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3518452"/>
            <a:ext cx="11093658" cy="3021496"/>
          </a:xfrm>
        </p:spPr>
        <p:txBody>
          <a:bodyPr>
            <a:normAutofit/>
          </a:bodyPr>
          <a:lstStyle/>
          <a:p>
            <a:pPr indent="449580">
              <a:lnSpc>
                <a:spcPct val="107000"/>
              </a:lnSpc>
              <a:spcAft>
                <a:spcPts val="800"/>
              </a:spcAft>
            </a:pPr>
            <a:r>
              <a:rPr lang="en-US" sz="16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Kursk Magnetic Anomaly is the vastest territory rich in iron ore in the world. It is situated within the Kursk, Belgorod and </a:t>
            </a:r>
            <a:r>
              <a:rPr lang="en-US" sz="1600"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Orlov</a:t>
            </a:r>
            <a:r>
              <a:rPr lang="en-US" sz="16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Regions. . The Kursk Magnetic Anomaly (KMA) was first discovered in 1773 by the Russian astronomer and academic </a:t>
            </a:r>
            <a:r>
              <a:rPr lang="en-US" sz="1600"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Pyotr</a:t>
            </a:r>
            <a:r>
              <a:rPr lang="en-US" sz="16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Inokhodtsev</a:t>
            </a:r>
            <a:r>
              <a:rPr lang="en-US" sz="16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while preparing the maps of the General Land Survey( </a:t>
            </a:r>
            <a:r>
              <a:rPr lang="ru-RU" sz="16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Генеральное межевание</a:t>
            </a:r>
            <a:r>
              <a:rPr lang="en-US" sz="16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Serious investigations were continued under the leadership of Ivan Gubkin in 1920-1925. Industrial development of the KMA deposits began in 1952 with the opening of the experimental Gubkin Mine at the Korobkovskoe deposit. . In 1972, 20.5 million tons of commercial iron ore was extracted in the KMA.</a:t>
            </a:r>
            <a:r>
              <a:rPr lang="ru-RU" sz="1200" dirty="0">
                <a:latin typeface="Calibri" panose="020F0502020204030204" pitchFamily="34" charset="0"/>
                <a:ea typeface="Calibri" panose="020F0502020204030204" pitchFamily="34" charset="0"/>
                <a:cs typeface="Times New Roman" panose="02020603050405020304" pitchFamily="18" charset="0"/>
              </a:rPr>
              <a:t/>
            </a:r>
            <a:br>
              <a:rPr lang="ru-RU" sz="1200" dirty="0">
                <a:latin typeface="Calibri" panose="020F0502020204030204" pitchFamily="34" charset="0"/>
                <a:ea typeface="Calibri" panose="020F0502020204030204" pitchFamily="34" charset="0"/>
                <a:cs typeface="Times New Roman" panose="02020603050405020304" pitchFamily="18" charset="0"/>
              </a:rPr>
            </a:br>
            <a:endParaRPr lang="ru-RU" sz="1600" dirty="0"/>
          </a:p>
        </p:txBody>
      </p:sp>
      <p:pic>
        <p:nvPicPr>
          <p:cNvPr id="4" name="Объект 3"/>
          <p:cNvPicPr>
            <a:picLocks noGrp="1" noChangeAspect="1"/>
          </p:cNvPicPr>
          <p:nvPr>
            <p:ph idx="1"/>
          </p:nvPr>
        </p:nvPicPr>
        <p:blipFill>
          <a:blip r:embed="rId2"/>
          <a:stretch>
            <a:fillRect/>
          </a:stretch>
        </p:blipFill>
        <p:spPr>
          <a:xfrm>
            <a:off x="3916017" y="407504"/>
            <a:ext cx="5257799" cy="2932044"/>
          </a:xfrm>
          <a:prstGeom prst="rect">
            <a:avLst/>
          </a:prstGeom>
        </p:spPr>
      </p:pic>
    </p:spTree>
    <p:extLst>
      <p:ext uri="{BB962C8B-B14F-4D97-AF65-F5344CB8AC3E}">
        <p14:creationId xmlns:p14="http://schemas.microsoft.com/office/powerpoint/2010/main" val="17241679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1" y="1202636"/>
            <a:ext cx="9791631" cy="4791764"/>
          </a:xfrm>
        </p:spPr>
        <p:txBody>
          <a:bodyPr/>
          <a:lstStyle/>
          <a:p>
            <a:pPr algn="ctr"/>
            <a:r>
              <a:rPr lang="en-US" dirty="0">
                <a:solidFill>
                  <a:schemeClr val="accent6"/>
                </a:solidFill>
              </a:rPr>
              <a:t>famous people </a:t>
            </a:r>
            <a:endParaRPr lang="ru-RU" dirty="0">
              <a:solidFill>
                <a:schemeClr val="accent6"/>
              </a:solidFill>
            </a:endParaRPr>
          </a:p>
        </p:txBody>
      </p:sp>
    </p:spTree>
    <p:extLst>
      <p:ext uri="{BB962C8B-B14F-4D97-AF65-F5344CB8AC3E}">
        <p14:creationId xmlns:p14="http://schemas.microsoft.com/office/powerpoint/2010/main" val="11275447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2961861"/>
            <a:ext cx="9443762" cy="3289851"/>
          </a:xfrm>
        </p:spPr>
        <p:txBody>
          <a:bodyPr>
            <a:normAutofit/>
          </a:bodyPr>
          <a:lstStyle/>
          <a:p>
            <a:r>
              <a:rPr lang="en-US" sz="1600" dirty="0">
                <a:solidFill>
                  <a:schemeClr val="bg1"/>
                </a:solidFill>
              </a:rPr>
              <a:t>Belgorod has been birthplace of many famous people known to all the country: poet and publicist, officer V.F. </a:t>
            </a:r>
            <a:r>
              <a:rPr lang="en-US" sz="1600" dirty="0" err="1">
                <a:solidFill>
                  <a:schemeClr val="bg1"/>
                </a:solidFill>
              </a:rPr>
              <a:t>Raievskiy</a:t>
            </a:r>
            <a:r>
              <a:rPr lang="en-US" sz="1600" dirty="0">
                <a:solidFill>
                  <a:schemeClr val="bg1"/>
                </a:solidFill>
              </a:rPr>
              <a:t>, whose family estate was in the village of </a:t>
            </a:r>
            <a:r>
              <a:rPr lang="en-US" sz="1600" dirty="0" err="1">
                <a:solidFill>
                  <a:schemeClr val="bg1"/>
                </a:solidFill>
              </a:rPr>
              <a:t>Hvorostianka</a:t>
            </a:r>
            <a:r>
              <a:rPr lang="en-US" sz="1600" dirty="0">
                <a:solidFill>
                  <a:schemeClr val="bg1"/>
                </a:solidFill>
              </a:rPr>
              <a:t> (now the village of </a:t>
            </a:r>
            <a:r>
              <a:rPr lang="en-US" sz="1600" dirty="0" err="1">
                <a:solidFill>
                  <a:schemeClr val="bg1"/>
                </a:solidFill>
              </a:rPr>
              <a:t>Raievskoie</a:t>
            </a:r>
            <a:r>
              <a:rPr lang="en-US" sz="1600" dirty="0">
                <a:solidFill>
                  <a:schemeClr val="bg1"/>
                </a:solidFill>
              </a:rPr>
              <a:t>, </a:t>
            </a:r>
            <a:r>
              <a:rPr lang="en-US" sz="1600" dirty="0" err="1">
                <a:solidFill>
                  <a:schemeClr val="bg1"/>
                </a:solidFill>
              </a:rPr>
              <a:t>Goubkinskiy</a:t>
            </a:r>
            <a:r>
              <a:rPr lang="en-US" sz="1600" dirty="0">
                <a:solidFill>
                  <a:schemeClr val="bg1"/>
                </a:solidFill>
              </a:rPr>
              <a:t> area). A participant of the Patriotic War of 1812, he was awarded a golden sword for courage. In 1825, the Decembrist </a:t>
            </a:r>
            <a:r>
              <a:rPr lang="en-US" sz="1600" dirty="0" err="1">
                <a:solidFill>
                  <a:schemeClr val="bg1"/>
                </a:solidFill>
              </a:rPr>
              <a:t>Raievskiy</a:t>
            </a:r>
            <a:r>
              <a:rPr lang="en-US" sz="1600" dirty="0">
                <a:solidFill>
                  <a:schemeClr val="bg1"/>
                </a:solidFill>
              </a:rPr>
              <a:t> was sentenced to death, but then exiled to Siberia. In 1856 </a:t>
            </a:r>
            <a:r>
              <a:rPr lang="en-US" sz="1600" dirty="0" err="1">
                <a:solidFill>
                  <a:schemeClr val="bg1"/>
                </a:solidFill>
              </a:rPr>
              <a:t>Raievskiy</a:t>
            </a:r>
            <a:r>
              <a:rPr lang="en-US" sz="1600" dirty="0">
                <a:solidFill>
                  <a:schemeClr val="bg1"/>
                </a:solidFill>
              </a:rPr>
              <a:t> was amnestied, but this freedom-loving man stayed in Siberia until his death.</a:t>
            </a:r>
            <a:endParaRPr lang="ru-RU" sz="1600" dirty="0">
              <a:solidFill>
                <a:schemeClr val="bg1"/>
              </a:solidFill>
            </a:endParaRPr>
          </a:p>
        </p:txBody>
      </p:sp>
      <p:pic>
        <p:nvPicPr>
          <p:cNvPr id="4" name="Объект 3"/>
          <p:cNvPicPr>
            <a:picLocks noGrp="1" noChangeAspect="1"/>
          </p:cNvPicPr>
          <p:nvPr>
            <p:ph idx="1"/>
          </p:nvPr>
        </p:nvPicPr>
        <p:blipFill>
          <a:blip r:embed="rId2"/>
          <a:stretch>
            <a:fillRect/>
          </a:stretch>
        </p:blipFill>
        <p:spPr>
          <a:xfrm>
            <a:off x="2981739" y="228600"/>
            <a:ext cx="5695122" cy="2733261"/>
          </a:xfrm>
          <a:prstGeom prst="rect">
            <a:avLst/>
          </a:prstGeom>
        </p:spPr>
      </p:pic>
    </p:spTree>
    <p:extLst>
      <p:ext uri="{BB962C8B-B14F-4D97-AF65-F5344CB8AC3E}">
        <p14:creationId xmlns:p14="http://schemas.microsoft.com/office/powerpoint/2010/main" val="32890654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1" y="3279914"/>
            <a:ext cx="10576823" cy="3140764"/>
          </a:xfrm>
        </p:spPr>
        <p:txBody>
          <a:bodyPr>
            <a:normAutofit/>
          </a:bodyPr>
          <a:lstStyle/>
          <a:p>
            <a:r>
              <a:rPr lang="en-US" sz="1400" dirty="0">
                <a:solidFill>
                  <a:schemeClr val="bg1"/>
                </a:solidFill>
              </a:rPr>
              <a:t>The great actor M.S. </a:t>
            </a:r>
            <a:r>
              <a:rPr lang="en-US" sz="1400" dirty="0" smtClean="0">
                <a:solidFill>
                  <a:schemeClr val="bg1"/>
                </a:solidFill>
              </a:rPr>
              <a:t>Shchepkin </a:t>
            </a:r>
            <a:r>
              <a:rPr lang="en-US" sz="1400" dirty="0">
                <a:solidFill>
                  <a:schemeClr val="bg1"/>
                </a:solidFill>
              </a:rPr>
              <a:t>was the pride of Russian theatre. He was born in the village of Krasnoie (now in the Yakovlevskiy area) in a serf family. </a:t>
            </a:r>
            <a:r>
              <a:rPr lang="en-US" sz="1400" dirty="0" smtClean="0">
                <a:solidFill>
                  <a:schemeClr val="bg1"/>
                </a:solidFill>
              </a:rPr>
              <a:t>Shchepkin </a:t>
            </a:r>
            <a:r>
              <a:rPr lang="en-US" sz="1400" dirty="0">
                <a:solidFill>
                  <a:schemeClr val="bg1"/>
                </a:solidFill>
              </a:rPr>
              <a:t>spent many years in provincial acting companies, suffered the severities and humiliations of migratory life, remaining a serf of the court of Wolkenstein. Only in 1822 was he redeemed on money collected by progressive people and invited to work to the Moscow Theatre (since 1824 — the Maly Theatre). </a:t>
            </a:r>
            <a:r>
              <a:rPr lang="en-US" sz="1400" dirty="0" smtClean="0">
                <a:solidFill>
                  <a:schemeClr val="bg1"/>
                </a:solidFill>
              </a:rPr>
              <a:t>Shchepkin </a:t>
            </a:r>
            <a:r>
              <a:rPr lang="en-US" sz="1400" dirty="0">
                <a:solidFill>
                  <a:schemeClr val="bg1"/>
                </a:solidFill>
              </a:rPr>
              <a:t>dedicated 40 years of his life to this theatre. In Belgorod a street and local theatre are named after </a:t>
            </a:r>
            <a:r>
              <a:rPr lang="en-US" sz="1400" dirty="0" smtClean="0">
                <a:solidFill>
                  <a:schemeClr val="bg1"/>
                </a:solidFill>
              </a:rPr>
              <a:t>Shchepkin</a:t>
            </a:r>
            <a:r>
              <a:rPr lang="en-US" sz="1400" dirty="0">
                <a:solidFill>
                  <a:schemeClr val="bg1"/>
                </a:solidFill>
              </a:rPr>
              <a:t>; a monument to the great actor is erected at the entrance to the theatre. There is a </a:t>
            </a:r>
            <a:r>
              <a:rPr lang="en-US" sz="1400" dirty="0" smtClean="0">
                <a:solidFill>
                  <a:schemeClr val="bg1"/>
                </a:solidFill>
              </a:rPr>
              <a:t>Shchepkin </a:t>
            </a:r>
            <a:r>
              <a:rPr lang="en-US" sz="1400" dirty="0">
                <a:solidFill>
                  <a:schemeClr val="bg1"/>
                </a:solidFill>
              </a:rPr>
              <a:t>museum in the village of Krasnoie.</a:t>
            </a:r>
            <a:endParaRPr lang="ru-RU" sz="1400" dirty="0">
              <a:solidFill>
                <a:schemeClr val="bg1"/>
              </a:solidFill>
            </a:endParaRPr>
          </a:p>
        </p:txBody>
      </p:sp>
      <p:pic>
        <p:nvPicPr>
          <p:cNvPr id="4" name="Объект 3"/>
          <p:cNvPicPr>
            <a:picLocks noGrp="1" noChangeAspect="1"/>
          </p:cNvPicPr>
          <p:nvPr>
            <p:ph idx="1"/>
          </p:nvPr>
        </p:nvPicPr>
        <p:blipFill>
          <a:blip r:embed="rId2"/>
          <a:stretch>
            <a:fillRect/>
          </a:stretch>
        </p:blipFill>
        <p:spPr>
          <a:xfrm>
            <a:off x="3906078" y="208722"/>
            <a:ext cx="2822714" cy="2961861"/>
          </a:xfrm>
          <a:prstGeom prst="rect">
            <a:avLst/>
          </a:prstGeom>
        </p:spPr>
      </p:pic>
    </p:spTree>
    <p:extLst>
      <p:ext uri="{BB962C8B-B14F-4D97-AF65-F5344CB8AC3E}">
        <p14:creationId xmlns:p14="http://schemas.microsoft.com/office/powerpoint/2010/main" val="37238964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1" y="3220278"/>
            <a:ext cx="10278649" cy="3419061"/>
          </a:xfrm>
        </p:spPr>
        <p:txBody>
          <a:bodyPr>
            <a:normAutofit/>
          </a:bodyPr>
          <a:lstStyle/>
          <a:p>
            <a:r>
              <a:rPr lang="en-US" sz="1600" dirty="0"/>
              <a:t> </a:t>
            </a:r>
            <a:r>
              <a:rPr lang="en-US" sz="1200" dirty="0">
                <a:solidFill>
                  <a:schemeClr val="bg1"/>
                </a:solidFill>
              </a:rPr>
              <a:t>Nikolai Vladimirovich </a:t>
            </a:r>
            <a:r>
              <a:rPr lang="en-US" sz="1200" dirty="0" err="1">
                <a:solidFill>
                  <a:schemeClr val="bg1"/>
                </a:solidFill>
              </a:rPr>
              <a:t>Stankevich</a:t>
            </a:r>
            <a:r>
              <a:rPr lang="en-US" sz="1200" dirty="0">
                <a:solidFill>
                  <a:schemeClr val="bg1"/>
                </a:solidFill>
              </a:rPr>
              <a:t> (1813-1840), a famous Russian cultural figure, was born into a wealthy landowner family in the Voronezh province. </a:t>
            </a:r>
            <a:r>
              <a:rPr lang="en-US" sz="1200" dirty="0" err="1">
                <a:solidFill>
                  <a:schemeClr val="bg1"/>
                </a:solidFill>
              </a:rPr>
              <a:t>Stankevich</a:t>
            </a:r>
            <a:r>
              <a:rPr lang="en-US" sz="1200" dirty="0">
                <a:solidFill>
                  <a:schemeClr val="bg1"/>
                </a:solidFill>
              </a:rPr>
              <a:t> spent the first years of his childhood in complete lordly will, in the middle of the countryside. At the age of 10, he was sent to the </a:t>
            </a:r>
            <a:r>
              <a:rPr lang="en-US" sz="1200" dirty="0" err="1">
                <a:solidFill>
                  <a:schemeClr val="bg1"/>
                </a:solidFill>
              </a:rPr>
              <a:t>Ostrogozhsk</a:t>
            </a:r>
            <a:r>
              <a:rPr lang="en-US" sz="1200" dirty="0">
                <a:solidFill>
                  <a:schemeClr val="bg1"/>
                </a:solidFill>
              </a:rPr>
              <a:t> school, and then to the Voronezh noble boarding school. In 1830, Nikolai </a:t>
            </a:r>
            <a:r>
              <a:rPr lang="en-US" sz="1200" dirty="0" err="1">
                <a:solidFill>
                  <a:schemeClr val="bg1"/>
                </a:solidFill>
              </a:rPr>
              <a:t>Stankevich</a:t>
            </a:r>
            <a:r>
              <a:rPr lang="en-US" sz="1200" dirty="0">
                <a:solidFill>
                  <a:schemeClr val="bg1"/>
                </a:solidFill>
              </a:rPr>
              <a:t> entered Moscow University and soon became the center of a whole circle of young people, whom he attracted with his feminine, tender and painfully sensitive nature and his lively and receptive mind. The popular professors of the Moscow University of that time, </a:t>
            </a:r>
            <a:r>
              <a:rPr lang="en-US" sz="1200" dirty="0" err="1">
                <a:solidFill>
                  <a:schemeClr val="bg1"/>
                </a:solidFill>
              </a:rPr>
              <a:t>Nadezhdin</a:t>
            </a:r>
            <a:r>
              <a:rPr lang="en-US" sz="1200" dirty="0">
                <a:solidFill>
                  <a:schemeClr val="bg1"/>
                </a:solidFill>
              </a:rPr>
              <a:t> and Pavlov, had the strongest influence on </a:t>
            </a:r>
            <a:r>
              <a:rPr lang="en-US" sz="1200" dirty="0" err="1">
                <a:solidFill>
                  <a:schemeClr val="bg1"/>
                </a:solidFill>
              </a:rPr>
              <a:t>Stankevich</a:t>
            </a:r>
            <a:r>
              <a:rPr lang="en-US" sz="1200" dirty="0">
                <a:solidFill>
                  <a:schemeClr val="bg1"/>
                </a:solidFill>
              </a:rPr>
              <a:t>, instilling in him with their lectures a love for aesthetics and German philosophy. At the end of his university course, </a:t>
            </a:r>
            <a:r>
              <a:rPr lang="en-US" sz="1200" dirty="0" err="1">
                <a:solidFill>
                  <a:schemeClr val="bg1"/>
                </a:solidFill>
              </a:rPr>
              <a:t>Stankevich</a:t>
            </a:r>
            <a:r>
              <a:rPr lang="en-US" sz="1200" dirty="0">
                <a:solidFill>
                  <a:schemeClr val="bg1"/>
                </a:solidFill>
              </a:rPr>
              <a:t> left for the countryside, but neither in his personal nor in his public life did he find sufficient incentives for active work there. Returning to Moscow in 1835, Nikolai Vladimirovich resumed his previous theoretical studies and completely devoted himself to them. He diligently studied German philosophy, made plans for literary works, but the developed consumption forced him to abandon his scientific activities and leave first for the Caucasus, and then abroad. Abroad, </a:t>
            </a:r>
            <a:r>
              <a:rPr lang="en-US" sz="1200" dirty="0" err="1">
                <a:solidFill>
                  <a:schemeClr val="bg1"/>
                </a:solidFill>
              </a:rPr>
              <a:t>Stankevich</a:t>
            </a:r>
            <a:r>
              <a:rPr lang="en-US" sz="1200" dirty="0">
                <a:solidFill>
                  <a:schemeClr val="bg1"/>
                </a:solidFill>
              </a:rPr>
              <a:t> resumed his studies in philosophy; in Berlin he listened to lectures by </a:t>
            </a:r>
            <a:r>
              <a:rPr lang="en-US" sz="1200" dirty="0" err="1">
                <a:solidFill>
                  <a:schemeClr val="bg1"/>
                </a:solidFill>
              </a:rPr>
              <a:t>Werder</a:t>
            </a:r>
            <a:r>
              <a:rPr lang="en-US" sz="1200" dirty="0">
                <a:solidFill>
                  <a:schemeClr val="bg1"/>
                </a:solidFill>
              </a:rPr>
              <a:t>, </a:t>
            </a:r>
            <a:r>
              <a:rPr lang="en-US" sz="1200" dirty="0" err="1">
                <a:solidFill>
                  <a:schemeClr val="bg1"/>
                </a:solidFill>
              </a:rPr>
              <a:t>Renne</a:t>
            </a:r>
            <a:r>
              <a:rPr lang="en-US" sz="1200" dirty="0">
                <a:solidFill>
                  <a:schemeClr val="bg1"/>
                </a:solidFill>
              </a:rPr>
              <a:t> and others, and here he became close to </a:t>
            </a:r>
            <a:r>
              <a:rPr lang="en-US" sz="1200" dirty="0" err="1">
                <a:solidFill>
                  <a:schemeClr val="bg1"/>
                </a:solidFill>
              </a:rPr>
              <a:t>Granovsky</a:t>
            </a:r>
            <a:r>
              <a:rPr lang="en-US" sz="1200" dirty="0">
                <a:solidFill>
                  <a:schemeClr val="bg1"/>
                </a:solidFill>
              </a:rPr>
              <a:t>. In 1839 he moved to Italy, where he died at the age of 27.</a:t>
            </a:r>
            <a:endParaRPr lang="ru-RU" sz="1200" dirty="0">
              <a:solidFill>
                <a:schemeClr val="bg1"/>
              </a:solidFill>
            </a:endParaRPr>
          </a:p>
        </p:txBody>
      </p:sp>
      <p:pic>
        <p:nvPicPr>
          <p:cNvPr id="4" name="Объект 3"/>
          <p:cNvPicPr>
            <a:picLocks noGrp="1" noChangeAspect="1"/>
          </p:cNvPicPr>
          <p:nvPr>
            <p:ph idx="1"/>
          </p:nvPr>
        </p:nvPicPr>
        <p:blipFill>
          <a:blip r:embed="rId2"/>
          <a:stretch>
            <a:fillRect/>
          </a:stretch>
        </p:blipFill>
        <p:spPr>
          <a:xfrm>
            <a:off x="6708913" y="228600"/>
            <a:ext cx="3071190" cy="2912165"/>
          </a:xfrm>
          <a:prstGeom prst="rect">
            <a:avLst/>
          </a:prstGeom>
        </p:spPr>
      </p:pic>
    </p:spTree>
    <p:extLst>
      <p:ext uri="{BB962C8B-B14F-4D97-AF65-F5344CB8AC3E}">
        <p14:creationId xmlns:p14="http://schemas.microsoft.com/office/powerpoint/2010/main" val="2032670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solidFill>
                  <a:schemeClr val="bg1"/>
                </a:solidFill>
              </a:rPr>
              <a:t>NIKOLAI  FEDOROVICH  VATUTIN</a:t>
            </a:r>
            <a:endParaRPr lang="ru-RU" dirty="0">
              <a:solidFill>
                <a:schemeClr val="bg1"/>
              </a:solidFill>
            </a:endParaRPr>
          </a:p>
        </p:txBody>
      </p:sp>
      <p:pic>
        <p:nvPicPr>
          <p:cNvPr id="5" name="Рисунок 4"/>
          <p:cNvPicPr>
            <a:picLocks noGrp="1" noChangeAspect="1"/>
          </p:cNvPicPr>
          <p:nvPr>
            <p:ph type="pic" idx="1"/>
          </p:nvPr>
        </p:nvPicPr>
        <p:blipFill>
          <a:blip r:embed="rId2"/>
          <a:srcRect t="1399" b="1399"/>
          <a:stretch>
            <a:fillRect/>
          </a:stretch>
        </p:blipFill>
        <p:spPr>
          <a:prstGeom prst="rect">
            <a:avLst/>
          </a:prstGeom>
        </p:spPr>
      </p:pic>
      <p:sp>
        <p:nvSpPr>
          <p:cNvPr id="4" name="Текст 3"/>
          <p:cNvSpPr>
            <a:spLocks noGrp="1"/>
          </p:cNvSpPr>
          <p:nvPr>
            <p:ph type="body" sz="half" idx="2"/>
          </p:nvPr>
        </p:nvSpPr>
        <p:spPr>
          <a:xfrm>
            <a:off x="4722812" y="2777066"/>
            <a:ext cx="6021388" cy="3872212"/>
          </a:xfrm>
        </p:spPr>
        <p:txBody>
          <a:bodyPr>
            <a:normAutofit/>
          </a:bodyPr>
          <a:lstStyle/>
          <a:p>
            <a:r>
              <a:rPr lang="en-US" sz="1200" dirty="0"/>
              <a:t>Born on December 16, 1901 in the village of </a:t>
            </a:r>
            <a:r>
              <a:rPr lang="en-US" sz="1200" dirty="0" err="1"/>
              <a:t>Chepukhino</a:t>
            </a:r>
            <a:r>
              <a:rPr lang="en-US" sz="1200" dirty="0"/>
              <a:t>, </a:t>
            </a:r>
            <a:r>
              <a:rPr lang="en-US" sz="1200" dirty="0" err="1"/>
              <a:t>Valuysky</a:t>
            </a:r>
            <a:r>
              <a:rPr lang="en-US" sz="1200" dirty="0"/>
              <a:t> district, Voronezh province (now the village of </a:t>
            </a:r>
            <a:r>
              <a:rPr lang="en-US" sz="1200" dirty="0" err="1"/>
              <a:t>Vatutino</a:t>
            </a:r>
            <a:r>
              <a:rPr lang="en-US" sz="1200" dirty="0"/>
              <a:t>, Belgorod region) into a large peasant family. He graduated from four classes of the Zemstvo school, where he was considered the first student.</a:t>
            </a:r>
          </a:p>
          <a:p>
            <a:r>
              <a:rPr lang="en-US" sz="1200" dirty="0"/>
              <a:t>During the Civil War (1920) he was mobilized into the Red Army, took part in the battles in the Lugansk region. In October 1922 he was sent as a platoon commander to the 23rd Rifle Division.</a:t>
            </a:r>
          </a:p>
          <a:p>
            <a:r>
              <a:rPr lang="en-US" sz="1200" dirty="0"/>
              <a:t>At the very first exercises, </a:t>
            </a:r>
            <a:r>
              <a:rPr lang="en-US" sz="1200" dirty="0" err="1"/>
              <a:t>Vatutin</a:t>
            </a:r>
            <a:r>
              <a:rPr lang="en-US" sz="1200" dirty="0"/>
              <a:t> showed a talent for strategy and in January 1924 he entered the Kyiv Academy of Command Staff. In 1926, he was transferred to the Moscow </a:t>
            </a:r>
            <a:r>
              <a:rPr lang="en-US" sz="1200" dirty="0" smtClean="0"/>
              <a:t>Military </a:t>
            </a:r>
            <a:r>
              <a:rPr lang="en-US" sz="1200" dirty="0"/>
              <a:t>Academy named after M.V. Frunze</a:t>
            </a:r>
            <a:r>
              <a:rPr lang="en-US" sz="1200" dirty="0" smtClean="0"/>
              <a:t>.</a:t>
            </a:r>
          </a:p>
          <a:p>
            <a:r>
              <a:rPr lang="en-US" sz="1200" dirty="0" smtClean="0"/>
              <a:t>In </a:t>
            </a:r>
            <a:r>
              <a:rPr lang="en-US" sz="1200" dirty="0"/>
              <a:t>1937, </a:t>
            </a:r>
            <a:r>
              <a:rPr lang="en-US" sz="1200" dirty="0" err="1"/>
              <a:t>Vatutin</a:t>
            </a:r>
            <a:r>
              <a:rPr lang="en-US" sz="1200" dirty="0"/>
              <a:t> was appointed deputy chief of staff of the Kyiv military district, and a year later, chief of staff. His predecessors in these positions were shot during the period of mass repression in the army.</a:t>
            </a:r>
          </a:p>
          <a:p>
            <a:r>
              <a:rPr lang="en-US" sz="1200" dirty="0"/>
              <a:t>In 1939 he was already deputy chief of the General Staff; in February 1941 he was awarded the Order of Lenin.</a:t>
            </a:r>
          </a:p>
          <a:p>
            <a:endParaRPr lang="en-US" sz="1200" dirty="0"/>
          </a:p>
        </p:txBody>
      </p:sp>
    </p:spTree>
    <p:extLst>
      <p:ext uri="{BB962C8B-B14F-4D97-AF65-F5344CB8AC3E}">
        <p14:creationId xmlns:p14="http://schemas.microsoft.com/office/powerpoint/2010/main" val="33907454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1" y="745436"/>
            <a:ext cx="10596701" cy="5248964"/>
          </a:xfrm>
        </p:spPr>
        <p:txBody>
          <a:bodyPr>
            <a:normAutofit/>
          </a:bodyPr>
          <a:lstStyle/>
          <a:p>
            <a:pPr algn="ctr"/>
            <a:r>
              <a:rPr lang="en-AU" sz="4400" dirty="0" smtClean="0">
                <a:solidFill>
                  <a:schemeClr val="accent6"/>
                </a:solidFill>
              </a:rPr>
              <a:t>WELCOME TO BELGOROD REGION</a:t>
            </a:r>
            <a:br>
              <a:rPr lang="en-AU" sz="4400" dirty="0" smtClean="0">
                <a:solidFill>
                  <a:schemeClr val="accent6"/>
                </a:solidFill>
              </a:rPr>
            </a:br>
            <a:r>
              <a:rPr lang="en-AU" sz="4400" dirty="0" smtClean="0">
                <a:solidFill>
                  <a:schemeClr val="accent6"/>
                </a:solidFill>
              </a:rPr>
              <a:t>AND THANKS FOR YOUR ATTENTION!</a:t>
            </a:r>
            <a:endParaRPr lang="ru-RU" sz="4400" dirty="0">
              <a:solidFill>
                <a:schemeClr val="accent6"/>
              </a:solidFill>
            </a:endParaRPr>
          </a:p>
        </p:txBody>
      </p:sp>
    </p:spTree>
    <p:extLst>
      <p:ext uri="{BB962C8B-B14F-4D97-AF65-F5344CB8AC3E}">
        <p14:creationId xmlns:p14="http://schemas.microsoft.com/office/powerpoint/2010/main" val="3058972995"/>
      </p:ext>
    </p:extLst>
  </p:cSld>
  <p:clrMapOvr>
    <a:masterClrMapping/>
  </p:clrMapOvr>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70</TotalTime>
  <Words>2054</Words>
  <Application>Microsoft Office PowerPoint</Application>
  <PresentationFormat>Широкоэкранный</PresentationFormat>
  <Paragraphs>34</Paragraphs>
  <Slides>27</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27</vt:i4>
      </vt:variant>
    </vt:vector>
  </HeadingPairs>
  <TitlesOfParts>
    <vt:vector size="35" baseType="lpstr">
      <vt:lpstr>Microsoft JhengHei</vt:lpstr>
      <vt:lpstr>Arial Black</vt:lpstr>
      <vt:lpstr>Calibri</vt:lpstr>
      <vt:lpstr>Century Gothic</vt:lpstr>
      <vt:lpstr>Times New Roman</vt:lpstr>
      <vt:lpstr>Verdana</vt:lpstr>
      <vt:lpstr>Wingdings 3</vt:lpstr>
      <vt:lpstr>Сектор</vt:lpstr>
      <vt:lpstr>ИСПОЛЬЗОВАНИЕ РЕГИОНАЛЬНОГО КОМПОНЕНТА НА УРОКАХ АНГЛИЙСКОГО ЯЗЫКА</vt:lpstr>
      <vt:lpstr>ЦЕЛЬ ДАННОЙ РАБОТЫ ЗАКЛЮЧАЕТСЯ В ОСВЕЩЕНИИ ВОПРОСА ОБ ИСПОЛЬЗОВАНИИ РЕГИОНАЛЬНОГО КОМПОНЕНТА НА УРОКАХ АНГЛИЙСКОГО ЯЗЫКА</vt:lpstr>
      <vt:lpstr>Актуальность выбора темы обусловлена тем, что учащиеся должны знать не только страну изучаемого языка, но и страну, край, район, в котором они живут. Часто ребята знают о стране изучаемого языка больше, чем о своей собственной стране, своем крае. Актуальность выбора темы обусловлена тем, что учащиеся должны знать не только страну изучаемого языка, но и страну, край, район, в котором они живут. Часто ребята знают о стране изучаемого языка больше, чем о своей собственной стране, своем крае. Преподавание иностранного языка на современном этапе является не только введением учеников в мир иноязычной культуры, но и осмысленным пониманием ими родной культуры, что важно в процессе становления личности, формирования мировоззрения, в культурном развитии детей.</vt:lpstr>
      <vt:lpstr>Содержание регионального компонента образования призвано способствовать формированию у обучающихся духовно-нравственных ориентаций, развитию их творческого потенциала. Обучение в региональном компоненте строится на основе преемственности поколений, уникальности природной и культурно-исторической среды.</vt:lpstr>
      <vt:lpstr>Содержание регионального компонента может быть введено в действующую федеральную программу различными способами:  - при изучении отдельных тем курса преподаватель может спланировать специальные уроки или фрагменты, посвященные изучению родного края.  - региональный компонент может быть выделен в отдельную группу уроков, основанную на комплексном изучении особенностей родного края. </vt:lpstr>
      <vt:lpstr>Целью использования - регионального компонента является изучение региона и существующих здесь достопримечательностей, культуры и традиций - создание педагогических условий для успешной социализации личности в условиях региона</vt:lpstr>
      <vt:lpstr> В связи, с чем ставятся следующие задачи:  1. Способствовать формированию личности, умеющую достойно представлять себя и свою Родину.  2.Формировать у обучающихся чувство уважения к традициям, обычаям, культурным ценностям народов.  3. Научить читать аутентичные тексты с целью извлечения информации о родном крае, быте, культуре, истории своего региона.  4. Научить создавать авторские тексты о себе, своём селе, городе, традициях и обычаях своего края.  5.Создать условия для овладения обучающимися самостоятельной, групповой, проектной, исследовательской работой на уроках английского языка.</vt:lpstr>
      <vt:lpstr>В ходе проекта должны быть решены следующие задачи: - дать основы знаний о регионе; раскрыть значимость окружающего мира для жизнедеятельности человека; - пробудить познавательный интерес к родному краю; - сформировать культурологический потенциал. </vt:lpstr>
      <vt:lpstr>Предлагаемый материал будет полезен учителям, они могут использовать его для привлечения внимания обучающихся к родному краю в процессе преподавания английского языка. Предлагаемый материал будет полезен преподавателям, они могут использовать его для привлечения внимания учащихся к родному краю в процессе преподавания английского языка. Данная работа  также поможет  лучше узнать свой край, проникнуться любовью к родной земле.</vt:lpstr>
      <vt:lpstr>Материал для реализации регионального компонента на уроках английского языка на 1-2 курсах СПО Материал разработан преподавателем Чмиль Н.В. Огапоу «Белгородский машиностроительный техникум»</vt:lpstr>
      <vt:lpstr>Belgorod region </vt:lpstr>
      <vt:lpstr>Belgorod is one of the oldest towns in the country. It has a long and interesting history, which dates back to the ancient times. People settled on the Seversky Donets River in the Stone and Bronze Ages. The first settlements of the Slavs were established there approximately in the 11-th century. Belgorod is first mentioned in the chronicles in the year 1237. Originally it was a very small settlement of the Slavs atop the chalky hil overlooking the Seversky Donets River, which was then a deep and navigable river. The White Hill gave its name to the future fortress town into which the little settlement had grown up by the 16-th century. In 1596, under Tsar Fyodor, a fortress was built on the south boundary of the Russian State. It was of great strategic importance as it repulsed the attacks of the Tatar and Mongol Hordes. The fortress "whitetown" was founded by the Russian army chiefs (voevodes) Princes Michael Nosdrevaty and Andrew Volkonsky on June 16, 1596. That's why June 16, 1596 is considered to be Belgorod's birthday. </vt:lpstr>
      <vt:lpstr>After the Polish and Lithuanian invasion of 17-th century Belgorod was destroyed and all its wooden buildings were burnt. In 1626 the new fortress of Belgorod was built on the left bank of the Seversky Donets River, opposite the old site. Gradually Belgorod grew stronger and in 1727 it became the chief administrative centre of the region, comprising the Belgorod, the Oryol and the Kursk provinces with their 33 towns and cities and a population of 1.146 000 inhabitants. In 1766 many wooden houses, mainly in the central part of Belgorod were burnt by fire. Two years later a general plan for reconstruction was approved by Katherine II. According to this plan the streets of Belgorod became straight and regular. </vt:lpstr>
      <vt:lpstr>After the October Revolution and the Civil War which was a hard period in the life of the Belgorod district the town began to restore and develop its economy and agriculture. Many factories, plants, powerstations, houses were built, collective and state farms were organized.</vt:lpstr>
      <vt:lpstr>On June 22, 1941 the Great Patriotic War broke out. </vt:lpstr>
      <vt:lpstr>The German fascists returned to Belgorod and remained in it till the summer of 1943 when a great battle was fought at Prokhorovka. </vt:lpstr>
      <vt:lpstr>On August 5, 1943 Moscow fired a salute in honour of the liberation of Belgorod and Oryol for the first time during the war years. Belgorod is justly called the "Town of the First Salute". Since then it became a tradition to mark every victory of the Red Army by firing salute in its honour. Belgorod was razed to the ground during the Great Patriotic War. When the Red Army entered Belgorod it found there only 150 inhabitants alive out of 34.500 before the War. The town lay in ruins. As soon as Belgorod was liberated restoration work began. The inhabitants of Belgorod began to reconstruct the destroyed industrial enterprises, many new ones were built up, agriculture was reorganized. Blocks of beautiful buildings rose up in the town and thousands of people moved into new homes.</vt:lpstr>
      <vt:lpstr>To commemorate the battle of Kursk Bulge the Kursk Bulge Diorama Museum was opened in the centre of Belgorod on August 3,1987. It is the biggest in Russia, more then 1005 square metres. </vt:lpstr>
      <vt:lpstr>Nowadays Belgorod is one of the administrative, industrial and cultural centers of the Russian Federation in the South of the Black Earth Zone. Its population is about 300.000 people and its area is 300 square kilometers. Belgorod is an educational center of the region. The are: Belgorod State University, the Technological University of Building Materials, the Cooperative University, t he Agricultural Academy, the Institute of Culture and the Institute of Jurisprudence. Belgorod has a lot of secondary educational establishments. </vt:lpstr>
      <vt:lpstr>The heart of the town is Sobornaya Square. It's the place of mass demonstrations, festivities and meetings. In the Square there is a monument to the heroes of the Great Patriotic War with the eternal flame burning at the tomb. There is the Administration Building also in the Square and opposite it there is the Drama Theatre, named after the great Russian actor Michael Shchepkin. There are 49 monuments and about 50 memorial places telling the citizens of Belgorod and the visitors about the historical events, the feats of arms and of labor of townspeople. </vt:lpstr>
      <vt:lpstr>The Kursk Magnetic Anomaly is the vastest territory rich in iron ore in the world. It is situated within the Kursk, Belgorod and Orlov Regions. . The Kursk Magnetic Anomaly (KMA) was first discovered in 1773 by the Russian astronomer and academic Pyotr Inokhodtsev while preparing the maps of the General Land Survey( Генеральное межевание) Serious investigations were continued under the leadership of Ivan Gubkin in 1920-1925. Industrial development of the KMA deposits began in 1952 with the opening of the experimental Gubkin Mine at the Korobkovskoe deposit. . In 1972, 20.5 million tons of commercial iron ore was extracted in the KMA. </vt:lpstr>
      <vt:lpstr>famous people </vt:lpstr>
      <vt:lpstr>Belgorod has been birthplace of many famous people known to all the country: poet and publicist, officer V.F. Raievskiy, whose family estate was in the village of Hvorostianka (now the village of Raievskoie, Goubkinskiy area). A participant of the Patriotic War of 1812, he was awarded a golden sword for courage. In 1825, the Decembrist Raievskiy was sentenced to death, but then exiled to Siberia. In 1856 Raievskiy was amnestied, but this freedom-loving man stayed in Siberia until his death.</vt:lpstr>
      <vt:lpstr>The great actor M.S. Shchepkin was the pride of Russian theatre. He was born in the village of Krasnoie (now in the Yakovlevskiy area) in a serf family. Shchepkin spent many years in provincial acting companies, suffered the severities and humiliations of migratory life, remaining a serf of the court of Wolkenstein. Only in 1822 was he redeemed on money collected by progressive people and invited to work to the Moscow Theatre (since 1824 — the Maly Theatre). Shchepkin dedicated 40 years of his life to this theatre. In Belgorod a street and local theatre are named after Shchepkin; a monument to the great actor is erected at the entrance to the theatre. There is a Shchepkin museum in the village of Krasnoie.</vt:lpstr>
      <vt:lpstr> Nikolai Vladimirovich Stankevich (1813-1840), a famous Russian cultural figure, was born into a wealthy landowner family in the Voronezh province. Stankevich spent the first years of his childhood in complete lordly will, in the middle of the countryside. At the age of 10, he was sent to the Ostrogozhsk school, and then to the Voronezh noble boarding school. In 1830, Nikolai Stankevich entered Moscow University and soon became the center of a whole circle of young people, whom he attracted with his feminine, tender and painfully sensitive nature and his lively and receptive mind. The popular professors of the Moscow University of that time, Nadezhdin and Pavlov, had the strongest influence on Stankevich, instilling in him with their lectures a love for aesthetics and German philosophy. At the end of his university course, Stankevich left for the countryside, but neither in his personal nor in his public life did he find sufficient incentives for active work there. Returning to Moscow in 1835, Nikolai Vladimirovich resumed his previous theoretical studies and completely devoted himself to them. He diligently studied German philosophy, made plans for literary works, but the developed consumption forced him to abandon his scientific activities and leave first for the Caucasus, and then abroad. Abroad, Stankevich resumed his studies in philosophy; in Berlin he listened to lectures by Werder, Renne and others, and here he became close to Granovsky. In 1839 he moved to Italy, where he died at the age of 27.</vt:lpstr>
      <vt:lpstr>NIKOLAI  FEDOROVICH  VATUTIN</vt:lpstr>
      <vt:lpstr>WELCOME TO BELGOROD REGION AND THANKS FOR YOUR ATTENTION!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ИСПОЛЬЗОВАНИЕ РЕГИОНАЛЬНОГО КОМПОНЕНТА НА УРОКАХ АНГЛИЙСКОГО ЯЗЫКА</dc:title>
  <dc:creator>Наталия Евженко</dc:creator>
  <cp:lastModifiedBy>Наталия Евженко</cp:lastModifiedBy>
  <cp:revision>9</cp:revision>
  <dcterms:created xsi:type="dcterms:W3CDTF">2024-12-08T08:58:52Z</dcterms:created>
  <dcterms:modified xsi:type="dcterms:W3CDTF">2025-01-16T18:51:50Z</dcterms:modified>
</cp:coreProperties>
</file>