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4630400" cy="8229600"/>
  <p:notesSz cx="8229600" cy="14630400"/>
  <p:embeddedFontLst>
    <p:embeddedFont>
      <p:font typeface="Cabin" panose="020B0604020202020204" charset="0"/>
      <p:regular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Unbounded" panose="020B0604020202020204" charset="-52"/>
      <p:regular r:id="rId16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71" d="100"/>
          <a:sy n="71" d="100"/>
        </p:scale>
        <p:origin x="5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notesMaster" Target="notesMasters/notesMaster1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84318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12836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12836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12836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12836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12836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12836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12836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12836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61794" y="210959"/>
            <a:ext cx="7881699" cy="292750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750"/>
              </a:lnSpc>
              <a:buNone/>
            </a:pPr>
            <a:r>
              <a:rPr lang="en-US" sz="4600" dirty="0">
                <a:solidFill>
                  <a:srgbClr val="FFFFFF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Функциональная читательская грамотность: важность и развитие</a:t>
            </a:r>
            <a:endParaRPr lang="en-US" sz="4600" dirty="0"/>
          </a:p>
        </p:txBody>
      </p:sp>
      <p:sp>
        <p:nvSpPr>
          <p:cNvPr id="4" name="Text 1"/>
          <p:cNvSpPr/>
          <p:nvPr/>
        </p:nvSpPr>
        <p:spPr>
          <a:xfrm>
            <a:off x="6261793" y="3155648"/>
            <a:ext cx="7881699" cy="14430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250"/>
              </a:lnSpc>
              <a:buNone/>
            </a:pPr>
            <a:r>
              <a:rPr lang="en-US" sz="200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В современном мире, где технологии играют все большую роль, проблема развития функциональной читательской грамотности у детей становится особенно актуальной. Многие дети и даже взрослые сталкиваются с трудностями в понимании и интерпретации прочитанного текста. Это важный навык, который необходим для успешного обучения и жизни в обществе.</a:t>
            </a:r>
            <a:endParaRPr lang="en-US" sz="2000" dirty="0"/>
          </a:p>
        </p:txBody>
      </p:sp>
      <p:sp>
        <p:nvSpPr>
          <p:cNvPr id="5" name="Text 2"/>
          <p:cNvSpPr/>
          <p:nvPr/>
        </p:nvSpPr>
        <p:spPr>
          <a:xfrm>
            <a:off x="6261794" y="5020235"/>
            <a:ext cx="7881699" cy="11544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250"/>
              </a:lnSpc>
              <a:buNone/>
            </a:pPr>
            <a:r>
              <a:rPr lang="en-US" sz="200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В этой презентации мы рассмотрим, что такое функциональная читательская грамотность, почему она важна, и как ее можно развивать у детей. Мы также обсудим различные методы и приемы, которые помогут сделать процесс чтения более интересным и эффективным.</a:t>
            </a:r>
            <a:endParaRPr lang="en-US" sz="2000" dirty="0"/>
          </a:p>
        </p:txBody>
      </p:sp>
      <p:sp>
        <p:nvSpPr>
          <p:cNvPr id="6" name="Shape 3"/>
          <p:cNvSpPr/>
          <p:nvPr/>
        </p:nvSpPr>
        <p:spPr>
          <a:xfrm>
            <a:off x="6117550" y="7071122"/>
            <a:ext cx="288488" cy="288488"/>
          </a:xfrm>
          <a:prstGeom prst="roundRect">
            <a:avLst>
              <a:gd name="adj" fmla="val 31693123"/>
            </a:avLst>
          </a:prstGeom>
          <a:noFill/>
          <a:ln w="7620">
            <a:solidFill>
              <a:srgbClr val="FFFFFF"/>
            </a:solidFill>
            <a:prstDash val="solid"/>
          </a:ln>
        </p:spPr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5170" y="7078742"/>
            <a:ext cx="273248" cy="273248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6496169" y="7057668"/>
            <a:ext cx="1115258" cy="3155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750" b="1" dirty="0">
                <a:solidFill>
                  <a:srgbClr val="CAD6DE"/>
                </a:solidFill>
                <a:latin typeface="Cabin Bold" pitchFamily="34" charset="0"/>
                <a:ea typeface="Cabin Bold" pitchFamily="34" charset="-122"/>
                <a:cs typeface="Cabin Bold" pitchFamily="34" charset="-120"/>
              </a:rPr>
              <a:t>by Lieksa Li</a:t>
            </a:r>
            <a:endParaRPr lang="en-US" sz="17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109097" y="248661"/>
            <a:ext cx="7898606" cy="10467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4100"/>
              </a:lnSpc>
              <a:buNone/>
            </a:pPr>
            <a:r>
              <a:rPr lang="en-US" sz="3250" dirty="0">
                <a:solidFill>
                  <a:srgbClr val="FFFFFF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Что такое функциональная грамотность?</a:t>
            </a:r>
            <a:endParaRPr lang="en-US" sz="3250" dirty="0"/>
          </a:p>
        </p:txBody>
      </p:sp>
      <p:sp>
        <p:nvSpPr>
          <p:cNvPr id="4" name="Text 1"/>
          <p:cNvSpPr/>
          <p:nvPr/>
        </p:nvSpPr>
        <p:spPr>
          <a:xfrm>
            <a:off x="6020157" y="1353740"/>
            <a:ext cx="7898606" cy="14239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200"/>
              </a:lnSpc>
              <a:buNone/>
            </a:pPr>
            <a:r>
              <a:rPr lang="en-US" sz="200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Функциональная грамотность - это способность применять приобретённые знания, умения и навыки для решения жизненных задач в различных сферах. Функциональная читательская грамотность, в свою очередь, это работа с различными видами текстов с целью приобретения знаний, умений и навыков для решения жизненных задач в различных сферах.</a:t>
            </a:r>
            <a:endParaRPr lang="en-US" sz="2000" dirty="0"/>
          </a:p>
        </p:txBody>
      </p:sp>
      <p:sp>
        <p:nvSpPr>
          <p:cNvPr id="5" name="Text 2"/>
          <p:cNvSpPr/>
          <p:nvPr/>
        </p:nvSpPr>
        <p:spPr>
          <a:xfrm>
            <a:off x="6020157" y="3124067"/>
            <a:ext cx="7898606" cy="113919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200"/>
              </a:lnSpc>
              <a:buNone/>
            </a:pPr>
            <a:r>
              <a:rPr lang="en-US" sz="200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Читательская грамотность - это способность человека понимать и использовать письменные тексты, размышлять о них и заниматься чтением для достижения своих целей, расширения знаний и возможностей, участия в социальной жизни. Это базовый навык функциональной грамотности.</a:t>
            </a:r>
            <a:endParaRPr lang="en-US" sz="2000" dirty="0"/>
          </a:p>
        </p:txBody>
      </p:sp>
      <p:sp>
        <p:nvSpPr>
          <p:cNvPr id="6" name="Shape 3"/>
          <p:cNvSpPr/>
          <p:nvPr/>
        </p:nvSpPr>
        <p:spPr>
          <a:xfrm>
            <a:off x="6109097" y="4882396"/>
            <a:ext cx="3860363" cy="1555194"/>
          </a:xfrm>
          <a:prstGeom prst="roundRect">
            <a:avLst>
              <a:gd name="adj" fmla="val 1716"/>
            </a:avLst>
          </a:prstGeom>
          <a:solidFill>
            <a:srgbClr val="304755"/>
          </a:solidFill>
          <a:ln/>
        </p:spPr>
      </p:sp>
      <p:sp>
        <p:nvSpPr>
          <p:cNvPr id="7" name="Text 4"/>
          <p:cNvSpPr/>
          <p:nvPr/>
        </p:nvSpPr>
        <p:spPr>
          <a:xfrm>
            <a:off x="6286976" y="5060275"/>
            <a:ext cx="3504605" cy="52316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050"/>
              </a:lnSpc>
              <a:buNone/>
            </a:pPr>
            <a:r>
              <a:rPr lang="en-US" sz="1600" dirty="0">
                <a:solidFill>
                  <a:srgbClr val="CAD6DE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Функциональная грамотность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6286976" y="5690116"/>
            <a:ext cx="3504605" cy="56959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200"/>
              </a:lnSpc>
              <a:buNone/>
            </a:pPr>
            <a:r>
              <a:rPr lang="en-US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Применение знаний и навыков для решения жизненных задач</a:t>
            </a:r>
            <a:endParaRPr lang="en-US" dirty="0"/>
          </a:p>
        </p:txBody>
      </p:sp>
      <p:sp>
        <p:nvSpPr>
          <p:cNvPr id="9" name="Shape 6"/>
          <p:cNvSpPr/>
          <p:nvPr/>
        </p:nvSpPr>
        <p:spPr>
          <a:xfrm>
            <a:off x="10147340" y="4882396"/>
            <a:ext cx="3860363" cy="1555194"/>
          </a:xfrm>
          <a:prstGeom prst="roundRect">
            <a:avLst>
              <a:gd name="adj" fmla="val 1716"/>
            </a:avLst>
          </a:prstGeom>
          <a:solidFill>
            <a:srgbClr val="304755"/>
          </a:solidFill>
          <a:ln/>
        </p:spPr>
      </p:sp>
      <p:sp>
        <p:nvSpPr>
          <p:cNvPr id="10" name="Text 7"/>
          <p:cNvSpPr/>
          <p:nvPr/>
        </p:nvSpPr>
        <p:spPr>
          <a:xfrm>
            <a:off x="10325219" y="5060275"/>
            <a:ext cx="3504605" cy="52316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050"/>
              </a:lnSpc>
              <a:buNone/>
            </a:pPr>
            <a:r>
              <a:rPr lang="en-US" sz="1600" dirty="0">
                <a:solidFill>
                  <a:srgbClr val="CAD6DE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Читательская грамотность</a:t>
            </a:r>
            <a:endParaRPr lang="en-US" sz="1600" dirty="0"/>
          </a:p>
        </p:txBody>
      </p:sp>
      <p:sp>
        <p:nvSpPr>
          <p:cNvPr id="11" name="Text 8"/>
          <p:cNvSpPr/>
          <p:nvPr/>
        </p:nvSpPr>
        <p:spPr>
          <a:xfrm>
            <a:off x="10325218" y="5440917"/>
            <a:ext cx="3504605" cy="56959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200"/>
              </a:lnSpc>
              <a:buNone/>
            </a:pPr>
            <a:r>
              <a:rPr lang="en-US" sz="200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Понимание и использование текстов для достижения целей</a:t>
            </a:r>
            <a:endParaRPr lang="en-US" sz="2000" dirty="0"/>
          </a:p>
        </p:txBody>
      </p:sp>
      <p:sp>
        <p:nvSpPr>
          <p:cNvPr id="12" name="Shape 9"/>
          <p:cNvSpPr/>
          <p:nvPr/>
        </p:nvSpPr>
        <p:spPr>
          <a:xfrm>
            <a:off x="6109096" y="6615470"/>
            <a:ext cx="7898607" cy="1234724"/>
          </a:xfrm>
          <a:prstGeom prst="roundRect">
            <a:avLst>
              <a:gd name="adj" fmla="val 2646"/>
            </a:avLst>
          </a:prstGeom>
          <a:solidFill>
            <a:srgbClr val="304755"/>
          </a:solidFill>
          <a:ln/>
        </p:spPr>
      </p:sp>
      <p:sp>
        <p:nvSpPr>
          <p:cNvPr id="13" name="Text 10"/>
          <p:cNvSpPr/>
          <p:nvPr/>
        </p:nvSpPr>
        <p:spPr>
          <a:xfrm>
            <a:off x="6286976" y="6793349"/>
            <a:ext cx="2093357" cy="2615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050"/>
              </a:lnSpc>
              <a:buNone/>
            </a:pPr>
            <a:r>
              <a:rPr lang="en-US" sz="1600" dirty="0">
                <a:solidFill>
                  <a:srgbClr val="CAD6DE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Базовый навык</a:t>
            </a:r>
            <a:endParaRPr lang="en-US" sz="1600" dirty="0"/>
          </a:p>
        </p:txBody>
      </p:sp>
      <p:sp>
        <p:nvSpPr>
          <p:cNvPr id="14" name="Text 11"/>
          <p:cNvSpPr/>
          <p:nvPr/>
        </p:nvSpPr>
        <p:spPr>
          <a:xfrm>
            <a:off x="6286976" y="7161609"/>
            <a:ext cx="7542848" cy="2847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200"/>
              </a:lnSpc>
              <a:buNone/>
            </a:pPr>
            <a:r>
              <a:rPr lang="en-US" sz="200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Основа для развития других видов функциональной грамотности</a:t>
            </a:r>
            <a:endParaRPr lang="en-US" sz="1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31862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030319" y="167518"/>
            <a:ext cx="7458194" cy="4935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850"/>
              </a:lnSpc>
              <a:buNone/>
            </a:pPr>
            <a:r>
              <a:rPr lang="en-US" sz="3100" dirty="0">
                <a:solidFill>
                  <a:srgbClr val="FFFFFF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Почему это стало проблемой?</a:t>
            </a:r>
            <a:endParaRPr lang="en-US" sz="3100" dirty="0"/>
          </a:p>
        </p:txBody>
      </p:sp>
      <p:sp>
        <p:nvSpPr>
          <p:cNvPr id="4" name="Text 1"/>
          <p:cNvSpPr/>
          <p:nvPr/>
        </p:nvSpPr>
        <p:spPr>
          <a:xfrm>
            <a:off x="6030319" y="731279"/>
            <a:ext cx="7969567" cy="10734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dirty="0">
                <a:solidFill>
                  <a:schemeClr val="bg1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В современном мире, наполненном визуальным контентом (фото, видео, презентации, картинки, рисунки), наблюдается тенденция к отказу от чтения. Это приводит к формированию "клипового мышления" у детей, обеднению словарного запаса и неумению получать информацию посредством чтения.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 2"/>
          <p:cNvSpPr/>
          <p:nvPr/>
        </p:nvSpPr>
        <p:spPr>
          <a:xfrm>
            <a:off x="6073616" y="2468642"/>
            <a:ext cx="7969567" cy="80510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200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Детям часто кажется интереснее и проще посмотреть, чем прочитать. Именно поэтому все чаще возникают проблемы в обучении. Важно найти способы помочь детям научиться работать с текстом эффективно и с интересом.</a:t>
            </a:r>
            <a:endParaRPr lang="en-US" sz="2000" dirty="0"/>
          </a:p>
        </p:txBody>
      </p:sp>
      <p:sp>
        <p:nvSpPr>
          <p:cNvPr id="6" name="Shape 3"/>
          <p:cNvSpPr/>
          <p:nvPr/>
        </p:nvSpPr>
        <p:spPr>
          <a:xfrm>
            <a:off x="6313765" y="3462457"/>
            <a:ext cx="22860" cy="4308038"/>
          </a:xfrm>
          <a:prstGeom prst="roundRect">
            <a:avLst>
              <a:gd name="adj" fmla="val 110091"/>
            </a:avLst>
          </a:prstGeom>
          <a:solidFill>
            <a:srgbClr val="49606E"/>
          </a:solidFill>
          <a:ln/>
        </p:spPr>
      </p:sp>
      <p:sp>
        <p:nvSpPr>
          <p:cNvPr id="7" name="Shape 4"/>
          <p:cNvSpPr/>
          <p:nvPr/>
        </p:nvSpPr>
        <p:spPr>
          <a:xfrm>
            <a:off x="6491049" y="3828455"/>
            <a:ext cx="587216" cy="22860"/>
          </a:xfrm>
          <a:prstGeom prst="roundRect">
            <a:avLst>
              <a:gd name="adj" fmla="val 110091"/>
            </a:avLst>
          </a:prstGeom>
          <a:solidFill>
            <a:srgbClr val="49606E"/>
          </a:solidFill>
          <a:ln/>
        </p:spPr>
      </p:sp>
      <p:sp>
        <p:nvSpPr>
          <p:cNvPr id="8" name="Shape 5"/>
          <p:cNvSpPr/>
          <p:nvPr/>
        </p:nvSpPr>
        <p:spPr>
          <a:xfrm>
            <a:off x="6136481" y="3651171"/>
            <a:ext cx="377428" cy="377428"/>
          </a:xfrm>
          <a:prstGeom prst="roundRect">
            <a:avLst>
              <a:gd name="adj" fmla="val 6668"/>
            </a:avLst>
          </a:prstGeom>
          <a:solidFill>
            <a:srgbClr val="304755"/>
          </a:solidFill>
          <a:ln/>
        </p:spPr>
      </p:sp>
      <p:sp>
        <p:nvSpPr>
          <p:cNvPr id="9" name="Text 6"/>
          <p:cNvSpPr/>
          <p:nvPr/>
        </p:nvSpPr>
        <p:spPr>
          <a:xfrm>
            <a:off x="6269355" y="3721418"/>
            <a:ext cx="111562" cy="2368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850"/>
              </a:lnSpc>
              <a:buNone/>
            </a:pPr>
            <a:r>
              <a:rPr lang="en-US" sz="1850" dirty="0">
                <a:solidFill>
                  <a:srgbClr val="CAD6DE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1</a:t>
            </a:r>
            <a:endParaRPr lang="en-US" sz="1850" dirty="0"/>
          </a:p>
        </p:txBody>
      </p:sp>
      <p:sp>
        <p:nvSpPr>
          <p:cNvPr id="10" name="Text 7"/>
          <p:cNvSpPr/>
          <p:nvPr/>
        </p:nvSpPr>
        <p:spPr>
          <a:xfrm>
            <a:off x="7247930" y="3630216"/>
            <a:ext cx="2516267" cy="2466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550" dirty="0">
                <a:solidFill>
                  <a:srgbClr val="CAD6DE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Визуальный контент</a:t>
            </a:r>
            <a:endParaRPr lang="en-US" sz="1550" dirty="0"/>
          </a:p>
        </p:txBody>
      </p:sp>
      <p:sp>
        <p:nvSpPr>
          <p:cNvPr id="11" name="Text 8"/>
          <p:cNvSpPr/>
          <p:nvPr/>
        </p:nvSpPr>
        <p:spPr>
          <a:xfrm>
            <a:off x="7247930" y="3977521"/>
            <a:ext cx="6795254" cy="2683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Преобладание фото, видео и изображений в информационном пространстве</a:t>
            </a:r>
            <a:endParaRPr lang="en-US" sz="1300" dirty="0"/>
          </a:p>
        </p:txBody>
      </p:sp>
      <p:sp>
        <p:nvSpPr>
          <p:cNvPr id="12" name="Shape 9"/>
          <p:cNvSpPr/>
          <p:nvPr/>
        </p:nvSpPr>
        <p:spPr>
          <a:xfrm>
            <a:off x="6491049" y="4947404"/>
            <a:ext cx="587216" cy="22860"/>
          </a:xfrm>
          <a:prstGeom prst="roundRect">
            <a:avLst>
              <a:gd name="adj" fmla="val 110091"/>
            </a:avLst>
          </a:prstGeom>
          <a:solidFill>
            <a:srgbClr val="49606E"/>
          </a:solidFill>
          <a:ln/>
        </p:spPr>
      </p:sp>
      <p:sp>
        <p:nvSpPr>
          <p:cNvPr id="13" name="Shape 10"/>
          <p:cNvSpPr/>
          <p:nvPr/>
        </p:nvSpPr>
        <p:spPr>
          <a:xfrm>
            <a:off x="6136481" y="4770120"/>
            <a:ext cx="377428" cy="377428"/>
          </a:xfrm>
          <a:prstGeom prst="roundRect">
            <a:avLst>
              <a:gd name="adj" fmla="val 6668"/>
            </a:avLst>
          </a:prstGeom>
          <a:solidFill>
            <a:srgbClr val="304755"/>
          </a:solidFill>
          <a:ln/>
        </p:spPr>
      </p:sp>
      <p:sp>
        <p:nvSpPr>
          <p:cNvPr id="14" name="Text 11"/>
          <p:cNvSpPr/>
          <p:nvPr/>
        </p:nvSpPr>
        <p:spPr>
          <a:xfrm>
            <a:off x="6231731" y="4840367"/>
            <a:ext cx="186928" cy="2368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850"/>
              </a:lnSpc>
              <a:buNone/>
            </a:pPr>
            <a:r>
              <a:rPr lang="en-US" sz="1850" dirty="0">
                <a:solidFill>
                  <a:srgbClr val="CAD6DE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2</a:t>
            </a:r>
            <a:endParaRPr lang="en-US" sz="1850" dirty="0"/>
          </a:p>
        </p:txBody>
      </p:sp>
      <p:sp>
        <p:nvSpPr>
          <p:cNvPr id="15" name="Text 12"/>
          <p:cNvSpPr/>
          <p:nvPr/>
        </p:nvSpPr>
        <p:spPr>
          <a:xfrm>
            <a:off x="7247930" y="4749165"/>
            <a:ext cx="2739628" cy="2466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550" dirty="0">
                <a:solidFill>
                  <a:srgbClr val="CAD6DE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"Клиповое мышление"</a:t>
            </a:r>
            <a:endParaRPr lang="en-US" sz="1550" dirty="0"/>
          </a:p>
        </p:txBody>
      </p:sp>
      <p:sp>
        <p:nvSpPr>
          <p:cNvPr id="16" name="Text 13"/>
          <p:cNvSpPr/>
          <p:nvPr/>
        </p:nvSpPr>
        <p:spPr>
          <a:xfrm>
            <a:off x="7247930" y="5096470"/>
            <a:ext cx="6795254" cy="2683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Формирование фрагментарного восприятия информации</a:t>
            </a:r>
            <a:endParaRPr lang="en-US" sz="1300" dirty="0"/>
          </a:p>
        </p:txBody>
      </p:sp>
      <p:sp>
        <p:nvSpPr>
          <p:cNvPr id="17" name="Shape 14"/>
          <p:cNvSpPr/>
          <p:nvPr/>
        </p:nvSpPr>
        <p:spPr>
          <a:xfrm>
            <a:off x="6491049" y="6066353"/>
            <a:ext cx="587216" cy="22860"/>
          </a:xfrm>
          <a:prstGeom prst="roundRect">
            <a:avLst>
              <a:gd name="adj" fmla="val 110091"/>
            </a:avLst>
          </a:prstGeom>
          <a:solidFill>
            <a:srgbClr val="49606E"/>
          </a:solidFill>
          <a:ln/>
        </p:spPr>
      </p:sp>
      <p:sp>
        <p:nvSpPr>
          <p:cNvPr id="18" name="Shape 15"/>
          <p:cNvSpPr/>
          <p:nvPr/>
        </p:nvSpPr>
        <p:spPr>
          <a:xfrm>
            <a:off x="6136481" y="5889069"/>
            <a:ext cx="377428" cy="377428"/>
          </a:xfrm>
          <a:prstGeom prst="roundRect">
            <a:avLst>
              <a:gd name="adj" fmla="val 6668"/>
            </a:avLst>
          </a:prstGeom>
          <a:solidFill>
            <a:srgbClr val="304755"/>
          </a:solidFill>
          <a:ln/>
        </p:spPr>
      </p:sp>
      <p:sp>
        <p:nvSpPr>
          <p:cNvPr id="19" name="Text 16"/>
          <p:cNvSpPr/>
          <p:nvPr/>
        </p:nvSpPr>
        <p:spPr>
          <a:xfrm>
            <a:off x="6229945" y="5959316"/>
            <a:ext cx="190500" cy="2368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850"/>
              </a:lnSpc>
              <a:buNone/>
            </a:pPr>
            <a:r>
              <a:rPr lang="en-US" sz="1850" dirty="0">
                <a:solidFill>
                  <a:srgbClr val="CAD6DE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3</a:t>
            </a:r>
            <a:endParaRPr lang="en-US" sz="1850" dirty="0"/>
          </a:p>
        </p:txBody>
      </p:sp>
      <p:sp>
        <p:nvSpPr>
          <p:cNvPr id="20" name="Text 17"/>
          <p:cNvSpPr/>
          <p:nvPr/>
        </p:nvSpPr>
        <p:spPr>
          <a:xfrm>
            <a:off x="7247930" y="5868114"/>
            <a:ext cx="3808095" cy="2466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550" dirty="0">
                <a:solidFill>
                  <a:srgbClr val="CAD6DE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Обеднение словарного запаса</a:t>
            </a:r>
            <a:endParaRPr lang="en-US" sz="1550" dirty="0"/>
          </a:p>
        </p:txBody>
      </p:sp>
      <p:sp>
        <p:nvSpPr>
          <p:cNvPr id="21" name="Text 18"/>
          <p:cNvSpPr/>
          <p:nvPr/>
        </p:nvSpPr>
        <p:spPr>
          <a:xfrm>
            <a:off x="7247930" y="6215420"/>
            <a:ext cx="6795254" cy="2683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Снижение способности выражать мысли словами</a:t>
            </a:r>
            <a:endParaRPr lang="en-US" sz="1300" dirty="0"/>
          </a:p>
        </p:txBody>
      </p:sp>
      <p:sp>
        <p:nvSpPr>
          <p:cNvPr id="22" name="Shape 19"/>
          <p:cNvSpPr/>
          <p:nvPr/>
        </p:nvSpPr>
        <p:spPr>
          <a:xfrm>
            <a:off x="6491049" y="7185303"/>
            <a:ext cx="587216" cy="22860"/>
          </a:xfrm>
          <a:prstGeom prst="roundRect">
            <a:avLst>
              <a:gd name="adj" fmla="val 110091"/>
            </a:avLst>
          </a:prstGeom>
          <a:solidFill>
            <a:srgbClr val="49606E"/>
          </a:solidFill>
          <a:ln/>
        </p:spPr>
      </p:sp>
      <p:sp>
        <p:nvSpPr>
          <p:cNvPr id="23" name="Shape 20"/>
          <p:cNvSpPr/>
          <p:nvPr/>
        </p:nvSpPr>
        <p:spPr>
          <a:xfrm>
            <a:off x="6136481" y="7008019"/>
            <a:ext cx="377428" cy="377428"/>
          </a:xfrm>
          <a:prstGeom prst="roundRect">
            <a:avLst>
              <a:gd name="adj" fmla="val 6668"/>
            </a:avLst>
          </a:prstGeom>
          <a:solidFill>
            <a:srgbClr val="304755"/>
          </a:solidFill>
          <a:ln/>
        </p:spPr>
      </p:sp>
      <p:sp>
        <p:nvSpPr>
          <p:cNvPr id="24" name="Text 21"/>
          <p:cNvSpPr/>
          <p:nvPr/>
        </p:nvSpPr>
        <p:spPr>
          <a:xfrm>
            <a:off x="6230064" y="7078266"/>
            <a:ext cx="190262" cy="2368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850"/>
              </a:lnSpc>
              <a:buNone/>
            </a:pPr>
            <a:r>
              <a:rPr lang="en-US" sz="1850" dirty="0">
                <a:solidFill>
                  <a:srgbClr val="CAD6DE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4</a:t>
            </a:r>
            <a:endParaRPr lang="en-US" sz="1850" dirty="0"/>
          </a:p>
        </p:txBody>
      </p:sp>
      <p:sp>
        <p:nvSpPr>
          <p:cNvPr id="25" name="Text 22"/>
          <p:cNvSpPr/>
          <p:nvPr/>
        </p:nvSpPr>
        <p:spPr>
          <a:xfrm>
            <a:off x="7247930" y="6987064"/>
            <a:ext cx="2707362" cy="2466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550" dirty="0">
                <a:solidFill>
                  <a:srgbClr val="CAD6DE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Проблемы в обучении</a:t>
            </a:r>
            <a:endParaRPr lang="en-US" sz="1550" dirty="0"/>
          </a:p>
        </p:txBody>
      </p:sp>
      <p:sp>
        <p:nvSpPr>
          <p:cNvPr id="26" name="Text 23"/>
          <p:cNvSpPr/>
          <p:nvPr/>
        </p:nvSpPr>
        <p:spPr>
          <a:xfrm>
            <a:off x="7247930" y="7334369"/>
            <a:ext cx="6795254" cy="2683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Трудности с пониманием и анализом текстовой информации</a:t>
            </a:r>
            <a:endParaRPr lang="en-US" sz="13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0818" y="843558"/>
            <a:ext cx="5585936" cy="6983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450"/>
              </a:lnSpc>
              <a:buNone/>
            </a:pPr>
            <a:r>
              <a:rPr lang="en-US" sz="4350" dirty="0">
                <a:solidFill>
                  <a:srgbClr val="FFFFFF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Виды текстов</a:t>
            </a:r>
            <a:endParaRPr lang="en-US" sz="4350" dirty="0"/>
          </a:p>
        </p:txBody>
      </p:sp>
      <p:sp>
        <p:nvSpPr>
          <p:cNvPr id="3" name="Text 1"/>
          <p:cNvSpPr/>
          <p:nvPr/>
        </p:nvSpPr>
        <p:spPr>
          <a:xfrm>
            <a:off x="830818" y="2016562"/>
            <a:ext cx="12968764" cy="759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950"/>
              </a:lnSpc>
              <a:buNone/>
            </a:pPr>
            <a:r>
              <a:rPr lang="en-US" sz="185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Для развития функциональной читательской грамотности важно работать с различными видами текстов. Их можно разделить на две основные категории:</a:t>
            </a:r>
            <a:endParaRPr lang="en-US" sz="1850" dirty="0"/>
          </a:p>
        </p:txBody>
      </p:sp>
      <p:sp>
        <p:nvSpPr>
          <p:cNvPr id="4" name="Text 2"/>
          <p:cNvSpPr/>
          <p:nvPr/>
        </p:nvSpPr>
        <p:spPr>
          <a:xfrm>
            <a:off x="830818" y="3280529"/>
            <a:ext cx="3108365" cy="3490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00"/>
              </a:lnSpc>
              <a:buNone/>
            </a:pPr>
            <a:r>
              <a:rPr lang="en-US" sz="2150" dirty="0">
                <a:solidFill>
                  <a:srgbClr val="FFFFFF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Сплошные тексты</a:t>
            </a:r>
            <a:endParaRPr lang="en-US" sz="2150" dirty="0"/>
          </a:p>
        </p:txBody>
      </p:sp>
      <p:sp>
        <p:nvSpPr>
          <p:cNvPr id="5" name="Text 3"/>
          <p:cNvSpPr/>
          <p:nvPr/>
        </p:nvSpPr>
        <p:spPr>
          <a:xfrm>
            <a:off x="830818" y="3866912"/>
            <a:ext cx="6194822" cy="11394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950"/>
              </a:lnSpc>
              <a:buNone/>
            </a:pPr>
            <a:r>
              <a:rPr lang="en-US" sz="185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- Описание
- Повествование
- Рассуждение</a:t>
            </a:r>
            <a:endParaRPr lang="en-US" sz="1850" dirty="0"/>
          </a:p>
        </p:txBody>
      </p:sp>
      <p:sp>
        <p:nvSpPr>
          <p:cNvPr id="6" name="Text 4"/>
          <p:cNvSpPr/>
          <p:nvPr/>
        </p:nvSpPr>
        <p:spPr>
          <a:xfrm>
            <a:off x="7612380" y="3280529"/>
            <a:ext cx="3506033" cy="3490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00"/>
              </a:lnSpc>
              <a:buNone/>
            </a:pPr>
            <a:r>
              <a:rPr lang="en-US" sz="2150" dirty="0">
                <a:solidFill>
                  <a:srgbClr val="FFFFFF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Несплошные тексты</a:t>
            </a:r>
            <a:endParaRPr lang="en-US" sz="2150" dirty="0"/>
          </a:p>
        </p:txBody>
      </p:sp>
      <p:sp>
        <p:nvSpPr>
          <p:cNvPr id="7" name="Text 5"/>
          <p:cNvSpPr/>
          <p:nvPr/>
        </p:nvSpPr>
        <p:spPr>
          <a:xfrm>
            <a:off x="7612380" y="3866912"/>
            <a:ext cx="6194822" cy="265866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950"/>
              </a:lnSpc>
              <a:buNone/>
            </a:pPr>
            <a:r>
              <a:rPr lang="en-US" sz="185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- Графики, диаграммы, схемы
- Таблицы, географические карты
- Планы помещений и местности
- Входные билеты, расписания
- Рекламные постеры, меню
- Обложки журналов, афиши
- Объявления, буклеты</a:t>
            </a:r>
            <a:endParaRPr lang="en-US" sz="1850" dirty="0"/>
          </a:p>
        </p:txBody>
      </p:sp>
      <p:sp>
        <p:nvSpPr>
          <p:cNvPr id="8" name="Text 6"/>
          <p:cNvSpPr/>
          <p:nvPr/>
        </p:nvSpPr>
        <p:spPr>
          <a:xfrm>
            <a:off x="830818" y="7006233"/>
            <a:ext cx="12968764" cy="3798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950"/>
              </a:lnSpc>
              <a:buNone/>
            </a:pPr>
            <a:r>
              <a:rPr lang="en-US" sz="185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Умение работать с обоими типами текстов важно для формирования полноценной читательской грамотности.</a:t>
            </a:r>
            <a:endParaRPr lang="en-US" sz="18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54618" y="699849"/>
            <a:ext cx="5073134" cy="6341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4950"/>
              </a:lnSpc>
              <a:buNone/>
            </a:pPr>
            <a:r>
              <a:rPr lang="en-US" sz="3950" dirty="0">
                <a:solidFill>
                  <a:srgbClr val="FFFFFF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Прием "пазл"</a:t>
            </a:r>
            <a:endParaRPr lang="en-US" sz="3950" dirty="0"/>
          </a:p>
        </p:txBody>
      </p:sp>
      <p:sp>
        <p:nvSpPr>
          <p:cNvPr id="4" name="Text 1"/>
          <p:cNvSpPr/>
          <p:nvPr/>
        </p:nvSpPr>
        <p:spPr>
          <a:xfrm>
            <a:off x="754618" y="1657350"/>
            <a:ext cx="7634764" cy="17246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700"/>
              </a:lnSpc>
              <a:buNone/>
            </a:pPr>
            <a:r>
              <a:rPr lang="en-US" sz="165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Один из эффективных методов развития читательской грамотности - прием "пазл". Это аналог детской игры, где вместо картинок используется работа с текстом. Например, на уроке русского языка во 2 классе при изучении темы "Типы текстов" можно дать следующее задание:</a:t>
            </a:r>
            <a:endParaRPr lang="en-US" sz="1650" dirty="0"/>
          </a:p>
        </p:txBody>
      </p:sp>
      <p:sp>
        <p:nvSpPr>
          <p:cNvPr id="5" name="Shape 2"/>
          <p:cNvSpPr/>
          <p:nvPr/>
        </p:nvSpPr>
        <p:spPr>
          <a:xfrm>
            <a:off x="754618" y="3867031"/>
            <a:ext cx="485061" cy="485061"/>
          </a:xfrm>
          <a:prstGeom prst="roundRect">
            <a:avLst>
              <a:gd name="adj" fmla="val 6668"/>
            </a:avLst>
          </a:prstGeom>
          <a:solidFill>
            <a:srgbClr val="304755"/>
          </a:solidFill>
          <a:ln/>
        </p:spPr>
      </p:sp>
      <p:sp>
        <p:nvSpPr>
          <p:cNvPr id="6" name="Text 3"/>
          <p:cNvSpPr/>
          <p:nvPr/>
        </p:nvSpPr>
        <p:spPr>
          <a:xfrm>
            <a:off x="925473" y="3957280"/>
            <a:ext cx="143351" cy="3044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350"/>
              </a:lnSpc>
              <a:buNone/>
            </a:pPr>
            <a:r>
              <a:rPr lang="en-US" sz="2350" dirty="0">
                <a:solidFill>
                  <a:srgbClr val="CAD6DE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1</a:t>
            </a:r>
            <a:endParaRPr lang="en-US" sz="2350" dirty="0"/>
          </a:p>
        </p:txBody>
      </p:sp>
      <p:sp>
        <p:nvSpPr>
          <p:cNvPr id="7" name="Text 4"/>
          <p:cNvSpPr/>
          <p:nvPr/>
        </p:nvSpPr>
        <p:spPr>
          <a:xfrm>
            <a:off x="1455182" y="3867031"/>
            <a:ext cx="2536508" cy="3169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450"/>
              </a:lnSpc>
              <a:buNone/>
            </a:pPr>
            <a:r>
              <a:rPr lang="en-US" sz="1950" dirty="0">
                <a:solidFill>
                  <a:srgbClr val="CAD6DE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Шаг 1</a:t>
            </a:r>
            <a:endParaRPr lang="en-US" sz="1950" dirty="0"/>
          </a:p>
        </p:txBody>
      </p:sp>
      <p:sp>
        <p:nvSpPr>
          <p:cNvPr id="8" name="Text 5"/>
          <p:cNvSpPr/>
          <p:nvPr/>
        </p:nvSpPr>
        <p:spPr>
          <a:xfrm>
            <a:off x="1455182" y="4313277"/>
            <a:ext cx="3009067" cy="6898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700"/>
              </a:lnSpc>
              <a:buNone/>
            </a:pPr>
            <a:r>
              <a:rPr lang="en-US" sz="165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Дети получают конверт с частями текста на пазлах</a:t>
            </a:r>
            <a:endParaRPr lang="en-US" sz="1650" dirty="0"/>
          </a:p>
        </p:txBody>
      </p:sp>
      <p:sp>
        <p:nvSpPr>
          <p:cNvPr id="9" name="Shape 6"/>
          <p:cNvSpPr/>
          <p:nvPr/>
        </p:nvSpPr>
        <p:spPr>
          <a:xfrm>
            <a:off x="4679752" y="3867031"/>
            <a:ext cx="485061" cy="485061"/>
          </a:xfrm>
          <a:prstGeom prst="roundRect">
            <a:avLst>
              <a:gd name="adj" fmla="val 6668"/>
            </a:avLst>
          </a:prstGeom>
          <a:solidFill>
            <a:srgbClr val="304755"/>
          </a:solidFill>
          <a:ln/>
        </p:spPr>
      </p:sp>
      <p:sp>
        <p:nvSpPr>
          <p:cNvPr id="10" name="Text 7"/>
          <p:cNvSpPr/>
          <p:nvPr/>
        </p:nvSpPr>
        <p:spPr>
          <a:xfrm>
            <a:off x="4802148" y="3957280"/>
            <a:ext cx="240149" cy="3044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350"/>
              </a:lnSpc>
              <a:buNone/>
            </a:pPr>
            <a:r>
              <a:rPr lang="en-US" sz="2350" dirty="0">
                <a:solidFill>
                  <a:srgbClr val="CAD6DE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2</a:t>
            </a:r>
            <a:endParaRPr lang="en-US" sz="2350" dirty="0"/>
          </a:p>
        </p:txBody>
      </p:sp>
      <p:sp>
        <p:nvSpPr>
          <p:cNvPr id="11" name="Text 8"/>
          <p:cNvSpPr/>
          <p:nvPr/>
        </p:nvSpPr>
        <p:spPr>
          <a:xfrm>
            <a:off x="5380315" y="3867031"/>
            <a:ext cx="2536508" cy="3169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450"/>
              </a:lnSpc>
              <a:buNone/>
            </a:pPr>
            <a:r>
              <a:rPr lang="en-US" sz="1950" dirty="0">
                <a:solidFill>
                  <a:srgbClr val="CAD6DE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Шаг 2</a:t>
            </a:r>
            <a:endParaRPr lang="en-US" sz="1950" dirty="0"/>
          </a:p>
        </p:txBody>
      </p:sp>
      <p:sp>
        <p:nvSpPr>
          <p:cNvPr id="12" name="Text 9"/>
          <p:cNvSpPr/>
          <p:nvPr/>
        </p:nvSpPr>
        <p:spPr>
          <a:xfrm>
            <a:off x="5380315" y="4313277"/>
            <a:ext cx="3009067" cy="6898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700"/>
              </a:lnSpc>
              <a:buNone/>
            </a:pPr>
            <a:r>
              <a:rPr lang="en-US" sz="165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Ученики составляют связный текст из частей</a:t>
            </a:r>
            <a:endParaRPr lang="en-US" sz="1650" dirty="0"/>
          </a:p>
        </p:txBody>
      </p:sp>
      <p:sp>
        <p:nvSpPr>
          <p:cNvPr id="13" name="Shape 10"/>
          <p:cNvSpPr/>
          <p:nvPr/>
        </p:nvSpPr>
        <p:spPr>
          <a:xfrm>
            <a:off x="754618" y="5461159"/>
            <a:ext cx="485061" cy="485061"/>
          </a:xfrm>
          <a:prstGeom prst="roundRect">
            <a:avLst>
              <a:gd name="adj" fmla="val 6668"/>
            </a:avLst>
          </a:prstGeom>
          <a:solidFill>
            <a:srgbClr val="304755"/>
          </a:solidFill>
          <a:ln/>
        </p:spPr>
      </p:sp>
      <p:sp>
        <p:nvSpPr>
          <p:cNvPr id="14" name="Text 11"/>
          <p:cNvSpPr/>
          <p:nvPr/>
        </p:nvSpPr>
        <p:spPr>
          <a:xfrm>
            <a:off x="874752" y="5551408"/>
            <a:ext cx="244793" cy="3044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350"/>
              </a:lnSpc>
              <a:buNone/>
            </a:pPr>
            <a:r>
              <a:rPr lang="en-US" sz="2350" dirty="0">
                <a:solidFill>
                  <a:srgbClr val="CAD6DE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3</a:t>
            </a:r>
            <a:endParaRPr lang="en-US" sz="2350" dirty="0"/>
          </a:p>
        </p:txBody>
      </p:sp>
      <p:sp>
        <p:nvSpPr>
          <p:cNvPr id="15" name="Text 12"/>
          <p:cNvSpPr/>
          <p:nvPr/>
        </p:nvSpPr>
        <p:spPr>
          <a:xfrm>
            <a:off x="1455182" y="5461159"/>
            <a:ext cx="2536508" cy="3169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450"/>
              </a:lnSpc>
              <a:buNone/>
            </a:pPr>
            <a:r>
              <a:rPr lang="en-US" sz="1950" dirty="0">
                <a:solidFill>
                  <a:srgbClr val="CAD6DE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Шаг 3</a:t>
            </a:r>
            <a:endParaRPr lang="en-US" sz="1950" dirty="0"/>
          </a:p>
        </p:txBody>
      </p:sp>
      <p:sp>
        <p:nvSpPr>
          <p:cNvPr id="16" name="Text 13"/>
          <p:cNvSpPr/>
          <p:nvPr/>
        </p:nvSpPr>
        <p:spPr>
          <a:xfrm>
            <a:off x="1455182" y="5907405"/>
            <a:ext cx="3009067" cy="10347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700"/>
              </a:lnSpc>
              <a:buNone/>
            </a:pPr>
            <a:r>
              <a:rPr lang="en-US" sz="165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Дети получают второй конверт с названиями типов текстов</a:t>
            </a:r>
            <a:endParaRPr lang="en-US" sz="1650" dirty="0"/>
          </a:p>
        </p:txBody>
      </p:sp>
      <p:sp>
        <p:nvSpPr>
          <p:cNvPr id="17" name="Shape 14"/>
          <p:cNvSpPr/>
          <p:nvPr/>
        </p:nvSpPr>
        <p:spPr>
          <a:xfrm>
            <a:off x="4679752" y="5461159"/>
            <a:ext cx="485061" cy="485061"/>
          </a:xfrm>
          <a:prstGeom prst="roundRect">
            <a:avLst>
              <a:gd name="adj" fmla="val 6668"/>
            </a:avLst>
          </a:prstGeom>
          <a:solidFill>
            <a:srgbClr val="304755"/>
          </a:solidFill>
          <a:ln/>
        </p:spPr>
      </p:sp>
      <p:sp>
        <p:nvSpPr>
          <p:cNvPr id="18" name="Text 15"/>
          <p:cNvSpPr/>
          <p:nvPr/>
        </p:nvSpPr>
        <p:spPr>
          <a:xfrm>
            <a:off x="4800005" y="5551408"/>
            <a:ext cx="244435" cy="3044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350"/>
              </a:lnSpc>
              <a:buNone/>
            </a:pPr>
            <a:r>
              <a:rPr lang="en-US" sz="2350" dirty="0">
                <a:solidFill>
                  <a:srgbClr val="CAD6DE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4</a:t>
            </a:r>
            <a:endParaRPr lang="en-US" sz="2350" dirty="0"/>
          </a:p>
        </p:txBody>
      </p:sp>
      <p:sp>
        <p:nvSpPr>
          <p:cNvPr id="19" name="Text 16"/>
          <p:cNvSpPr/>
          <p:nvPr/>
        </p:nvSpPr>
        <p:spPr>
          <a:xfrm>
            <a:off x="5380315" y="5461159"/>
            <a:ext cx="2536508" cy="3169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450"/>
              </a:lnSpc>
              <a:buNone/>
            </a:pPr>
            <a:r>
              <a:rPr lang="en-US" sz="1950" dirty="0">
                <a:solidFill>
                  <a:srgbClr val="CAD6DE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Шаг 4</a:t>
            </a:r>
            <a:endParaRPr lang="en-US" sz="1950" dirty="0"/>
          </a:p>
        </p:txBody>
      </p:sp>
      <p:sp>
        <p:nvSpPr>
          <p:cNvPr id="20" name="Text 17"/>
          <p:cNvSpPr/>
          <p:nvPr/>
        </p:nvSpPr>
        <p:spPr>
          <a:xfrm>
            <a:off x="5380315" y="5907405"/>
            <a:ext cx="3009067" cy="6898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700"/>
              </a:lnSpc>
              <a:buNone/>
            </a:pPr>
            <a:r>
              <a:rPr lang="en-US" sz="165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Ученики определяют тип составленного текста</a:t>
            </a:r>
            <a:endParaRPr lang="en-US" sz="1650" dirty="0"/>
          </a:p>
        </p:txBody>
      </p:sp>
      <p:sp>
        <p:nvSpPr>
          <p:cNvPr id="21" name="Text 18"/>
          <p:cNvSpPr/>
          <p:nvPr/>
        </p:nvSpPr>
        <p:spPr>
          <a:xfrm>
            <a:off x="754618" y="7184708"/>
            <a:ext cx="7634764" cy="3449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00"/>
              </a:lnSpc>
              <a:buNone/>
            </a:pPr>
            <a:r>
              <a:rPr lang="en-US" sz="165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В конце важно обсудить с детьми, чем различаются типы текстов.</a:t>
            </a:r>
            <a:endParaRPr lang="en-US" sz="16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61273" y="611981"/>
            <a:ext cx="7821454" cy="111132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4350"/>
              </a:lnSpc>
              <a:buNone/>
            </a:pPr>
            <a:r>
              <a:rPr lang="en-US" sz="3500" dirty="0">
                <a:solidFill>
                  <a:srgbClr val="FFFFFF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Работа с таблицами и несплошными текстами</a:t>
            </a:r>
            <a:endParaRPr lang="en-US" sz="3500" dirty="0"/>
          </a:p>
        </p:txBody>
      </p:sp>
      <p:sp>
        <p:nvSpPr>
          <p:cNvPr id="4" name="Text 1"/>
          <p:cNvSpPr/>
          <p:nvPr/>
        </p:nvSpPr>
        <p:spPr>
          <a:xfrm>
            <a:off x="661273" y="2006679"/>
            <a:ext cx="7821454" cy="12091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50"/>
              </a:lnSpc>
              <a:buNone/>
            </a:pPr>
            <a:r>
              <a:rPr lang="en-US" sz="145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Важным аспектом развития функциональной читательской грамотности является работа с несплошными текстами, такими как таблицы, афиши, билеты и объявления. Ученики учатся находить нужную информацию, заполнять готовые таблицы и даже составлять их самостоятельно.</a:t>
            </a:r>
            <a:endParaRPr lang="en-US" sz="1450" dirty="0"/>
          </a:p>
        </p:txBody>
      </p:sp>
      <p:sp>
        <p:nvSpPr>
          <p:cNvPr id="5" name="Text 2"/>
          <p:cNvSpPr/>
          <p:nvPr/>
        </p:nvSpPr>
        <p:spPr>
          <a:xfrm>
            <a:off x="661273" y="3428405"/>
            <a:ext cx="7821454" cy="6045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50"/>
              </a:lnSpc>
              <a:buNone/>
            </a:pPr>
            <a:r>
              <a:rPr lang="en-US" sz="145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Для работы с афишами, билетами и объявлениями можно использовать следующие задания:</a:t>
            </a:r>
            <a:endParaRPr lang="en-US" sz="1450" dirty="0"/>
          </a:p>
        </p:txBody>
      </p:sp>
      <p:sp>
        <p:nvSpPr>
          <p:cNvPr id="6" name="Shape 3"/>
          <p:cNvSpPr/>
          <p:nvPr/>
        </p:nvSpPr>
        <p:spPr>
          <a:xfrm>
            <a:off x="661273" y="4245531"/>
            <a:ext cx="7821454" cy="2554843"/>
          </a:xfrm>
          <a:prstGeom prst="roundRect">
            <a:avLst>
              <a:gd name="adj" fmla="val 1109"/>
            </a:avLst>
          </a:prstGeom>
          <a:noFill/>
          <a:ln w="7620">
            <a:solidFill>
              <a:srgbClr val="FFFFFF">
                <a:alpha val="24000"/>
              </a:srgbClr>
            </a:solidFill>
            <a:prstDash val="solid"/>
          </a:ln>
        </p:spPr>
      </p:sp>
      <p:sp>
        <p:nvSpPr>
          <p:cNvPr id="7" name="Shape 4"/>
          <p:cNvSpPr/>
          <p:nvPr/>
        </p:nvSpPr>
        <p:spPr>
          <a:xfrm>
            <a:off x="668893" y="4253151"/>
            <a:ext cx="7805380" cy="846534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8" name="Text 5"/>
          <p:cNvSpPr/>
          <p:nvPr/>
        </p:nvSpPr>
        <p:spPr>
          <a:xfrm>
            <a:off x="858560" y="4374118"/>
            <a:ext cx="2220039" cy="6045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50"/>
              </a:lnSpc>
              <a:buNone/>
            </a:pPr>
            <a:r>
              <a:rPr lang="en-US" sz="145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Определение типа текста</a:t>
            </a:r>
            <a:endParaRPr lang="en-US" sz="1450" dirty="0"/>
          </a:p>
        </p:txBody>
      </p:sp>
      <p:sp>
        <p:nvSpPr>
          <p:cNvPr id="9" name="Text 6"/>
          <p:cNvSpPr/>
          <p:nvPr/>
        </p:nvSpPr>
        <p:spPr>
          <a:xfrm>
            <a:off x="3463885" y="4374118"/>
            <a:ext cx="2216229" cy="6045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50"/>
              </a:lnSpc>
              <a:buNone/>
            </a:pPr>
            <a:r>
              <a:rPr lang="en-US" sz="145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Извлечение информации</a:t>
            </a:r>
            <a:endParaRPr lang="en-US" sz="1450" dirty="0"/>
          </a:p>
        </p:txBody>
      </p:sp>
      <p:sp>
        <p:nvSpPr>
          <p:cNvPr id="10" name="Text 7"/>
          <p:cNvSpPr/>
          <p:nvPr/>
        </p:nvSpPr>
        <p:spPr>
          <a:xfrm>
            <a:off x="6065401" y="4374118"/>
            <a:ext cx="2220039" cy="302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350"/>
              </a:lnSpc>
              <a:buNone/>
            </a:pPr>
            <a:r>
              <a:rPr lang="en-US" sz="145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Анализ содержания</a:t>
            </a:r>
            <a:endParaRPr lang="en-US" sz="1450" dirty="0"/>
          </a:p>
        </p:txBody>
      </p:sp>
      <p:sp>
        <p:nvSpPr>
          <p:cNvPr id="11" name="Shape 8"/>
          <p:cNvSpPr/>
          <p:nvPr/>
        </p:nvSpPr>
        <p:spPr>
          <a:xfrm>
            <a:off x="668893" y="5099685"/>
            <a:ext cx="7805380" cy="846534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</p:sp>
      <p:sp>
        <p:nvSpPr>
          <p:cNvPr id="12" name="Text 9"/>
          <p:cNvSpPr/>
          <p:nvPr/>
        </p:nvSpPr>
        <p:spPr>
          <a:xfrm>
            <a:off x="858560" y="5220653"/>
            <a:ext cx="2220039" cy="6045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50"/>
              </a:lnSpc>
              <a:buNone/>
            </a:pPr>
            <a:r>
              <a:rPr lang="en-US" sz="145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К какой группе относится текст?</a:t>
            </a:r>
            <a:endParaRPr lang="en-US" sz="1450" dirty="0"/>
          </a:p>
        </p:txBody>
      </p:sp>
      <p:sp>
        <p:nvSpPr>
          <p:cNvPr id="13" name="Text 10"/>
          <p:cNvSpPr/>
          <p:nvPr/>
        </p:nvSpPr>
        <p:spPr>
          <a:xfrm>
            <a:off x="3463885" y="5220653"/>
            <a:ext cx="2216229" cy="6045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50"/>
              </a:lnSpc>
              <a:buNone/>
            </a:pPr>
            <a:r>
              <a:rPr lang="en-US" sz="145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Какую информацию можно извлечь?</a:t>
            </a:r>
            <a:endParaRPr lang="en-US" sz="1450" dirty="0"/>
          </a:p>
        </p:txBody>
      </p:sp>
      <p:sp>
        <p:nvSpPr>
          <p:cNvPr id="14" name="Text 11"/>
          <p:cNvSpPr/>
          <p:nvPr/>
        </p:nvSpPr>
        <p:spPr>
          <a:xfrm>
            <a:off x="6065401" y="5220653"/>
            <a:ext cx="2220039" cy="6045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50"/>
              </a:lnSpc>
              <a:buNone/>
            </a:pPr>
            <a:r>
              <a:rPr lang="en-US" sz="145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Что не указано в тексте?</a:t>
            </a:r>
            <a:endParaRPr lang="en-US" sz="1450" dirty="0"/>
          </a:p>
        </p:txBody>
      </p:sp>
      <p:sp>
        <p:nvSpPr>
          <p:cNvPr id="15" name="Shape 12"/>
          <p:cNvSpPr/>
          <p:nvPr/>
        </p:nvSpPr>
        <p:spPr>
          <a:xfrm>
            <a:off x="668893" y="5946219"/>
            <a:ext cx="7805380" cy="846534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16" name="Text 13"/>
          <p:cNvSpPr/>
          <p:nvPr/>
        </p:nvSpPr>
        <p:spPr>
          <a:xfrm>
            <a:off x="858560" y="6067187"/>
            <a:ext cx="2220039" cy="6045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50"/>
              </a:lnSpc>
              <a:buNone/>
            </a:pPr>
            <a:r>
              <a:rPr lang="en-US" sz="145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Какой вид несплошного текста?</a:t>
            </a:r>
            <a:endParaRPr lang="en-US" sz="1450" dirty="0"/>
          </a:p>
        </p:txBody>
      </p:sp>
      <p:sp>
        <p:nvSpPr>
          <p:cNvPr id="17" name="Text 14"/>
          <p:cNvSpPr/>
          <p:nvPr/>
        </p:nvSpPr>
        <p:spPr>
          <a:xfrm>
            <a:off x="3463885" y="6067187"/>
            <a:ext cx="2216229" cy="6045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50"/>
              </a:lnSpc>
              <a:buNone/>
            </a:pPr>
            <a:r>
              <a:rPr lang="en-US" sz="145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Где, когда, что происходит?</a:t>
            </a:r>
            <a:endParaRPr lang="en-US" sz="1450" dirty="0"/>
          </a:p>
        </p:txBody>
      </p:sp>
      <p:sp>
        <p:nvSpPr>
          <p:cNvPr id="18" name="Text 15"/>
          <p:cNvSpPr/>
          <p:nvPr/>
        </p:nvSpPr>
        <p:spPr>
          <a:xfrm>
            <a:off x="6065401" y="6067187"/>
            <a:ext cx="2220039" cy="6045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50"/>
              </a:lnSpc>
              <a:buNone/>
            </a:pPr>
            <a:r>
              <a:rPr lang="en-US" sz="145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Пользуется ли услуга популярностью?</a:t>
            </a:r>
            <a:endParaRPr lang="en-US" sz="1450" dirty="0"/>
          </a:p>
        </p:txBody>
      </p:sp>
      <p:sp>
        <p:nvSpPr>
          <p:cNvPr id="19" name="Text 16"/>
          <p:cNvSpPr/>
          <p:nvPr/>
        </p:nvSpPr>
        <p:spPr>
          <a:xfrm>
            <a:off x="661273" y="7012900"/>
            <a:ext cx="7821454" cy="6045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50"/>
              </a:lnSpc>
              <a:buNone/>
            </a:pPr>
            <a:r>
              <a:rPr lang="en-US" sz="145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Такие задания помогают развивать навыки работы с различными видами информации.</a:t>
            </a:r>
            <a:endParaRPr lang="en-US" sz="14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3138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115526" y="494348"/>
            <a:ext cx="6515814" cy="528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4150"/>
              </a:lnSpc>
              <a:buNone/>
            </a:pPr>
            <a:r>
              <a:rPr lang="en-US" sz="3300" dirty="0">
                <a:solidFill>
                  <a:srgbClr val="FFFFFF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Функциональное чтение</a:t>
            </a:r>
            <a:endParaRPr lang="en-US" sz="3300" dirty="0"/>
          </a:p>
        </p:txBody>
      </p:sp>
      <p:sp>
        <p:nvSpPr>
          <p:cNvPr id="4" name="Text 1"/>
          <p:cNvSpPr/>
          <p:nvPr/>
        </p:nvSpPr>
        <p:spPr>
          <a:xfrm>
            <a:off x="6115526" y="1292662"/>
            <a:ext cx="7885748" cy="11506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250"/>
              </a:lnSpc>
              <a:buNone/>
            </a:pPr>
            <a:r>
              <a:rPr lang="en-US" sz="140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Функциональное чтение - это чтение с целью поиска информации для решения конкретной задачи или выполнения определенного задания. При этом применяются приемы просмотрового чтения (сканирования) и аналитического чтения (выделение ключевых слов, подбор цитат, составление схем, графиков, таблиц).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6115526" y="2645450"/>
            <a:ext cx="7885748" cy="5753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250"/>
              </a:lnSpc>
              <a:buNone/>
            </a:pPr>
            <a:r>
              <a:rPr lang="en-US" sz="140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Этот метод особенно эффективен на уроках окружающего мира, литературного чтения и ОРКСЭ. Процесс обучения можно разделить на этапы:</a:t>
            </a:r>
            <a:endParaRPr lang="en-US" sz="140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5526" y="3422928"/>
            <a:ext cx="898803" cy="1438037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7283887" y="3602593"/>
            <a:ext cx="2610445" cy="2643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650" dirty="0">
                <a:solidFill>
                  <a:srgbClr val="CAD6DE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Совместная работа</a:t>
            </a:r>
            <a:endParaRPr lang="en-US" sz="1650" dirty="0"/>
          </a:p>
        </p:txBody>
      </p:sp>
      <p:sp>
        <p:nvSpPr>
          <p:cNvPr id="8" name="Text 4"/>
          <p:cNvSpPr/>
          <p:nvPr/>
        </p:nvSpPr>
        <p:spPr>
          <a:xfrm>
            <a:off x="7283887" y="3974663"/>
            <a:ext cx="6717387" cy="2876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40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Учитель и ученики вместе читают текст по абзацам, выделяя главное</a:t>
            </a:r>
            <a:endParaRPr lang="en-US" sz="140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5526" y="4860965"/>
            <a:ext cx="898803" cy="1438037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7283887" y="5040630"/>
            <a:ext cx="4053840" cy="2643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650" dirty="0">
                <a:solidFill>
                  <a:srgbClr val="CAD6DE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Частичная самостоятельность</a:t>
            </a:r>
            <a:endParaRPr lang="en-US" sz="1650" dirty="0"/>
          </a:p>
        </p:txBody>
      </p:sp>
      <p:sp>
        <p:nvSpPr>
          <p:cNvPr id="11" name="Text 6"/>
          <p:cNvSpPr/>
          <p:nvPr/>
        </p:nvSpPr>
        <p:spPr>
          <a:xfrm>
            <a:off x="7283887" y="5412700"/>
            <a:ext cx="6717387" cy="2876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40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Ученики отвечают на вопросы по тексту, часть работы выполняется дома</a:t>
            </a:r>
            <a:endParaRPr lang="en-US" sz="1400" dirty="0"/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15526" y="6299002"/>
            <a:ext cx="898803" cy="1438037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7283887" y="6478667"/>
            <a:ext cx="3633668" cy="2643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650" dirty="0">
                <a:solidFill>
                  <a:srgbClr val="CAD6DE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Полная самостоятельность</a:t>
            </a:r>
            <a:endParaRPr lang="en-US" sz="1650" dirty="0"/>
          </a:p>
        </p:txBody>
      </p:sp>
      <p:sp>
        <p:nvSpPr>
          <p:cNvPr id="14" name="Text 8"/>
          <p:cNvSpPr/>
          <p:nvPr/>
        </p:nvSpPr>
        <p:spPr>
          <a:xfrm>
            <a:off x="7283887" y="6850737"/>
            <a:ext cx="6717387" cy="5753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40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Ученики самостоятельно работают с текстом, составляют вопросы, тесты, кроссворды</a:t>
            </a:r>
            <a:endParaRPr lang="en-US" sz="1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30793" y="795933"/>
            <a:ext cx="7773710" cy="5300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4150"/>
              </a:lnSpc>
              <a:buNone/>
            </a:pPr>
            <a:r>
              <a:rPr lang="en-US" sz="3300" dirty="0">
                <a:solidFill>
                  <a:srgbClr val="FFFFFF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Заключение и рекомендации</a:t>
            </a:r>
            <a:endParaRPr lang="en-US" sz="3300" dirty="0"/>
          </a:p>
        </p:txBody>
      </p:sp>
      <p:sp>
        <p:nvSpPr>
          <p:cNvPr id="4" name="Text 1"/>
          <p:cNvSpPr/>
          <p:nvPr/>
        </p:nvSpPr>
        <p:spPr>
          <a:xfrm>
            <a:off x="630793" y="1596271"/>
            <a:ext cx="7882414" cy="8651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250"/>
              </a:lnSpc>
              <a:buNone/>
            </a:pPr>
            <a:r>
              <a:rPr lang="en-US" sz="140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Развитие функциональной читательской грамотности - ключевая задача начальной школы. Важно найти баланс между использованием современных технологий и традиционной работой с текстом. Рекомендуется:</a:t>
            </a:r>
            <a:endParaRPr lang="en-US" sz="1400" dirty="0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793" y="2664023"/>
            <a:ext cx="450533" cy="450533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630793" y="3294697"/>
            <a:ext cx="2120384" cy="2650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650" dirty="0">
                <a:solidFill>
                  <a:srgbClr val="CAD6DE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Баланс</a:t>
            </a:r>
            <a:endParaRPr lang="en-US" sz="1650" dirty="0"/>
          </a:p>
        </p:txBody>
      </p:sp>
      <p:sp>
        <p:nvSpPr>
          <p:cNvPr id="7" name="Text 3"/>
          <p:cNvSpPr/>
          <p:nvPr/>
        </p:nvSpPr>
        <p:spPr>
          <a:xfrm>
            <a:off x="630793" y="3667839"/>
            <a:ext cx="3806071" cy="57673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40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Рационально использовать ИКТ, не сводя к минимуму работу с учебником</a:t>
            </a:r>
            <a:endParaRPr lang="en-US" sz="1400" dirty="0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07136" y="2664023"/>
            <a:ext cx="450533" cy="450533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4707136" y="3294697"/>
            <a:ext cx="2853690" cy="2650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650" dirty="0">
                <a:solidFill>
                  <a:srgbClr val="CAD6DE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Целенаправленность</a:t>
            </a:r>
            <a:endParaRPr lang="en-US" sz="1650" dirty="0"/>
          </a:p>
        </p:txBody>
      </p:sp>
      <p:sp>
        <p:nvSpPr>
          <p:cNvPr id="10" name="Text 5"/>
          <p:cNvSpPr/>
          <p:nvPr/>
        </p:nvSpPr>
        <p:spPr>
          <a:xfrm>
            <a:off x="4707136" y="3667839"/>
            <a:ext cx="3806071" cy="57673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40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Использовать визуальные материалы там, где они действительно необходимы</a:t>
            </a:r>
            <a:endParaRPr lang="en-US" sz="1400" dirty="0"/>
          </a:p>
        </p:txBody>
      </p:sp>
      <p:pic>
        <p:nvPicPr>
          <p:cNvPr id="11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0793" y="4785241"/>
            <a:ext cx="450533" cy="450533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630793" y="5415915"/>
            <a:ext cx="2554010" cy="2650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650" dirty="0">
                <a:solidFill>
                  <a:srgbClr val="CAD6DE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Творческий подход</a:t>
            </a:r>
            <a:endParaRPr lang="en-US" sz="1650" dirty="0"/>
          </a:p>
        </p:txBody>
      </p:sp>
      <p:sp>
        <p:nvSpPr>
          <p:cNvPr id="13" name="Text 7"/>
          <p:cNvSpPr/>
          <p:nvPr/>
        </p:nvSpPr>
        <p:spPr>
          <a:xfrm>
            <a:off x="630793" y="5789057"/>
            <a:ext cx="3806071" cy="57673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40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Находить приемы, удобные для учителя и интересные для детей</a:t>
            </a:r>
            <a:endParaRPr lang="en-US" sz="1400" dirty="0"/>
          </a:p>
        </p:txBody>
      </p:sp>
      <p:pic>
        <p:nvPicPr>
          <p:cNvPr id="14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07136" y="4785241"/>
            <a:ext cx="450533" cy="450533"/>
          </a:xfrm>
          <a:prstGeom prst="rect">
            <a:avLst/>
          </a:prstGeom>
        </p:spPr>
      </p:pic>
      <p:sp>
        <p:nvSpPr>
          <p:cNvPr id="15" name="Text 8"/>
          <p:cNvSpPr/>
          <p:nvPr/>
        </p:nvSpPr>
        <p:spPr>
          <a:xfrm>
            <a:off x="4707136" y="5415915"/>
            <a:ext cx="2864763" cy="2650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650" dirty="0">
                <a:solidFill>
                  <a:srgbClr val="CAD6DE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Постоянное развитие</a:t>
            </a:r>
            <a:endParaRPr lang="en-US" sz="1650" dirty="0"/>
          </a:p>
        </p:txBody>
      </p:sp>
      <p:sp>
        <p:nvSpPr>
          <p:cNvPr id="16" name="Text 9"/>
          <p:cNvSpPr/>
          <p:nvPr/>
        </p:nvSpPr>
        <p:spPr>
          <a:xfrm>
            <a:off x="4707136" y="5789057"/>
            <a:ext cx="3806071" cy="57673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40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Регулярно применять различные методы для улучшения результатов</a:t>
            </a:r>
            <a:endParaRPr lang="en-US" sz="1400" dirty="0"/>
          </a:p>
        </p:txBody>
      </p:sp>
      <p:sp>
        <p:nvSpPr>
          <p:cNvPr id="17" name="Text 10"/>
          <p:cNvSpPr/>
          <p:nvPr/>
        </p:nvSpPr>
        <p:spPr>
          <a:xfrm>
            <a:off x="630793" y="6568440"/>
            <a:ext cx="7882414" cy="8651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250"/>
              </a:lnSpc>
              <a:buNone/>
            </a:pPr>
            <a:r>
              <a:rPr lang="en-US" sz="140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Помните, что основы функциональной читательской грамотности закладываются в начальных классах. Систематическая работа в этом направлении принесет положительные результаты в ближайшем будущем.</a:t>
            </a:r>
            <a:endParaRPr lang="en-US" sz="1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859</Words>
  <Application>Microsoft Office PowerPoint</Application>
  <PresentationFormat>Произвольный</PresentationFormat>
  <Paragraphs>91</Paragraphs>
  <Slides>8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Cabin</vt:lpstr>
      <vt:lpstr>Unbounded</vt:lpstr>
      <vt:lpstr>Cabin Bold</vt:lpstr>
      <vt:lpstr>Calibri</vt:lpstr>
      <vt:lpstr>Arial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Sportsman2</cp:lastModifiedBy>
  <cp:revision>2</cp:revision>
  <dcterms:created xsi:type="dcterms:W3CDTF">2024-11-03T07:59:01Z</dcterms:created>
  <dcterms:modified xsi:type="dcterms:W3CDTF">2024-11-03T08:13:26Z</dcterms:modified>
</cp:coreProperties>
</file>