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1" r:id="rId3"/>
    <p:sldId id="259" r:id="rId4"/>
    <p:sldId id="279" r:id="rId5"/>
    <p:sldId id="262" r:id="rId6"/>
    <p:sldId id="268" r:id="rId7"/>
    <p:sldId id="263" r:id="rId8"/>
    <p:sldId id="283" r:id="rId9"/>
    <p:sldId id="264" r:id="rId10"/>
    <p:sldId id="265" r:id="rId11"/>
    <p:sldId id="281" r:id="rId12"/>
    <p:sldId id="277" r:id="rId13"/>
    <p:sldId id="282" r:id="rId14"/>
    <p:sldId id="278" r:id="rId15"/>
    <p:sldId id="266" r:id="rId16"/>
    <p:sldId id="276" r:id="rId17"/>
    <p:sldId id="280" r:id="rId18"/>
    <p:sldId id="270" r:id="rId19"/>
    <p:sldId id="269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3" autoAdjust="0"/>
    <p:restoredTop sz="94660"/>
  </p:normalViewPr>
  <p:slideViewPr>
    <p:cSldViewPr snapToGrid="0">
      <p:cViewPr varScale="1">
        <p:scale>
          <a:sx n="80" d="100"/>
          <a:sy n="80" d="100"/>
        </p:scale>
        <p:origin x="112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B7081007-8673-452D-A8C1-194876B8795F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3B39626F-7381-45A8-8DE8-57304C16B788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9777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6" y="2354670"/>
            <a:ext cx="659553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1007-8673-452D-A8C1-194876B8795F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9626F-7381-45A8-8DE8-57304C16B7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8815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1007-8673-452D-A8C1-194876B8795F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9626F-7381-45A8-8DE8-57304C16B788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6874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957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1007-8673-452D-A8C1-194876B8795F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9626F-7381-45A8-8DE8-57304C16B7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808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1007-8673-452D-A8C1-194876B8795F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9626F-7381-45A8-8DE8-57304C16B788}" type="slidenum">
              <a:rPr lang="ru-RU" smtClean="0"/>
              <a:t>‹#›</a:t>
            </a:fld>
            <a:endParaRPr lang="ru-RU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9470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1007-8673-452D-A8C1-194876B8795F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9626F-7381-45A8-8DE8-57304C16B788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1004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1007-8673-452D-A8C1-194876B8795F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9626F-7381-45A8-8DE8-57304C16B7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8480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1007-8673-452D-A8C1-194876B8795F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9626F-7381-45A8-8DE8-57304C16B788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9056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8221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1007-8673-452D-A8C1-194876B8795F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9626F-7381-45A8-8DE8-57304C16B7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316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1007-8673-452D-A8C1-194876B8795F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9626F-7381-45A8-8DE8-57304C16B7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6277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1007-8673-452D-A8C1-194876B8795F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9626F-7381-45A8-8DE8-57304C16B788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51478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1007-8673-452D-A8C1-194876B8795F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9626F-7381-45A8-8DE8-57304C16B788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23143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1007-8673-452D-A8C1-194876B8795F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9626F-7381-45A8-8DE8-57304C16B7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01535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1007-8673-452D-A8C1-194876B8795F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9626F-7381-45A8-8DE8-57304C16B788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64427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1007-8673-452D-A8C1-194876B8795F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9626F-7381-45A8-8DE8-57304C16B788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71972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1007-8673-452D-A8C1-194876B8795F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9626F-7381-45A8-8DE8-57304C16B788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12697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81007-8673-452D-A8C1-194876B8795F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9626F-7381-45A8-8DE8-57304C16B788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797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7081007-8673-452D-A8C1-194876B8795F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B39626F-7381-45A8-8DE8-57304C16B7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666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9277" y="2464492"/>
            <a:ext cx="6331788" cy="655670"/>
          </a:xfrm>
        </p:spPr>
        <p:txBody>
          <a:bodyPr/>
          <a:lstStyle/>
          <a:p>
            <a:r>
              <a:rPr lang="ru-RU" sz="4000" b="1" dirty="0">
                <a:solidFill>
                  <a:srgbClr val="0070C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Дыхательные упражнения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13535" y="4011283"/>
            <a:ext cx="3527529" cy="1314543"/>
          </a:xfrm>
        </p:spPr>
        <p:txBody>
          <a:bodyPr>
            <a:normAutofit/>
          </a:bodyPr>
          <a:lstStyle/>
          <a:p>
            <a:pPr algn="r"/>
            <a:r>
              <a:rPr lang="ru-RU" dirty="0">
                <a:solidFill>
                  <a:schemeClr val="accent1">
                    <a:lumMod val="50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 Учитель- логопед </a:t>
            </a:r>
          </a:p>
          <a:p>
            <a:pPr algn="r"/>
            <a:r>
              <a:rPr lang="ru-RU" dirty="0">
                <a:solidFill>
                  <a:schemeClr val="accent1">
                    <a:lumMod val="50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Мельникова С.В.</a:t>
            </a:r>
            <a:br>
              <a:rPr lang="ru-RU" dirty="0">
                <a:solidFill>
                  <a:schemeClr val="accent1">
                    <a:lumMod val="50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40552" y="226990"/>
            <a:ext cx="68692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+mj-lt"/>
              </a:rPr>
              <a:t>МБДОУ ЦЕНТР РАЗВИТИЯ РЕБЕНКА Д/С №21</a:t>
            </a:r>
            <a:br>
              <a:rPr lang="ru-RU" sz="1600" dirty="0">
                <a:latin typeface="+mj-lt"/>
              </a:rPr>
            </a:br>
            <a:br>
              <a:rPr lang="ru-RU" sz="1600" dirty="0">
                <a:latin typeface="+mj-lt"/>
              </a:rPr>
            </a:br>
            <a:r>
              <a:rPr lang="ru-RU" sz="1600" dirty="0">
                <a:latin typeface="+mj-lt"/>
              </a:rPr>
              <a:t>г. о. Балашиха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213535" y="6333000"/>
            <a:ext cx="72327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i="1" dirty="0"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2017 г.</a:t>
            </a:r>
            <a:endParaRPr lang="ru-RU" sz="1600" dirty="0"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33570" y="3641951"/>
            <a:ext cx="3276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для детей дошкольного возраста</a:t>
            </a:r>
          </a:p>
        </p:txBody>
      </p:sp>
    </p:spTree>
    <p:extLst>
      <p:ext uri="{BB962C8B-B14F-4D97-AF65-F5344CB8AC3E}">
        <p14:creationId xmlns:p14="http://schemas.microsoft.com/office/powerpoint/2010/main" val="371441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Цель дыхательных упражнений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Выработка более длительного вдоха и более продолжительного выдоха.</a:t>
            </a:r>
          </a:p>
        </p:txBody>
      </p:sp>
    </p:spTree>
    <p:extLst>
      <p:ext uri="{BB962C8B-B14F-4D97-AF65-F5344CB8AC3E}">
        <p14:creationId xmlns:p14="http://schemas.microsoft.com/office/powerpoint/2010/main" val="32805659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Требования к выполнению дыхательных упражнений: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5784" y="2529288"/>
            <a:ext cx="7200897" cy="3871512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</a:rPr>
              <a:t>Перед началом выполнения упражнений проветрить помещение: воздух в нем должен быть средней влажности.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</a:rPr>
              <a:t>Одежда не должна стеснять движений.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</a:rPr>
              <a:t>Не выполнять речевые упражнения после приема пищи.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</a:rPr>
              <a:t>Упражнения выполнять сидя, стоя.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</a:rPr>
              <a:t>Следить за правильным выполнением упражнений (дети не должны поднимать плечи и «перебирать дыхание», что влечет за собой резкий выдох — голос звучит прерывисто, форсировано. Поэтому количество выдыхаемого воздуха не должно быть слишком большим. Также нужно избегать больших задержек дыхания, обязательно объясняя детям, зачем нужно научиться дышать гармонично — полным дыханием, говорить только на выдохе, не добирать воздух во время произнесения слова, делать осмысленные паузы при произнесении фраз.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</a:rPr>
              <a:t>Речевые упражнения ограничивать по времени: длительность их от 30 с до 1,5 мин (можно использовать песочные часы) во избежание утомления ребенка и даже возможного головокружения.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</a:rPr>
              <a:t>Обязательно чередовать выполнение речевых упражнений с другими упражнениями.</a:t>
            </a:r>
          </a:p>
        </p:txBody>
      </p:sp>
    </p:spTree>
    <p:extLst>
      <p:ext uri="{BB962C8B-B14F-4D97-AF65-F5344CB8AC3E}">
        <p14:creationId xmlns:p14="http://schemas.microsoft.com/office/powerpoint/2010/main" val="612408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5743" y="982132"/>
            <a:ext cx="3587262" cy="734525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b="1" dirty="0"/>
              <a:t>«Накорми животных»</a:t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76864" y="2927547"/>
            <a:ext cx="2627386" cy="3076437"/>
          </a:xfrm>
        </p:spPr>
        <p:txBody>
          <a:bodyPr>
            <a:noAutofit/>
          </a:bodyPr>
          <a:lstStyle/>
          <a:p>
            <a:pPr algn="l"/>
            <a:r>
              <a:rPr lang="ru-RU" sz="1100" b="1" dirty="0"/>
              <a:t>Цель</a:t>
            </a:r>
            <a:r>
              <a:rPr lang="ru-RU" sz="1100" dirty="0"/>
              <a:t>: развитие сильного плавного выдоха.</a:t>
            </a:r>
          </a:p>
          <a:p>
            <a:pPr algn="l"/>
            <a:r>
              <a:rPr lang="ru-RU" sz="1100" b="1" dirty="0"/>
              <a:t>Оборудование</a:t>
            </a:r>
            <a:r>
              <a:rPr lang="ru-RU" sz="1100" dirty="0"/>
              <a:t>: помпон или ватный шарик, ворота из коробки, мордочки животного.</a:t>
            </a:r>
          </a:p>
          <a:p>
            <a:pPr algn="l"/>
            <a:r>
              <a:rPr lang="ru-RU" sz="1100" b="1" dirty="0"/>
              <a:t>Ход игры</a:t>
            </a:r>
            <a:r>
              <a:rPr lang="ru-RU" sz="1100" dirty="0"/>
              <a:t>: Сегодня мы с тобой будем животноводами и тебе нужно как можно больше накормить животных.</a:t>
            </a:r>
          </a:p>
          <a:p>
            <a:pPr algn="l"/>
            <a:r>
              <a:rPr lang="ru-RU" sz="1100" dirty="0"/>
              <a:t>Вытягиваем губы трубочкой и плавно дуем на шарик, загоняя его в ротик животным. </a:t>
            </a:r>
          </a:p>
          <a:p>
            <a:pPr algn="l"/>
            <a:r>
              <a:rPr lang="ru-RU" sz="1100" dirty="0"/>
              <a:t>Внимание! Следить, чтобы ребенок не надувал щеки. При необходимости их можно придерживать руками.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061" y="982132"/>
            <a:ext cx="4433096" cy="5021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9866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76865" y="982132"/>
            <a:ext cx="2536798" cy="421278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«Лягушонок»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1176865" y="3031064"/>
            <a:ext cx="2536798" cy="2933007"/>
          </a:xfrm>
        </p:spPr>
        <p:txBody>
          <a:bodyPr>
            <a:noAutofit/>
          </a:bodyPr>
          <a:lstStyle/>
          <a:p>
            <a:pPr algn="l"/>
            <a:r>
              <a:rPr lang="ru-RU" sz="1050" b="1" dirty="0">
                <a:solidFill>
                  <a:schemeClr val="tx1"/>
                </a:solidFill>
              </a:rPr>
              <a:t>Цель: </a:t>
            </a:r>
            <a:r>
              <a:rPr lang="ru-RU" sz="1050" dirty="0">
                <a:solidFill>
                  <a:schemeClr val="tx1"/>
                </a:solidFill>
              </a:rPr>
              <a:t>Развитие речевого дыхания, формирование умения делать плавный и длительный выдох (не добирая воздуха).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br>
              <a:rPr lang="ru-RU" sz="1050" b="1" dirty="0">
                <a:solidFill>
                  <a:schemeClr val="tx1"/>
                </a:solidFill>
              </a:rPr>
            </a:br>
            <a:r>
              <a:rPr lang="ru-RU" sz="1050" b="1" dirty="0">
                <a:solidFill>
                  <a:schemeClr val="tx1"/>
                </a:solidFill>
              </a:rPr>
              <a:t>По кувшинкам,</a:t>
            </a:r>
            <a:br>
              <a:rPr lang="ru-RU" sz="1050" b="1" dirty="0">
                <a:solidFill>
                  <a:schemeClr val="tx1"/>
                </a:solidFill>
              </a:rPr>
            </a:br>
            <a:r>
              <a:rPr lang="ru-RU" sz="1050" b="1" dirty="0">
                <a:solidFill>
                  <a:schemeClr val="tx1"/>
                </a:solidFill>
              </a:rPr>
              <a:t>Как пружинка,</a:t>
            </a:r>
            <a:br>
              <a:rPr lang="ru-RU" sz="1050" b="1" dirty="0">
                <a:solidFill>
                  <a:schemeClr val="tx1"/>
                </a:solidFill>
              </a:rPr>
            </a:br>
            <a:r>
              <a:rPr lang="ru-RU" sz="1050" b="1" dirty="0">
                <a:solidFill>
                  <a:schemeClr val="tx1"/>
                </a:solidFill>
              </a:rPr>
              <a:t>Лягушонок прыг-прыг-прыг!</a:t>
            </a:r>
            <a:br>
              <a:rPr lang="ru-RU" sz="1050" b="1" dirty="0">
                <a:solidFill>
                  <a:schemeClr val="tx1"/>
                </a:solidFill>
              </a:rPr>
            </a:br>
            <a:r>
              <a:rPr lang="ru-RU" sz="1050" b="1" dirty="0">
                <a:solidFill>
                  <a:schemeClr val="tx1"/>
                </a:solidFill>
              </a:rPr>
              <a:t>По листочкам,</a:t>
            </a:r>
            <a:br>
              <a:rPr lang="ru-RU" sz="1050" b="1" dirty="0">
                <a:solidFill>
                  <a:schemeClr val="tx1"/>
                </a:solidFill>
              </a:rPr>
            </a:br>
            <a:r>
              <a:rPr lang="ru-RU" sz="1050" b="1" dirty="0">
                <a:solidFill>
                  <a:schemeClr val="tx1"/>
                </a:solidFill>
              </a:rPr>
              <a:t>По цветочкам,</a:t>
            </a:r>
            <a:br>
              <a:rPr lang="ru-RU" sz="1050" b="1" dirty="0">
                <a:solidFill>
                  <a:schemeClr val="tx1"/>
                </a:solidFill>
              </a:rPr>
            </a:br>
            <a:r>
              <a:rPr lang="ru-RU" sz="1050" b="1" dirty="0">
                <a:solidFill>
                  <a:schemeClr val="tx1"/>
                </a:solidFill>
              </a:rPr>
              <a:t>В воду с брызгами - бултых!</a:t>
            </a:r>
            <a:br>
              <a:rPr lang="ru-RU" sz="1050" b="1" dirty="0">
                <a:solidFill>
                  <a:schemeClr val="tx1"/>
                </a:solidFill>
              </a:rPr>
            </a:br>
            <a:r>
              <a:rPr lang="ru-RU" sz="1050" b="1" dirty="0">
                <a:solidFill>
                  <a:schemeClr val="tx1"/>
                </a:solidFill>
              </a:rPr>
              <a:t>Выплывает,</a:t>
            </a:r>
            <a:br>
              <a:rPr lang="ru-RU" sz="1050" b="1" dirty="0">
                <a:solidFill>
                  <a:schemeClr val="tx1"/>
                </a:solidFill>
              </a:rPr>
            </a:br>
            <a:r>
              <a:rPr lang="ru-RU" sz="1050" b="1" dirty="0">
                <a:solidFill>
                  <a:schemeClr val="tx1"/>
                </a:solidFill>
              </a:rPr>
              <a:t>Отдыхает,</a:t>
            </a:r>
            <a:br>
              <a:rPr lang="ru-RU" sz="1050" b="1" dirty="0">
                <a:solidFill>
                  <a:schemeClr val="tx1"/>
                </a:solidFill>
              </a:rPr>
            </a:br>
            <a:r>
              <a:rPr lang="ru-RU" sz="1050" b="1" dirty="0">
                <a:solidFill>
                  <a:schemeClr val="tx1"/>
                </a:solidFill>
              </a:rPr>
              <a:t>Греется на солнышке,</a:t>
            </a:r>
            <a:br>
              <a:rPr lang="ru-RU" sz="1050" b="1" dirty="0">
                <a:solidFill>
                  <a:schemeClr val="tx1"/>
                </a:solidFill>
              </a:rPr>
            </a:br>
            <a:r>
              <a:rPr lang="ru-RU" sz="1050" b="1" dirty="0">
                <a:solidFill>
                  <a:schemeClr val="tx1"/>
                </a:solidFill>
              </a:rPr>
              <a:t>А на листике,</a:t>
            </a:r>
            <a:br>
              <a:rPr lang="ru-RU" sz="1050" b="1" dirty="0">
                <a:solidFill>
                  <a:schemeClr val="tx1"/>
                </a:solidFill>
              </a:rPr>
            </a:br>
            <a:r>
              <a:rPr lang="ru-RU" sz="1050" b="1" dirty="0">
                <a:solidFill>
                  <a:schemeClr val="tx1"/>
                </a:solidFill>
              </a:rPr>
              <a:t>Качаясь,</a:t>
            </a:r>
            <a:br>
              <a:rPr lang="ru-RU" sz="1050" b="1" dirty="0">
                <a:solidFill>
                  <a:schemeClr val="tx1"/>
                </a:solidFill>
              </a:rPr>
            </a:br>
            <a:r>
              <a:rPr lang="ru-RU" sz="1050" b="1" dirty="0">
                <a:solidFill>
                  <a:schemeClr val="tx1"/>
                </a:solidFill>
              </a:rPr>
              <a:t>Думает, что в лодочке!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1050" b="1" dirty="0">
                <a:solidFill>
                  <a:schemeClr val="tx1"/>
                </a:solidFill>
              </a:rPr>
              <a:t>Л. </a:t>
            </a:r>
            <a:r>
              <a:rPr lang="ru-RU" sz="1050" b="1" dirty="0" err="1">
                <a:solidFill>
                  <a:schemeClr val="tx1"/>
                </a:solidFill>
              </a:rPr>
              <a:t>Алейникова</a:t>
            </a:r>
            <a:br>
              <a:rPr lang="ru-RU" sz="1050" dirty="0"/>
            </a:br>
            <a:endParaRPr lang="ru-RU" sz="105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5877" y="982132"/>
            <a:ext cx="4447662" cy="4981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794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6865" y="835483"/>
            <a:ext cx="2536798" cy="423013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«Весёлый клоун»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l"/>
            <a:r>
              <a:rPr lang="ru-RU" b="1" dirty="0"/>
              <a:t>Цель: </a:t>
            </a:r>
            <a:r>
              <a:rPr lang="ru-RU" dirty="0"/>
              <a:t>увеличить объём дыхания, нормализовать его ритм, выработать плавный, длительный экономный выдох.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062" y="982132"/>
            <a:ext cx="4457101" cy="4893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873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6865" y="1064526"/>
            <a:ext cx="2536798" cy="422051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«Пчёлка, лети!»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76865" y="3031064"/>
            <a:ext cx="2536798" cy="2905711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b="1" dirty="0">
                <a:solidFill>
                  <a:schemeClr val="tx1"/>
                </a:solidFill>
              </a:rPr>
              <a:t>Цель: </a:t>
            </a:r>
            <a:r>
              <a:rPr lang="ru-RU" dirty="0">
                <a:solidFill>
                  <a:schemeClr val="tx1"/>
                </a:solidFill>
              </a:rPr>
              <a:t>Выработка длительного непрерывного ротового выдоха.</a:t>
            </a:r>
          </a:p>
          <a:p>
            <a:br>
              <a:rPr lang="ru-RU" dirty="0">
                <a:solidFill>
                  <a:schemeClr val="tx1"/>
                </a:solidFill>
              </a:rPr>
            </a:b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Отчего цветок дрожит?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Посредине кто жужжит?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Я приблизилась слегка,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Пчелка взмыла в облака!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Зажужжала, позвала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В небо синее пчела. </a:t>
            </a:r>
          </a:p>
          <a:p>
            <a:r>
              <a:rPr lang="ru-RU" b="1" dirty="0">
                <a:solidFill>
                  <a:schemeClr val="tx1"/>
                </a:solidFill>
              </a:rPr>
              <a:t>                               Л. </a:t>
            </a:r>
            <a:r>
              <a:rPr lang="ru-RU" b="1" dirty="0" err="1">
                <a:solidFill>
                  <a:schemeClr val="tx1"/>
                </a:solidFill>
              </a:rPr>
              <a:t>Буртан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3292" y="1064526"/>
            <a:ext cx="4503933" cy="4872249"/>
          </a:xfrm>
        </p:spPr>
      </p:pic>
    </p:spTree>
    <p:extLst>
      <p:ext uri="{BB962C8B-B14F-4D97-AF65-F5344CB8AC3E}">
        <p14:creationId xmlns:p14="http://schemas.microsoft.com/office/powerpoint/2010/main" val="6983109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2349" y="982132"/>
            <a:ext cx="2536798" cy="413749"/>
          </a:xfrm>
        </p:spPr>
        <p:txBody>
          <a:bodyPr>
            <a:noAutofit/>
          </a:bodyPr>
          <a:lstStyle/>
          <a:p>
            <a:r>
              <a:rPr lang="ru-RU" b="1" dirty="0"/>
              <a:t>«Тучка»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188" y="799252"/>
            <a:ext cx="4065563" cy="259106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76864" y="2901668"/>
            <a:ext cx="2687769" cy="2438404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b="1" dirty="0"/>
              <a:t>Цель: </a:t>
            </a:r>
            <a:r>
              <a:rPr lang="ru-RU" dirty="0"/>
              <a:t>Развитие речевого дыхания, формирование умения делать плавный и длительный выдох (не добирая воздуха).</a:t>
            </a:r>
          </a:p>
          <a:p>
            <a:pPr algn="l"/>
            <a:r>
              <a:rPr lang="ru-RU" dirty="0"/>
              <a:t>Дети берут “тучки” с капельками (снежинками) на ниточках и дуют на них, наблюдая за кружением капелек, снежинок.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188" y="3390314"/>
            <a:ext cx="4065563" cy="2591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1321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0934" y="1083212"/>
            <a:ext cx="2928659" cy="375829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«Сдуй снежинку»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76865" y="3031064"/>
            <a:ext cx="2536798" cy="2837473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Цель: </a:t>
            </a:r>
            <a:r>
              <a:rPr lang="ru-RU" dirty="0">
                <a:solidFill>
                  <a:schemeClr val="tx1"/>
                </a:solidFill>
              </a:rPr>
              <a:t>Обучение плавному, свободному выдоху.</a:t>
            </a:r>
            <a:br>
              <a:rPr lang="ru-RU" dirty="0">
                <a:solidFill>
                  <a:schemeClr val="tx1"/>
                </a:solidFill>
              </a:rPr>
            </a:br>
            <a:br>
              <a:rPr lang="ru-RU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Чтоб не таяли снежинки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На ладошках у Маринки,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Подсказали ей синички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Спрятать ручки в рукавички. </a:t>
            </a:r>
          </a:p>
          <a:p>
            <a:r>
              <a:rPr lang="ru-RU" b="1" dirty="0">
                <a:solidFill>
                  <a:schemeClr val="tx1"/>
                </a:solidFill>
              </a:rPr>
              <a:t>                        М. Даценко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7765" y="1083212"/>
            <a:ext cx="4445391" cy="4785325"/>
          </a:xfrm>
        </p:spPr>
      </p:pic>
    </p:spTree>
    <p:extLst>
      <p:ext uri="{BB962C8B-B14F-4D97-AF65-F5344CB8AC3E}">
        <p14:creationId xmlns:p14="http://schemas.microsoft.com/office/powerpoint/2010/main" val="29423351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6864" y="982132"/>
            <a:ext cx="2536798" cy="393339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«Горячий чай»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76864" y="3031064"/>
            <a:ext cx="2653263" cy="3274845"/>
          </a:xfrm>
        </p:spPr>
        <p:txBody>
          <a:bodyPr>
            <a:normAutofit fontScale="40000" lnSpcReduction="20000"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solidFill>
                  <a:schemeClr val="tx1"/>
                </a:solidFill>
              </a:rPr>
              <a:t>Цель: </a:t>
            </a:r>
            <a:r>
              <a:rPr lang="ru-RU" sz="2800" dirty="0">
                <a:solidFill>
                  <a:schemeClr val="tx1"/>
                </a:solidFill>
              </a:rPr>
              <a:t>Развитие речевого дыхания, формирование умения делать плавный и длительный выдох (не добирая воздуха).</a:t>
            </a: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ru-RU" sz="2800" dirty="0">
              <a:solidFill>
                <a:schemeClr val="tx1"/>
              </a:solidFill>
            </a:endParaRP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solidFill>
                  <a:schemeClr val="tx1"/>
                </a:solidFill>
              </a:rPr>
              <a:t>Оборудование: </a:t>
            </a:r>
            <a:r>
              <a:rPr lang="ru-RU" sz="2800" dirty="0">
                <a:solidFill>
                  <a:schemeClr val="tx1"/>
                </a:solidFill>
              </a:rPr>
              <a:t>картинка чашка с блюдцем наклеивается на картон, «пар» вырезается из голубого полиэтиленового мешочка и прикрепляется к чашке с помощью скотча.</a:t>
            </a: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ru-RU" sz="2800" dirty="0">
              <a:solidFill>
                <a:schemeClr val="tx1"/>
              </a:solidFill>
            </a:endParaRP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solidFill>
                  <a:schemeClr val="tx1"/>
                </a:solidFill>
              </a:rPr>
              <a:t>Ход игры: </a:t>
            </a:r>
            <a:r>
              <a:rPr lang="ru-RU" sz="2800" dirty="0">
                <a:solidFill>
                  <a:schemeClr val="tx1"/>
                </a:solidFill>
              </a:rPr>
              <a:t>Взрослый предлагает ребенку подуть на горячий чай, чтобы он быстрее остыл.</a:t>
            </a: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dirty="0">
                <a:solidFill>
                  <a:schemeClr val="tx1"/>
                </a:solidFill>
              </a:rPr>
              <a:t>Ребенок дует на “пар”. Если правильно дует то “пар” отклоняется от чашки.</a:t>
            </a: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dirty="0">
                <a:solidFill>
                  <a:schemeClr val="tx1"/>
                </a:solidFill>
              </a:rPr>
              <a:t>Показ действия сопровождается словами: “Наберу воздуха и подую на чай”.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249" y="982132"/>
            <a:ext cx="4686301" cy="493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0686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6865" y="982132"/>
            <a:ext cx="2536798" cy="483398"/>
          </a:xfrm>
        </p:spPr>
        <p:txBody>
          <a:bodyPr/>
          <a:lstStyle/>
          <a:p>
            <a:r>
              <a:rPr lang="ru-RU" dirty="0"/>
              <a:t>«</a:t>
            </a:r>
            <a:r>
              <a:rPr lang="ru-RU" b="1" dirty="0"/>
              <a:t>Вертушка»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76865" y="2936173"/>
            <a:ext cx="2851671" cy="3214461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ru-RU" sz="1200" b="1" dirty="0"/>
              <a:t>Цель</a:t>
            </a:r>
            <a:r>
              <a:rPr lang="ru-RU" sz="1200" dirty="0"/>
              <a:t>: развитие длительного плавного выдоха; активизация губных мышц.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br>
              <a:rPr lang="ru-RU" sz="1200" dirty="0"/>
            </a:br>
            <a:r>
              <a:rPr lang="ru-RU" sz="1200" b="1" dirty="0"/>
              <a:t>Оборудование</a:t>
            </a:r>
            <a:r>
              <a:rPr lang="ru-RU" sz="1200" dirty="0"/>
              <a:t>: игрушка-вертушка.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br>
              <a:rPr lang="ru-RU" sz="1200" dirty="0"/>
            </a:br>
            <a:r>
              <a:rPr lang="ru-RU" sz="1200" b="1" dirty="0"/>
              <a:t>Ход игры</a:t>
            </a:r>
            <a:r>
              <a:rPr lang="ru-RU" sz="1200" dirty="0"/>
              <a:t>: Покажите ребенку вертушку. На улице продемонстрируйте, как она начинает вертеться от дуновения ветра. Затем предложите подуть на нее самостоятельно. Вытянуть губы вперед трубочкой и длительно дуть на вертушку, стараясь, чтобы она завертелась как можно сильнее.</a:t>
            </a:r>
            <a:br>
              <a:rPr lang="ru-RU" sz="1200" dirty="0"/>
            </a:br>
            <a:r>
              <a:rPr lang="ru-RU" sz="1200" i="1" dirty="0"/>
              <a:t>   – Давай сделаем ветер – подуем на вертушку. Вот как завертелась! Подуй еще сильнее – вертушка вертится быстрее.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ru-RU" sz="1200" dirty="0"/>
              <a:t>   Игра может проводиться как индивидуально, так и в группе детей.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2054" y="854611"/>
            <a:ext cx="4440854" cy="514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0920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6865" y="1074636"/>
            <a:ext cx="2536798" cy="410592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«Стрекоза»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35171" y="3031065"/>
            <a:ext cx="2794958" cy="2864768"/>
          </a:xfrm>
        </p:spPr>
        <p:txBody>
          <a:bodyPr>
            <a:noAutofit/>
          </a:bodyPr>
          <a:lstStyle/>
          <a:p>
            <a:pPr algn="l"/>
            <a:r>
              <a:rPr lang="ru-RU" sz="1400" b="1" dirty="0">
                <a:solidFill>
                  <a:schemeClr val="tx1"/>
                </a:solidFill>
              </a:rPr>
              <a:t>Цель: </a:t>
            </a:r>
            <a:r>
              <a:rPr lang="ru-RU" sz="1400" dirty="0">
                <a:solidFill>
                  <a:schemeClr val="tx1"/>
                </a:solidFill>
              </a:rPr>
              <a:t>Выработка длительного, направленного, плавного ротового выдоха.</a:t>
            </a:r>
          </a:p>
          <a:p>
            <a:pPr algn="l"/>
            <a:endParaRPr lang="ru-RU" sz="800" dirty="0">
              <a:solidFill>
                <a:schemeClr val="tx1"/>
              </a:solidFill>
            </a:endParaRPr>
          </a:p>
          <a:p>
            <a:r>
              <a:rPr lang="ru-RU" sz="1400" b="1" dirty="0">
                <a:solidFill>
                  <a:schemeClr val="tx1"/>
                </a:solidFill>
              </a:rPr>
              <a:t>Жила была стрекоза</a:t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</a:rPr>
              <a:t>Длинные крылья, большие глаза</a:t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</a:rPr>
              <a:t>Утром проснется, росой обольется</a:t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</a:rPr>
              <a:t>В зеркальце мило себе улыбнется</a:t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</a:rPr>
              <a:t>Как я красива право сказать,</a:t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</a:rPr>
              <a:t>Ни передать, ни пером описать.</a:t>
            </a:r>
            <a:br>
              <a:rPr lang="ru-RU" sz="1400" b="1" dirty="0">
                <a:solidFill>
                  <a:schemeClr val="tx1"/>
                </a:solidFill>
              </a:rPr>
            </a:br>
            <a:r>
              <a:rPr lang="ru-RU" sz="1400" b="1" dirty="0">
                <a:solidFill>
                  <a:schemeClr val="tx1"/>
                </a:solidFill>
              </a:rPr>
              <a:t>                                    А. Алферова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1221" y="1054670"/>
            <a:ext cx="4527868" cy="4821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4568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6865" y="982132"/>
            <a:ext cx="2536798" cy="803536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«Чайник закипел»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76864" y="3031065"/>
            <a:ext cx="2536799" cy="2438404"/>
          </a:xfrm>
        </p:spPr>
        <p:txBody>
          <a:bodyPr>
            <a:normAutofit fontScale="92500"/>
          </a:bodyPr>
          <a:lstStyle/>
          <a:p>
            <a:pPr algn="l"/>
            <a:r>
              <a:rPr lang="ru-RU" b="1" dirty="0"/>
              <a:t>Цель</a:t>
            </a:r>
            <a:r>
              <a:rPr lang="ru-RU" dirty="0"/>
              <a:t>: развитие сильного плавного ротового выдоха; активизация губных мышц.</a:t>
            </a:r>
          </a:p>
          <a:p>
            <a:pPr algn="l"/>
            <a:endParaRPr lang="ru-RU" dirty="0"/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b="1" dirty="0"/>
              <a:t>Пар из носика валит,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b="1" dirty="0"/>
              <a:t>В чайнике вода кипит. Нужно срочно маму звать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b="1" dirty="0"/>
              <a:t>Чай горячий наливать.</a:t>
            </a:r>
            <a:br>
              <a:rPr lang="ru-RU" dirty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062" y="982132"/>
            <a:ext cx="4461230" cy="4893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6482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6865" y="986431"/>
            <a:ext cx="2536798" cy="1245484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«Божья коровка полети на небо»</a:t>
            </a:r>
            <a:br>
              <a:rPr lang="ru-RU" dirty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76865" y="3031064"/>
            <a:ext cx="2454856" cy="2933007"/>
          </a:xfrm>
        </p:spPr>
        <p:txBody>
          <a:bodyPr>
            <a:no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1" dirty="0">
                <a:solidFill>
                  <a:schemeClr val="tx1"/>
                </a:solidFill>
              </a:rPr>
              <a:t>Цель: </a:t>
            </a:r>
            <a:r>
              <a:rPr lang="ru-RU" sz="1000" dirty="0">
                <a:solidFill>
                  <a:schemeClr val="tx1"/>
                </a:solidFill>
              </a:rPr>
              <a:t>Выработка длительного непрерывного ротового выдоха.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ru-RU" sz="1000" dirty="0">
              <a:solidFill>
                <a:schemeClr val="tx1"/>
              </a:solidFill>
            </a:endParaRPr>
          </a:p>
          <a:p>
            <a:r>
              <a:rPr lang="ru-RU" sz="1000" b="1" dirty="0">
                <a:solidFill>
                  <a:schemeClr val="tx1"/>
                </a:solidFill>
              </a:rPr>
              <a:t>Божью Коровку можно поймать,</a:t>
            </a:r>
            <a:br>
              <a:rPr lang="ru-RU" sz="1000" b="1" dirty="0">
                <a:solidFill>
                  <a:schemeClr val="tx1"/>
                </a:solidFill>
              </a:rPr>
            </a:br>
            <a:r>
              <a:rPr lang="ru-RU" sz="1000" b="1" dirty="0">
                <a:solidFill>
                  <a:schemeClr val="tx1"/>
                </a:solidFill>
              </a:rPr>
              <a:t>Черные точки пересчитать.</a:t>
            </a:r>
            <a:br>
              <a:rPr lang="ru-RU" sz="1000" b="1" dirty="0">
                <a:solidFill>
                  <a:schemeClr val="tx1"/>
                </a:solidFill>
              </a:rPr>
            </a:br>
            <a:r>
              <a:rPr lang="ru-RU" sz="1000" b="1" dirty="0">
                <a:solidFill>
                  <a:schemeClr val="tx1"/>
                </a:solidFill>
              </a:rPr>
              <a:t>Раз, два, три... Не успела!</a:t>
            </a:r>
            <a:br>
              <a:rPr lang="ru-RU" sz="1000" b="1" dirty="0">
                <a:solidFill>
                  <a:schemeClr val="tx1"/>
                </a:solidFill>
              </a:rPr>
            </a:br>
            <a:r>
              <a:rPr lang="ru-RU" sz="1000" b="1" dirty="0">
                <a:solidFill>
                  <a:schemeClr val="tx1"/>
                </a:solidFill>
              </a:rPr>
              <a:t>Божья коровка моя улетела!</a:t>
            </a:r>
            <a:br>
              <a:rPr lang="ru-RU" sz="1000" b="1" dirty="0">
                <a:solidFill>
                  <a:schemeClr val="tx1"/>
                </a:solidFill>
              </a:rPr>
            </a:br>
            <a:r>
              <a:rPr lang="ru-RU" sz="1000" b="1" dirty="0">
                <a:solidFill>
                  <a:schemeClr val="tx1"/>
                </a:solidFill>
              </a:rPr>
              <a:t>                                               О. Ребрикова</a:t>
            </a:r>
            <a:br>
              <a:rPr lang="ru-RU" sz="1000" b="1" dirty="0">
                <a:solidFill>
                  <a:schemeClr val="tx1"/>
                </a:solidFill>
              </a:rPr>
            </a:br>
            <a:br>
              <a:rPr lang="ru-RU" sz="1000" b="1" dirty="0">
                <a:solidFill>
                  <a:schemeClr val="tx1"/>
                </a:solidFill>
              </a:rPr>
            </a:br>
            <a:r>
              <a:rPr lang="ru-RU" sz="1000" b="1" dirty="0">
                <a:solidFill>
                  <a:schemeClr val="tx1"/>
                </a:solidFill>
              </a:rPr>
              <a:t>* * *</a:t>
            </a:r>
            <a:br>
              <a:rPr lang="ru-RU" sz="1000" b="1" dirty="0">
                <a:solidFill>
                  <a:schemeClr val="tx1"/>
                </a:solidFill>
              </a:rPr>
            </a:br>
            <a:r>
              <a:rPr lang="ru-RU" sz="1000" b="1" dirty="0">
                <a:solidFill>
                  <a:schemeClr val="tx1"/>
                </a:solidFill>
              </a:rPr>
              <a:t>Посмотри скорее, Вовка!</a:t>
            </a:r>
            <a:br>
              <a:rPr lang="ru-RU" sz="1000" b="1" dirty="0">
                <a:solidFill>
                  <a:schemeClr val="tx1"/>
                </a:solidFill>
              </a:rPr>
            </a:br>
            <a:r>
              <a:rPr lang="ru-RU" sz="1000" b="1" dirty="0">
                <a:solidFill>
                  <a:schemeClr val="tx1"/>
                </a:solidFill>
              </a:rPr>
              <a:t>Это – божия коровка!</a:t>
            </a:r>
            <a:br>
              <a:rPr lang="ru-RU" sz="1000" b="1" dirty="0">
                <a:solidFill>
                  <a:schemeClr val="tx1"/>
                </a:solidFill>
              </a:rPr>
            </a:br>
            <a:r>
              <a:rPr lang="ru-RU" sz="1000" b="1" dirty="0">
                <a:solidFill>
                  <a:schemeClr val="tx1"/>
                </a:solidFill>
              </a:rPr>
              <a:t>Красненький кружочек,</a:t>
            </a:r>
            <a:br>
              <a:rPr lang="ru-RU" sz="1000" b="1" dirty="0">
                <a:solidFill>
                  <a:schemeClr val="tx1"/>
                </a:solidFill>
              </a:rPr>
            </a:br>
            <a:r>
              <a:rPr lang="ru-RU" sz="1000" b="1" dirty="0">
                <a:solidFill>
                  <a:schemeClr val="tx1"/>
                </a:solidFill>
              </a:rPr>
              <a:t>Много чёрных точек.</a:t>
            </a:r>
            <a:br>
              <a:rPr lang="ru-RU" sz="1000" b="1" dirty="0">
                <a:solidFill>
                  <a:schemeClr val="tx1"/>
                </a:solidFill>
              </a:rPr>
            </a:br>
            <a:r>
              <a:rPr lang="ru-RU" sz="1000" b="1" dirty="0">
                <a:solidFill>
                  <a:schemeClr val="tx1"/>
                </a:solidFill>
              </a:rPr>
              <a:t>Крылья раскрывает,</a:t>
            </a:r>
            <a:br>
              <a:rPr lang="ru-RU" sz="1000" b="1" dirty="0">
                <a:solidFill>
                  <a:schemeClr val="tx1"/>
                </a:solidFill>
              </a:rPr>
            </a:br>
            <a:r>
              <a:rPr lang="ru-RU" sz="1000" b="1" dirty="0">
                <a:solidFill>
                  <a:schemeClr val="tx1"/>
                </a:solidFill>
              </a:rPr>
              <a:t>В небо улетает.</a:t>
            </a:r>
            <a:br>
              <a:rPr lang="ru-RU" sz="1000" b="1" dirty="0">
                <a:solidFill>
                  <a:schemeClr val="tx1"/>
                </a:solidFill>
              </a:rPr>
            </a:br>
            <a:r>
              <a:rPr lang="ru-RU" sz="1000" b="1" dirty="0">
                <a:solidFill>
                  <a:schemeClr val="tx1"/>
                </a:solidFill>
              </a:rPr>
              <a:t>                                               Ю. </a:t>
            </a:r>
            <a:r>
              <a:rPr lang="ru-RU" sz="1000" b="1" dirty="0" err="1">
                <a:solidFill>
                  <a:schemeClr val="tx1"/>
                </a:solidFill>
              </a:rPr>
              <a:t>Дулепина</a:t>
            </a:r>
            <a:br>
              <a:rPr lang="ru-RU" sz="800" dirty="0"/>
            </a:br>
            <a:endParaRPr lang="ru-RU" sz="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0359" y="986431"/>
            <a:ext cx="4723136" cy="4889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5339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4749" y="1033692"/>
            <a:ext cx="3341029" cy="372161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«Подуем на листочки»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76865" y="3031064"/>
            <a:ext cx="2536798" cy="2919359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ru-RU" b="1" dirty="0">
                <a:solidFill>
                  <a:schemeClr val="tx1"/>
                </a:solidFill>
              </a:rPr>
              <a:t>Цель: </a:t>
            </a:r>
            <a:r>
              <a:rPr lang="ru-RU" dirty="0">
                <a:solidFill>
                  <a:schemeClr val="tx1"/>
                </a:solidFill>
              </a:rPr>
              <a:t>Развитие речевого дыхания, формирование умения делать плавный и длительный выдох (не добирая воздуха).</a:t>
            </a:r>
          </a:p>
          <a:p>
            <a:pPr algn="l"/>
            <a:r>
              <a:rPr lang="ru-RU" b="1" dirty="0">
                <a:solidFill>
                  <a:schemeClr val="tx1"/>
                </a:solidFill>
              </a:rPr>
              <a:t>Оборудование: </a:t>
            </a:r>
            <a:r>
              <a:rPr lang="ru-RU" dirty="0">
                <a:solidFill>
                  <a:schemeClr val="tx1"/>
                </a:solidFill>
              </a:rPr>
              <a:t>Пособие-тренажер «Деревце».</a:t>
            </a:r>
            <a:br>
              <a:rPr lang="ru-RU" dirty="0">
                <a:solidFill>
                  <a:schemeClr val="tx1"/>
                </a:solidFill>
              </a:rPr>
            </a:br>
            <a:br>
              <a:rPr lang="ru-RU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Ход игры: </a:t>
            </a:r>
            <a:r>
              <a:rPr lang="ru-RU" dirty="0">
                <a:solidFill>
                  <a:schemeClr val="tx1"/>
                </a:solidFill>
              </a:rPr>
              <a:t>Воспитатель показывает правильное выполнение упражнения: носом вдохнули, сложили губы трубочкой и долго дуем на листочки, как ветерок. Следить за тем, чтобы при вдохе рот был закрыт. 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Повторить 4-5 раз.</a:t>
            </a:r>
            <a:r>
              <a:rPr lang="ru-RU" b="1" dirty="0">
                <a:solidFill>
                  <a:schemeClr val="tx1"/>
                </a:solidFill>
              </a:rPr>
              <a:t> </a:t>
            </a:r>
          </a:p>
          <a:p>
            <a:r>
              <a:rPr lang="ru-RU" b="1" dirty="0">
                <a:solidFill>
                  <a:schemeClr val="tx1"/>
                </a:solidFill>
              </a:rPr>
              <a:t>Мы листочки, мы листочки,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Мы веселые листочки,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Мы на веточках сидели, 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Ветер дунул – полетели.</a:t>
            </a:r>
            <a:endParaRPr lang="ru-RU" dirty="0">
              <a:solidFill>
                <a:schemeClr val="tx1"/>
              </a:solidFill>
            </a:endParaRPr>
          </a:p>
          <a:p>
            <a:pPr algn="l"/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200" y="1033692"/>
            <a:ext cx="4178617" cy="4916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9899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6751" y="964546"/>
            <a:ext cx="2957025" cy="824971"/>
          </a:xfrm>
        </p:spPr>
        <p:txBody>
          <a:bodyPr>
            <a:normAutofit/>
          </a:bodyPr>
          <a:lstStyle/>
          <a:p>
            <a:r>
              <a:rPr lang="ru-RU" b="1" dirty="0"/>
              <a:t>«Огонёчек пляшет»</a:t>
            </a:r>
            <a:br>
              <a:rPr lang="ru-RU" dirty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946654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ru-RU" b="1" dirty="0"/>
              <a:t>Цель: </a:t>
            </a:r>
            <a:r>
              <a:rPr lang="ru-RU" dirty="0"/>
              <a:t>учить контролировать силу ротового выдоха (вдох носовой).</a:t>
            </a:r>
          </a:p>
          <a:p>
            <a:pPr algn="l"/>
            <a:r>
              <a:rPr lang="ru-RU" dirty="0"/>
              <a:t>Взрослый дает образец длительного несильного ротового выдоха (перед «горящей свечой»), затем побуждает ребенка сделать так же.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/>
              <a:t>Свечи я задуть хочу,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/>
              <a:t>Всех сейчас я научу.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/>
              <a:t>Полной грудью вдохну,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/>
              <a:t>Свечи все я потушу.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/>
              <a:t>***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/>
              <a:t>У восковой девицы,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/>
              <a:t>Вся коса искрится,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/>
              <a:t>Только дунет ветерок,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/>
              <a:t>Затанцует огонек.</a:t>
            </a: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ru-RU" b="1" dirty="0"/>
          </a:p>
          <a:p>
            <a:pPr algn="l"/>
            <a:endParaRPr lang="ru-RU" dirty="0"/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062" y="964546"/>
            <a:ext cx="4494492" cy="5063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753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6865" y="982132"/>
            <a:ext cx="2536798" cy="422694"/>
          </a:xfrm>
        </p:spPr>
        <p:txBody>
          <a:bodyPr>
            <a:noAutofit/>
          </a:bodyPr>
          <a:lstStyle/>
          <a:p>
            <a:r>
              <a:rPr lang="ru-RU" b="1" dirty="0"/>
              <a:t>«Свисток»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76866" y="2927548"/>
            <a:ext cx="2618758" cy="3032110"/>
          </a:xfrm>
        </p:spPr>
        <p:txBody>
          <a:bodyPr>
            <a:normAutofit fontScale="70000" lnSpcReduction="20000"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/>
              <a:t>Цель</a:t>
            </a:r>
            <a:r>
              <a:rPr lang="ru-RU" dirty="0"/>
              <a:t>: развитие сильного плавного выдоха; активизация губных мышц.</a:t>
            </a: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ru-RU" dirty="0"/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/>
              <a:t>Оборудование</a:t>
            </a:r>
            <a:r>
              <a:rPr lang="ru-RU" dirty="0"/>
              <a:t>: свистки.</a:t>
            </a: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br>
              <a:rPr lang="ru-RU" dirty="0"/>
            </a:br>
            <a:r>
              <a:rPr lang="ru-RU" b="1" dirty="0"/>
              <a:t>Ход игры</a:t>
            </a:r>
            <a:r>
              <a:rPr lang="ru-RU" dirty="0"/>
              <a:t>: Раздайте детям свистки и предложите поиграть в полицейского.</a:t>
            </a:r>
            <a:br>
              <a:rPr lang="ru-RU" dirty="0"/>
            </a:br>
            <a:r>
              <a:rPr lang="ru-RU" i="1" dirty="0"/>
              <a:t>   – Кто знает, что есть у настоящего полицейского? Пистолет, дубинка и, конечно, свисток. Вот вам свистки – давайте поиграем в полицейских! Вот он увидел нарушителя – свистим в свисток!</a:t>
            </a:r>
            <a:br>
              <a:rPr lang="ru-RU" dirty="0"/>
            </a:br>
            <a:r>
              <a:rPr lang="ru-RU" dirty="0"/>
              <a:t>   Игру можно повторить несколько раз. Следите, чтобы дети дули не напрягаясь, не переутомлялись. Игра может проводиться как индивидуально, так и в группе детей.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062" y="959502"/>
            <a:ext cx="4377324" cy="5081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5061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176865" y="3184084"/>
            <a:ext cx="6798734" cy="130386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Если мы хотим воспитать здорового ребенка, надо учить правильно дышать. Удачи!!! </a:t>
            </a:r>
            <a:br>
              <a:rPr lang="ru-RU" dirty="0"/>
            </a:b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br>
              <a:rPr lang="ru-RU" dirty="0">
                <a:solidFill>
                  <a:schemeClr val="accent1">
                    <a:lumMod val="50000"/>
                  </a:schemeClr>
                </a:solidFill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82963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Спасибо за внимание!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62606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4"/>
      </a:accent6>
      <a:hlink>
        <a:srgbClr val="BB7826"/>
      </a:hlink>
      <a:folHlink>
        <a:srgbClr val="CF9C5F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913</TotalTime>
  <Words>689</Words>
  <Application>Microsoft Office PowerPoint</Application>
  <PresentationFormat>Экран (4:3)</PresentationFormat>
  <Paragraphs>90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2" baseType="lpstr">
      <vt:lpstr>Arial</vt:lpstr>
      <vt:lpstr>Garamond</vt:lpstr>
      <vt:lpstr>Натуральные материалы</vt:lpstr>
      <vt:lpstr>Дыхательные упражнения</vt:lpstr>
      <vt:lpstr>Цель дыхательных упражнений</vt:lpstr>
      <vt:lpstr>Требования к выполнению дыхательных упражнений:</vt:lpstr>
      <vt:lpstr>«Накорми животных» </vt:lpstr>
      <vt:lpstr>«Лягушонок»</vt:lpstr>
      <vt:lpstr>«Весёлый клоун»</vt:lpstr>
      <vt:lpstr>«Пчёлка, лети!»</vt:lpstr>
      <vt:lpstr>«Тучка»</vt:lpstr>
      <vt:lpstr>«Сдуй снежинку»</vt:lpstr>
      <vt:lpstr>«Горячий чай»</vt:lpstr>
      <vt:lpstr>«Вертушка»</vt:lpstr>
      <vt:lpstr>«Стрекоза»</vt:lpstr>
      <vt:lpstr>«Чайник закипел»</vt:lpstr>
      <vt:lpstr>«Божья коровка полети на небо» </vt:lpstr>
      <vt:lpstr>«Подуем на листочки»</vt:lpstr>
      <vt:lpstr>«Огонёчек пляшет» </vt:lpstr>
      <vt:lpstr>«Свисток»</vt:lpstr>
      <vt:lpstr>Если мы хотим воспитать здорового ребенка, надо учить правильно дышать. Удачи!!!  </vt:lpstr>
      <vt:lpstr>Спасибо за внимание!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Дыхательные упражнения в развитии речи детей</dc:title>
  <dc:creator>Субботины</dc:creator>
  <cp:lastModifiedBy>Светлана Мельникова</cp:lastModifiedBy>
  <cp:revision>81</cp:revision>
  <dcterms:created xsi:type="dcterms:W3CDTF">2014-03-15T13:08:08Z</dcterms:created>
  <dcterms:modified xsi:type="dcterms:W3CDTF">2020-05-19T06:58:21Z</dcterms:modified>
</cp:coreProperties>
</file>