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82" r:id="rId4"/>
    <p:sldId id="257" r:id="rId5"/>
    <p:sldId id="258" r:id="rId6"/>
    <p:sldId id="259" r:id="rId7"/>
    <p:sldId id="260" r:id="rId8"/>
    <p:sldId id="261" r:id="rId9"/>
    <p:sldId id="279" r:id="rId10"/>
    <p:sldId id="262" r:id="rId11"/>
    <p:sldId id="263" r:id="rId12"/>
    <p:sldId id="264" r:id="rId13"/>
    <p:sldId id="265" r:id="rId14"/>
    <p:sldId id="266" r:id="rId15"/>
    <p:sldId id="267" r:id="rId16"/>
    <p:sldId id="276" r:id="rId17"/>
    <p:sldId id="280" r:id="rId18"/>
    <p:sldId id="28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FFFF"/>
    <a:srgbClr val="BD031E"/>
    <a:srgbClr val="0AA2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94174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10575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2777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35463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20066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16313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54549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94880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3241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965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6262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333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6596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639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46630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70171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279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286016"/>
          </a:xfrm>
        </p:spPr>
        <p:txBody>
          <a:bodyPr>
            <a:noAutofit/>
          </a:bodyPr>
          <a:lstStyle/>
          <a:p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b="1" dirty="0" smtClean="0"/>
              <a:t>      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b="1" dirty="0" smtClean="0"/>
              <a:t> 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b="1" dirty="0" smtClean="0"/>
              <a:t> 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 </a:t>
            </a:r>
            <a:br>
              <a:rPr lang="ru-RU" sz="1200" dirty="0" smtClean="0"/>
            </a:br>
            <a:r>
              <a:rPr lang="ru-RU" sz="1200" dirty="0" smtClean="0"/>
              <a:t> </a:t>
            </a:r>
            <a:br>
              <a:rPr lang="ru-RU" sz="1200" dirty="0" smtClean="0"/>
            </a:br>
            <a:r>
              <a:rPr lang="ru-RU" sz="1200" dirty="0" smtClean="0"/>
              <a:t>                                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14818"/>
            <a:ext cx="6400800" cy="1643074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Автор</a:t>
            </a:r>
            <a:r>
              <a:rPr lang="ru-RU" b="1" dirty="0">
                <a:solidFill>
                  <a:schemeClr val="tx1"/>
                </a:solidFill>
              </a:rPr>
              <a:t>: Федорова Екатерина Андреевна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МОУ СОШ </a:t>
            </a:r>
            <a:r>
              <a:rPr lang="ru-RU" smtClean="0">
                <a:solidFill>
                  <a:schemeClr val="tx1"/>
                </a:solidFill>
              </a:rPr>
              <a:t>№</a:t>
            </a:r>
            <a:r>
              <a:rPr lang="ru-RU" smtClean="0">
                <a:solidFill>
                  <a:schemeClr val="tx1"/>
                </a:solidFill>
              </a:rPr>
              <a:t>40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учитель </a:t>
            </a:r>
            <a:r>
              <a:rPr lang="ru-RU" dirty="0" smtClean="0">
                <a:solidFill>
                  <a:schemeClr val="tx1"/>
                </a:solidFill>
              </a:rPr>
              <a:t>английского языка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первой квалификационной категории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071" y="908720"/>
            <a:ext cx="7565792" cy="192040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авид и Маша\Desktop\000958500-1362560387-4282450293-26831-1176264145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1357298"/>
            <a:ext cx="4352956" cy="5072098"/>
          </a:xfrm>
        </p:spPr>
        <p:txBody>
          <a:bodyPr>
            <a:normAutofit/>
          </a:bodyPr>
          <a:lstStyle/>
          <a:p>
            <a:r>
              <a:rPr lang="ru-RU" dirty="0" smtClean="0"/>
              <a:t>Традиции и обычаи по праву считаются культурным наследием каждой страны. Они являются основой жизни и становления любого народа. В этих двух понятиях отражаются привычки и устои людей, их самобытность и индивидуальность. Обычаи и традиции служат памятью об истории предков.</a:t>
            </a:r>
          </a:p>
          <a:p>
            <a:r>
              <a:rPr lang="ru-RU" dirty="0" smtClean="0"/>
              <a:t> Изучение традиций Великобритании  </a:t>
            </a:r>
            <a:r>
              <a:rPr lang="ru-RU" b="1" dirty="0" smtClean="0"/>
              <a:t>актуально</a:t>
            </a:r>
            <a:r>
              <a:rPr lang="ru-RU" dirty="0" smtClean="0"/>
              <a:t> для всех, изучающих английский язык.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85860"/>
            <a:ext cx="4281518" cy="4840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Лично для меня эта тема так же </a:t>
            </a:r>
            <a:r>
              <a:rPr lang="ru-RU" b="1" dirty="0" smtClean="0"/>
              <a:t>актуальна</a:t>
            </a:r>
            <a:r>
              <a:rPr lang="ru-RU" dirty="0" smtClean="0"/>
              <a:t>, ведь изучая английский язык, важно понимать, как живет и чем дышит этот народ. </a:t>
            </a:r>
          </a:p>
          <a:p>
            <a:r>
              <a:rPr lang="ru-RU" dirty="0" smtClean="0"/>
              <a:t>В школьной программе по изучению английского языка мы получаем  материал о культурных традициях Англии, но очень мало конкретной информации, подробно знакомящей нас с яркими и самобытными традициями этой страны. Поэтому я решила подробней изучить эту тему.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428604"/>
            <a:ext cx="8507288" cy="428628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FFFF"/>
                </a:solidFill>
              </a:rPr>
              <a:t>                </a:t>
            </a:r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4972056" cy="5411807"/>
          </a:xfrm>
        </p:spPr>
        <p:txBody>
          <a:bodyPr>
            <a:normAutofit/>
          </a:bodyPr>
          <a:lstStyle/>
          <a:p>
            <a:endParaRPr lang="ru-RU" sz="1800" b="1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Гипотеза исследования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если изучать не только английский язык, но и традиции англичан, то это даст возможность расширить свой кругозор и понять  представителя другой страны .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Объектом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исследования является как старинные, так и  современные традиции Великобритании.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Предметом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исследования являются  культурные традиции Великобритании</a:t>
            </a:r>
            <a:r>
              <a:rPr lang="ru-RU" sz="2000" dirty="0" smtClean="0"/>
              <a:t>.</a:t>
            </a:r>
          </a:p>
        </p:txBody>
      </p:sp>
      <p:pic>
        <p:nvPicPr>
          <p:cNvPr id="2" name="Picture 2" descr="C:\Users\Давид и Маша\Desktop\da6f69eea29853325704bc64e3d34a4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000108"/>
            <a:ext cx="3058522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582594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329114" cy="505461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проектной работы является - исследовать  традиции  Великобритании  как часть национальной культуры страны.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более подробно изучить  традиции страны изучаемого языка;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изучить и проанализировать литературу по данной теме;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используя различные источники, подтвердить или опровергнуть выдвинутую гипотезу;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оценить уровень знаний об английских традициях среди учащихся 9 –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классов.</a:t>
            </a:r>
          </a:p>
          <a:p>
            <a:r>
              <a:rPr lang="ru-RU" sz="32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Давид и Маша\Desktop\3c180aed8204480e97c5f8d1b2309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071546"/>
            <a:ext cx="3395626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368280"/>
          </a:xfrm>
        </p:spPr>
        <p:txBody>
          <a:bodyPr>
            <a:normAutofit fontScale="90000"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42844" y="928670"/>
            <a:ext cx="4352956" cy="5197493"/>
          </a:xfrm>
        </p:spPr>
        <p:txBody>
          <a:bodyPr>
            <a:normAutofit/>
          </a:bodyPr>
          <a:lstStyle/>
          <a:p>
            <a:r>
              <a:rPr lang="ru-RU" dirty="0" smtClean="0"/>
              <a:t>Англия – страна, в которой зародились понятия «истинной леди» и «истинного джентльмена». Все жители этой страны очень воспитанные люди, что определяется главными чертами их характера (сдержанностью, невозмутимостью, корректностью, терпимостью). Англичане признаны самыми вежливыми и воспитанными в мире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786314" y="857232"/>
          <a:ext cx="4071966" cy="52069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Точечный рисунок" r:id="rId3" imgW="7620660" imgH="7620660" progId="PBrush">
                  <p:embed/>
                </p:oleObj>
              </mc:Choice>
              <mc:Fallback>
                <p:oleObj name="Точечный рисунок" r:id="rId3" imgW="7620660" imgH="7620660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857232"/>
                        <a:ext cx="4071966" cy="52069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357298"/>
            <a:ext cx="4038600" cy="4768865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Ещё одной английской слабостью является погода. Любой английский разговор действительно крутится вокруг этой темы, даже полуофициальные письма из организаций содержат упоминания о плохой или хорошей погоде.</a:t>
            </a:r>
            <a:endParaRPr lang="ru-RU" sz="2400" b="1" dirty="0"/>
          </a:p>
        </p:txBody>
      </p:sp>
      <p:pic>
        <p:nvPicPr>
          <p:cNvPr id="2" name="Picture 2" descr="C:\Users\Давид и Маша\Desktop\scale_1200-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1357298"/>
            <a:ext cx="4038600" cy="442915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14734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С начала XVII века ежегодно проводится традиционный парад, именуемый «Вынос знамени». Он совершается в честь королевы.</a:t>
            </a:r>
            <a:endParaRPr lang="ru-RU" dirty="0"/>
          </a:p>
        </p:txBody>
      </p:sp>
      <p:pic>
        <p:nvPicPr>
          <p:cNvPr id="2" name="Picture 2" descr="C:\Users\Давид и Маша\Desktop\upload-2015-06-13T114530Z_1629678793_LR1EB6D0WNIUG_RTRMADP_3_BRITAIN-ROYALS-pic4_zoom-1000x1000-10320.jf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43372" y="642918"/>
            <a:ext cx="4786346" cy="557216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Традиции и обычаи Великобритании, связанные с королевской семьей  тесно связаны с многовековой историей.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Возможно самая красивая и завораживающая традиция в Великобритании - смена караула. История смены караула начинается с 1660 года</a:t>
            </a:r>
            <a:endParaRPr lang="ru-RU" dirty="0"/>
          </a:p>
        </p:txBody>
      </p:sp>
      <p:pic>
        <p:nvPicPr>
          <p:cNvPr id="7170" name="Picture 2" descr="C:\Users\Давид и Маша\Desktop\London-Changing-Guard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571612"/>
            <a:ext cx="4329114" cy="428627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        </a:t>
            </a:r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4038600" cy="5340369"/>
          </a:xfrm>
        </p:spPr>
        <p:txBody>
          <a:bodyPr>
            <a:normAutofit fontScale="92500"/>
          </a:bodyPr>
          <a:lstStyle/>
          <a:p>
            <a:endParaRPr lang="en-GB" sz="1800" b="1" dirty="0" smtClean="0"/>
          </a:p>
          <a:p>
            <a:pPr>
              <a:buNone/>
            </a:pPr>
            <a:r>
              <a:rPr lang="ru-RU" sz="2400" dirty="0" smtClean="0"/>
              <a:t>	Много обычаев связаны с культурой чаепития. Для британцев чайная церемония определяет стиль жизни, привычки и мировоззрение. Они трепетно относятся к приготовлению чая и могут выпить более 5 чашек в день. В любом доме чай подается в обязательном порядке. </a:t>
            </a:r>
            <a:endParaRPr lang="ru-RU" sz="2400" b="1" dirty="0">
              <a:solidFill>
                <a:srgbClr val="00FF00"/>
              </a:solidFill>
            </a:endParaRPr>
          </a:p>
        </p:txBody>
      </p:sp>
      <p:pic>
        <p:nvPicPr>
          <p:cNvPr id="8194" name="Picture 2" descr="C:\Users\Давид и Маша\Desktop\f52004ac-1850-4de0-8c0b-6e09c5ce92cb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785794"/>
            <a:ext cx="4429156" cy="485778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714356"/>
            <a:ext cx="4281518" cy="5411807"/>
          </a:xfrm>
        </p:spPr>
        <p:txBody>
          <a:bodyPr>
            <a:normAutofit/>
          </a:bodyPr>
          <a:lstStyle/>
          <a:p>
            <a:endParaRPr lang="en-GB" sz="1800" b="1" dirty="0" smtClean="0"/>
          </a:p>
          <a:p>
            <a:r>
              <a:rPr lang="en-GB" sz="2400" b="1" dirty="0" smtClean="0">
                <a:solidFill>
                  <a:schemeClr val="bg1"/>
                </a:solidFill>
              </a:rPr>
              <a:t> </a:t>
            </a:r>
            <a:r>
              <a:rPr lang="ru-RU" dirty="0" smtClean="0"/>
              <a:t>С 4 до 6 вечера — время чаепития, которое называют “5 </a:t>
            </a:r>
            <a:r>
              <a:rPr lang="ru-RU" dirty="0" err="1" smtClean="0"/>
              <a:t>o'clock</a:t>
            </a:r>
            <a:r>
              <a:rPr lang="ru-RU" dirty="0" smtClean="0"/>
              <a:t>”. В это время пьют чай с пирожными или маленькими бутербродами. В каком-то смысле, это целый ритуал. Ради чаепития откладываются все другие дела. </a:t>
            </a:r>
            <a:endParaRPr lang="ru-RU" b="1" dirty="0"/>
          </a:p>
        </p:txBody>
      </p:sp>
      <p:pic>
        <p:nvPicPr>
          <p:cNvPr id="9218" name="Picture 2" descr="C:\Users\Давид и Маша\Desktop\scale_120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214422"/>
            <a:ext cx="4186238" cy="457203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642918"/>
            <a:ext cx="4281518" cy="5483245"/>
          </a:xfrm>
        </p:spPr>
        <p:txBody>
          <a:bodyPr>
            <a:normAutofit/>
          </a:bodyPr>
          <a:lstStyle/>
          <a:p>
            <a:endParaRPr lang="en-GB" sz="1800" b="1" dirty="0" smtClean="0"/>
          </a:p>
          <a:p>
            <a:pPr>
              <a:buNone/>
            </a:pPr>
            <a:r>
              <a:rPr lang="ru-RU" sz="1800" dirty="0" smtClean="0"/>
              <a:t>	Свадьба - один из самых прекрасных праздников. В Британии, в прочем, как и везде, свадебные церемонии тщательно планируются заблаговременно до дня проведения. Но британцы уделяют этому событию больше времени и ответственности. </a:t>
            </a:r>
            <a:endParaRPr lang="en-GB" sz="1800" b="1" dirty="0" smtClean="0"/>
          </a:p>
          <a:p>
            <a:r>
              <a:rPr lang="ru-RU" sz="1800" dirty="0" smtClean="0"/>
              <a:t>На пути следования кортежа новобрачных по обычаю нужно разбрасывать цветы. Невеста приглашает на свадьбу своих подружек, их должно быть шесть. Они обязательно одеты в платья одного цвета и фасона. </a:t>
            </a:r>
            <a:endParaRPr lang="ru-RU" sz="1800" b="1" dirty="0">
              <a:solidFill>
                <a:srgbClr val="00FF00"/>
              </a:solidFill>
            </a:endParaRPr>
          </a:p>
        </p:txBody>
      </p:sp>
      <p:pic>
        <p:nvPicPr>
          <p:cNvPr id="10242" name="Picture 2" descr="C:\Users\Давид и Маша\Desktop\6-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57686" y="357166"/>
            <a:ext cx="4500594" cy="3071834"/>
          </a:xfrm>
          <a:prstGeom prst="rect">
            <a:avLst/>
          </a:prstGeom>
          <a:noFill/>
        </p:spPr>
      </p:pic>
      <p:pic>
        <p:nvPicPr>
          <p:cNvPr id="10243" name="Picture 3" descr="C:\Users\Давид и Маша\Desktop\scale_1200.jf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429000"/>
            <a:ext cx="4429156" cy="271464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642918"/>
            <a:ext cx="4281518" cy="5483245"/>
          </a:xfrm>
        </p:spPr>
        <p:txBody>
          <a:bodyPr>
            <a:noAutofit/>
          </a:bodyPr>
          <a:lstStyle/>
          <a:p>
            <a:r>
              <a:rPr lang="ru-RU" sz="2400" b="1" dirty="0" err="1" smtClean="0"/>
              <a:t>Подманивение</a:t>
            </a:r>
            <a:r>
              <a:rPr lang="ru-RU" sz="2400" b="1" dirty="0" smtClean="0"/>
              <a:t> дождевых червей (</a:t>
            </a:r>
            <a:r>
              <a:rPr lang="ru-RU" sz="2400" b="1" dirty="0" err="1" smtClean="0"/>
              <a:t>Блэкотон</a:t>
            </a:r>
            <a:r>
              <a:rPr lang="ru-RU" sz="2400" b="1" dirty="0" smtClean="0"/>
              <a:t>, Девон).</a:t>
            </a:r>
            <a:r>
              <a:rPr lang="ru-RU" sz="2400" dirty="0" smtClean="0"/>
              <a:t> По традиции этот праздник проводится летом, в июне. Каждый участник получает квадрат земли 3 </a:t>
            </a:r>
            <a:r>
              <a:rPr lang="ru-RU" sz="2400" dirty="0" err="1" smtClean="0"/>
              <a:t>х</a:t>
            </a:r>
            <a:r>
              <a:rPr lang="ru-RU" sz="2400" dirty="0" smtClean="0"/>
              <a:t> 3 метра, и по сигналу судьи все приступают к делу. Цель – наловить как можно больше червей и побить рекорд Тома </a:t>
            </a:r>
            <a:r>
              <a:rPr lang="ru-RU" sz="2400" dirty="0" err="1" smtClean="0"/>
              <a:t>Шафлботама</a:t>
            </a:r>
            <a:r>
              <a:rPr lang="ru-RU" sz="2400" dirty="0" smtClean="0"/>
              <a:t>, который в 1980 году поймал 511 штук.</a:t>
            </a:r>
            <a:endParaRPr lang="ru-RU" sz="2400" b="1" dirty="0"/>
          </a:p>
        </p:txBody>
      </p:sp>
      <p:pic>
        <p:nvPicPr>
          <p:cNvPr id="11266" name="Picture 2" descr="C:\Users\Давид и Маша\Desktop\b249425d-0bb5-425b-a725-5be94289bc8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357298"/>
            <a:ext cx="4429156" cy="385208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85000" lnSpcReduction="10000"/>
          </a:bodyPr>
          <a:lstStyle/>
          <a:p>
            <a:endParaRPr lang="en-GB" sz="1800" b="1" dirty="0" smtClean="0"/>
          </a:p>
          <a:p>
            <a:r>
              <a:rPr lang="ru-RU" sz="2400" b="1" dirty="0" smtClean="0"/>
              <a:t>Сырная гонка (</a:t>
            </a:r>
            <a:r>
              <a:rPr lang="ru-RU" sz="2400" b="1" dirty="0" err="1" smtClean="0"/>
              <a:t>Куперс-Хилл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Глостершир</a:t>
            </a:r>
            <a:r>
              <a:rPr lang="ru-RU" sz="2400" dirty="0" smtClean="0"/>
              <a:t>) – не имеющая аналогов в мире гонка за кругом сыра, который катится вниз с холма. </a:t>
            </a:r>
            <a:r>
              <a:rPr lang="ru-RU" sz="2400" dirty="0" err="1" smtClean="0"/>
              <a:t>Куперс</a:t>
            </a:r>
            <a:r>
              <a:rPr lang="ru-RU" sz="2400" dirty="0" smtClean="0"/>
              <a:t> Хилл – название селения недалеко от городка Глостер, где множество сыроварен. По традиции участниками сырных гонок раньше были местные сыроделы, однако в последнее время все чаще специально на этот праздник приезжают туристы из разных стран</a:t>
            </a:r>
            <a:endParaRPr lang="ru-RU" sz="2400" dirty="0">
              <a:solidFill>
                <a:srgbClr val="00FF00"/>
              </a:solidFill>
            </a:endParaRPr>
          </a:p>
        </p:txBody>
      </p:sp>
      <p:pic>
        <p:nvPicPr>
          <p:cNvPr id="21506" name="Picture 2" descr="C:\Users\Давид и Маша\Desktop\traditsii-i-obychai-velikobritanii-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28604"/>
            <a:ext cx="4286280" cy="2996801"/>
          </a:xfrm>
          <a:prstGeom prst="rect">
            <a:avLst/>
          </a:prstGeom>
          <a:noFill/>
        </p:spPr>
      </p:pic>
      <p:pic>
        <p:nvPicPr>
          <p:cNvPr id="21507" name="Picture 3" descr="C:\Users\Давид и Маша\Desktop\CjuYm6gWYAAqQO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429000"/>
            <a:ext cx="2936860" cy="283365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        </a:t>
            </a:r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857232"/>
            <a:ext cx="4038600" cy="5268931"/>
          </a:xfrm>
        </p:spPr>
        <p:txBody>
          <a:bodyPr>
            <a:normAutofit fontScale="92500" lnSpcReduction="10000"/>
          </a:bodyPr>
          <a:lstStyle/>
          <a:p>
            <a:r>
              <a:rPr lang="ru-RU" sz="1800" b="1" dirty="0" smtClean="0"/>
              <a:t>Перламутровые король и королева.</a:t>
            </a:r>
            <a:r>
              <a:rPr lang="ru-RU" sz="1800" dirty="0" smtClean="0"/>
              <a:t> Обычай выбирать Перламутрового Короля и Королеву и ежегодно устраивать праздник в их честь зародился в 1875 году, и в наши дни не утратил своей популярности. Церковь </a:t>
            </a:r>
            <a:r>
              <a:rPr lang="ru-RU" sz="1800" dirty="0" err="1" smtClean="0"/>
              <a:t>Сент-Мартин-ин-зе-Филдз</a:t>
            </a:r>
            <a:r>
              <a:rPr lang="ru-RU" sz="1800" dirty="0" smtClean="0"/>
              <a:t> в первое воскресенье октября в три часа дня становится местом проведения торжественной службы с присутствием Перламутровых (Жемчужных) Короля и Королевы. Когда служба заканчивается, процессия во главе с Королем и Королевой направляется к </a:t>
            </a:r>
            <a:r>
              <a:rPr lang="ru-RU" sz="1800" dirty="0" err="1" smtClean="0"/>
              <a:t>Трафальгарской</a:t>
            </a:r>
            <a:r>
              <a:rPr lang="ru-RU" sz="1800" dirty="0" smtClean="0"/>
              <a:t> площади, чтобы дать старт народным гуляниям, включающим танцы и песни.</a:t>
            </a:r>
            <a:endParaRPr lang="ru-RU" sz="1800" b="1" dirty="0"/>
          </a:p>
        </p:txBody>
      </p:sp>
      <p:pic>
        <p:nvPicPr>
          <p:cNvPr id="22530" name="Picture 2" descr="C:\Users\Давид и Маша\Desktop\5c3f6144-147a-4feb-9417-20e6f61061fb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000108"/>
            <a:ext cx="4500594" cy="421263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        </a:t>
            </a:r>
            <a:endParaRPr lang="ru-RU" sz="3200" b="1" dirty="0">
              <a:solidFill>
                <a:srgbClr val="00FF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 	</a:t>
            </a:r>
            <a:r>
              <a:rPr lang="ru-RU" sz="2400" dirty="0" smtClean="0"/>
              <a:t>В мире много народов и культур, но англичан вы точно не спутаете ни с кем! Хотя их принято считать хладнокровными, сдержанными и чопорными, на самом деле, они дружелюбны. Каждый народ помнит свою историю и не забывает о традициях, существующих у далеких предков. Как сказал А. Круглов «Традиция — это приобретение опыта, минуя осмысление, передача навыка навыком же». </a:t>
            </a:r>
          </a:p>
          <a:p>
            <a:pPr>
              <a:buNone/>
            </a:pP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Picture 2" descr="C:\Users\Давид и Маша\Desktop\traditsii-i-obychai-velikobritanii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643314"/>
            <a:ext cx="7715304" cy="292895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Работа над этим проектом позволила мне, не только более подробно изучить традиции страны изучаемого языка, но и помогла научиться уважать и понимать культуру других стран. Если изучать не только английский язык ,но и традиции англичан, то это даст возможность расширить свой кругозор и понять  представителя этой  страны . Написав свой проект, я узнал много интересной и полезной информации о Великобритании и сделал вывод, что Англия действительно страна традиций. </a:t>
            </a:r>
            <a:endParaRPr lang="ru-RU" sz="2400" dirty="0"/>
          </a:p>
        </p:txBody>
      </p:sp>
      <p:pic>
        <p:nvPicPr>
          <p:cNvPr id="23556" name="Picture 4" descr="C:\Users\Давид и Маша\Desktop\yjP90NRP26TlDICRaFe1f9FNmPgUie5G9UFCOSk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643314"/>
            <a:ext cx="7500990" cy="300039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Спасибо </a:t>
            </a:r>
            <a:r>
              <a:rPr lang="ru-RU" b="1" smtClean="0"/>
              <a:t>за внимание</a:t>
            </a:r>
            <a:endParaRPr lang="ru-RU" b="1" dirty="0"/>
          </a:p>
        </p:txBody>
      </p:sp>
      <p:pic>
        <p:nvPicPr>
          <p:cNvPr id="4" name="Picture 3" descr="C:\Users\Давид и Маша\Desktop\new-yea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403290" y="2133600"/>
            <a:ext cx="5670919" cy="37782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479</TotalTime>
  <Words>627</Words>
  <Application>Microsoft Office PowerPoint</Application>
  <PresentationFormat>Экран (4:3)</PresentationFormat>
  <Paragraphs>44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Century Gothic</vt:lpstr>
      <vt:lpstr>Times New Roman</vt:lpstr>
      <vt:lpstr>Wingdings 3</vt:lpstr>
      <vt:lpstr>Легкий дым</vt:lpstr>
      <vt:lpstr>Точечный рисунок</vt:lpstr>
      <vt:lpstr>                                                    </vt:lpstr>
      <vt:lpstr>Презентация PowerPoint</vt:lpstr>
      <vt:lpstr>Введение</vt:lpstr>
      <vt:lpstr>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Традиции и обычаи Великобритании, связанные с королевской семьей  тесно связаны с многовековой историей.  </vt:lpstr>
      <vt:lpstr>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</vt:lpstr>
      <vt:lpstr>        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rekom</dc:creator>
  <cp:lastModifiedBy>Msi User</cp:lastModifiedBy>
  <cp:revision>50</cp:revision>
  <dcterms:created xsi:type="dcterms:W3CDTF">2014-05-02T05:56:52Z</dcterms:created>
  <dcterms:modified xsi:type="dcterms:W3CDTF">2025-08-07T10:52:25Z</dcterms:modified>
</cp:coreProperties>
</file>