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0"/>
  </p:notesMasterIdLst>
  <p:sldIdLst>
    <p:sldId id="258" r:id="rId3"/>
    <p:sldId id="309" r:id="rId4"/>
    <p:sldId id="259" r:id="rId5"/>
    <p:sldId id="313" r:id="rId6"/>
    <p:sldId id="276" r:id="rId7"/>
    <p:sldId id="277" r:id="rId8"/>
    <p:sldId id="278" r:id="rId9"/>
    <p:sldId id="279" r:id="rId10"/>
    <p:sldId id="288" r:id="rId11"/>
    <p:sldId id="287" r:id="rId12"/>
    <p:sldId id="286" r:id="rId13"/>
    <p:sldId id="285" r:id="rId14"/>
    <p:sldId id="284" r:id="rId15"/>
    <p:sldId id="292" r:id="rId16"/>
    <p:sldId id="314" r:id="rId17"/>
    <p:sldId id="315" r:id="rId18"/>
    <p:sldId id="316"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24" autoAdjust="0"/>
  </p:normalViewPr>
  <p:slideViewPr>
    <p:cSldViewPr>
      <p:cViewPr>
        <p:scale>
          <a:sx n="75" d="100"/>
          <a:sy n="75" d="100"/>
        </p:scale>
        <p:origin x="-1236" y="12"/>
      </p:cViewPr>
      <p:guideLst>
        <p:guide orient="horz" pos="2160"/>
        <p:guide pos="2880"/>
      </p:guideLst>
    </p:cSldViewPr>
  </p:slideViewPr>
  <p:outlineViewPr>
    <p:cViewPr>
      <p:scale>
        <a:sx n="33" d="100"/>
        <a:sy n="33" d="100"/>
      </p:scale>
      <p:origin x="0" y="7542"/>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248D0E-D929-428F-A010-A9AB1A705608}" type="datetimeFigureOut">
              <a:rPr lang="ru-RU" smtClean="0"/>
              <a:pPr/>
              <a:t>28.04.2025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835464-404A-4641-9162-C01815B927C6}" type="slidenum">
              <a:rPr lang="ru-RU" smtClean="0"/>
              <a:pPr/>
              <a:t>‹#›</a:t>
            </a:fld>
            <a:endParaRPr lang="ru-RU"/>
          </a:p>
        </p:txBody>
      </p:sp>
    </p:spTree>
    <p:extLst>
      <p:ext uri="{BB962C8B-B14F-4D97-AF65-F5344CB8AC3E}">
        <p14:creationId xmlns="" xmlns:p14="http://schemas.microsoft.com/office/powerpoint/2010/main" val="2894263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20835464-404A-4641-9162-C01815B927C6}"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5</a:t>
            </a:fld>
            <a:endParaRPr lang="ru-RU" altLang="ru-RU" smtClean="0">
              <a:solidFill>
                <a:prstClr val="black"/>
              </a:solidFill>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6</a:t>
            </a:fld>
            <a:endParaRPr lang="ru-RU" altLang="ru-RU" smtClean="0">
              <a:solidFill>
                <a:prstClr val="black"/>
              </a:solidFill>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7</a:t>
            </a:fld>
            <a:endParaRPr lang="ru-RU" altLang="ru-RU" smtClean="0">
              <a:solidFill>
                <a:prstClr val="black"/>
              </a:solidFill>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8</a:t>
            </a:fld>
            <a:endParaRPr lang="ru-RU" altLang="ru-RU" smtClean="0">
              <a:solidFill>
                <a:prstClr val="black"/>
              </a:solidFill>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9</a:t>
            </a:fld>
            <a:endParaRPr lang="ru-RU" altLang="ru-RU" smtClean="0">
              <a:solidFill>
                <a:prstClr val="black"/>
              </a:solidFill>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10</a:t>
            </a:fld>
            <a:endParaRPr lang="ru-RU" altLang="ru-RU" smtClean="0">
              <a:solidFill>
                <a:prstClr val="black"/>
              </a:solidFill>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11</a:t>
            </a:fld>
            <a:endParaRPr lang="ru-RU" altLang="ru-RU" smtClean="0">
              <a:solidFill>
                <a:prstClr val="black"/>
              </a:solidFill>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12</a:t>
            </a:fld>
            <a:endParaRPr lang="ru-RU" altLang="ru-RU" smtClean="0">
              <a:solidFill>
                <a:prstClr val="black"/>
              </a:solidFill>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13</a:t>
            </a:fld>
            <a:endParaRPr lang="ru-RU" altLang="ru-RU" smtClean="0">
              <a:solidFill>
                <a:prstClr val="black"/>
              </a:solidFill>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8435"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18436"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0A3E4E07-E630-43E3-AEFE-21ACD3AFB2F0}" type="slidenum">
              <a:rPr lang="ru-RU" altLang="ru-RU" smtClean="0">
                <a:solidFill>
                  <a:prstClr val="black"/>
                </a:solidFill>
                <a:latin typeface="Arial" charset="0"/>
              </a:rPr>
              <a:pPr eaLnBrk="1" hangingPunct="1">
                <a:spcBef>
                  <a:spcPct val="0"/>
                </a:spcBef>
              </a:pPr>
              <a:t>14</a:t>
            </a:fld>
            <a:endParaRPr lang="ru-RU" altLang="ru-RU" smtClean="0">
              <a:solidFill>
                <a:prstClr val="black"/>
              </a:solidFill>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28F6EFB1-E46A-4049-8F10-90629ACB59EC}"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B5CA067A-A23D-4765-B82E-CEDE80DCA199}"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3229367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A1738AD8-DD5A-4EDA-8C51-68BF6D0B9C0F}"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0DFCE179-C575-4057-9408-17290208F00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2631369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FF6F091-FC89-4BF9-8B3B-2490BB397D94}"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BE47813D-1E8B-44C3-89F3-F37FBEC62C5B}"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4115815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5F7E9CA7-56DA-45C1-804E-A4525E656FCC}" type="datetimeFigureOut">
              <a:rPr lang="ru-RU">
                <a:solidFill>
                  <a:prstClr val="black">
                    <a:tint val="75000"/>
                  </a:prstClr>
                </a:solidFill>
              </a:rPr>
              <a:pPr>
                <a:defRPr/>
              </a:pPr>
              <a:t>28.04.2025</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2552AD8A-9E99-49A5-8EA1-CCD8BB5C23BD}"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1027980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05012937-16DA-404E-8BE2-41986DB7C8F0}" type="datetimeFigureOut">
              <a:rPr lang="ru-RU">
                <a:solidFill>
                  <a:prstClr val="black">
                    <a:tint val="75000"/>
                  </a:prstClr>
                </a:solidFill>
              </a:rPr>
              <a:pPr>
                <a:defRPr/>
              </a:pPr>
              <a:t>28.04.2025</a:t>
            </a:fld>
            <a:endParaRPr lang="ru-RU">
              <a:solidFill>
                <a:prstClr val="black">
                  <a:tint val="75000"/>
                </a:prstClr>
              </a:solidFill>
            </a:endParaRPr>
          </a:p>
        </p:txBody>
      </p:sp>
      <p:sp>
        <p:nvSpPr>
          <p:cNvPr id="8"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9" name="Номер слайда 5"/>
          <p:cNvSpPr>
            <a:spLocks noGrp="1"/>
          </p:cNvSpPr>
          <p:nvPr>
            <p:ph type="sldNum" sz="quarter" idx="12"/>
          </p:nvPr>
        </p:nvSpPr>
        <p:spPr/>
        <p:txBody>
          <a:bodyPr/>
          <a:lstStyle>
            <a:lvl1pPr>
              <a:defRPr/>
            </a:lvl1pPr>
          </a:lstStyle>
          <a:p>
            <a:pPr>
              <a:defRPr/>
            </a:pPr>
            <a:fld id="{699DB7E1-DBBA-42FF-BC9E-FA528EECAC7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1584885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77DAC86B-9A6D-4628-B911-99C45AD1CE65}" type="datetimeFigureOut">
              <a:rPr lang="ru-RU">
                <a:solidFill>
                  <a:prstClr val="black">
                    <a:tint val="75000"/>
                  </a:prstClr>
                </a:solidFill>
              </a:rPr>
              <a:pPr>
                <a:defRPr/>
              </a:pPr>
              <a:t>28.04.2025</a:t>
            </a:fld>
            <a:endParaRPr lang="ru-RU">
              <a:solidFill>
                <a:prstClr val="black">
                  <a:tint val="75000"/>
                </a:prstClr>
              </a:solidFill>
            </a:endParaRPr>
          </a:p>
        </p:txBody>
      </p:sp>
      <p:sp>
        <p:nvSpPr>
          <p:cNvPr id="4"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5" name="Номер слайда 5"/>
          <p:cNvSpPr>
            <a:spLocks noGrp="1"/>
          </p:cNvSpPr>
          <p:nvPr>
            <p:ph type="sldNum" sz="quarter" idx="12"/>
          </p:nvPr>
        </p:nvSpPr>
        <p:spPr/>
        <p:txBody>
          <a:bodyPr/>
          <a:lstStyle>
            <a:lvl1pPr>
              <a:defRPr/>
            </a:lvl1pPr>
          </a:lstStyle>
          <a:p>
            <a:pPr>
              <a:defRPr/>
            </a:pPr>
            <a:fld id="{911027A1-7E64-49C1-92E0-ACC551A0278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2004566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ECEF7F71-769D-40E6-9BCA-3754E6CF694F}" type="datetimeFigureOut">
              <a:rPr lang="ru-RU">
                <a:solidFill>
                  <a:prstClr val="black">
                    <a:tint val="75000"/>
                  </a:prstClr>
                </a:solidFill>
              </a:rPr>
              <a:pPr>
                <a:defRPr/>
              </a:pPr>
              <a:t>28.04.2025</a:t>
            </a:fld>
            <a:endParaRPr lang="ru-RU">
              <a:solidFill>
                <a:prstClr val="black">
                  <a:tint val="75000"/>
                </a:prstClr>
              </a:solidFill>
            </a:endParaRPr>
          </a:p>
        </p:txBody>
      </p:sp>
      <p:sp>
        <p:nvSpPr>
          <p:cNvPr id="3"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4" name="Номер слайда 5"/>
          <p:cNvSpPr>
            <a:spLocks noGrp="1"/>
          </p:cNvSpPr>
          <p:nvPr>
            <p:ph type="sldNum" sz="quarter" idx="12"/>
          </p:nvPr>
        </p:nvSpPr>
        <p:spPr/>
        <p:txBody>
          <a:bodyPr/>
          <a:lstStyle>
            <a:lvl1pPr>
              <a:defRPr/>
            </a:lvl1pPr>
          </a:lstStyle>
          <a:p>
            <a:pPr>
              <a:defRPr/>
            </a:pPr>
            <a:fld id="{6916C05F-8D4D-496B-9C09-3F9E9F413E90}"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3346239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4F8E84D1-1C51-4159-9751-3C59152A9AD3}" type="datetimeFigureOut">
              <a:rPr lang="ru-RU">
                <a:solidFill>
                  <a:prstClr val="black">
                    <a:tint val="75000"/>
                  </a:prstClr>
                </a:solidFill>
              </a:rPr>
              <a:pPr>
                <a:defRPr/>
              </a:pPr>
              <a:t>28.04.2025</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8DF55E06-EC22-4BED-B292-B65B6717DF82}"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371508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33F0555A-E652-4745-BEC8-EA90B9831AD9}" type="datetimeFigureOut">
              <a:rPr lang="ru-RU">
                <a:solidFill>
                  <a:prstClr val="black">
                    <a:tint val="75000"/>
                  </a:prstClr>
                </a:solidFill>
              </a:rPr>
              <a:pPr>
                <a:defRPr/>
              </a:pPr>
              <a:t>28.04.2025</a:t>
            </a:fld>
            <a:endParaRPr lang="ru-RU">
              <a:solidFill>
                <a:prstClr val="black">
                  <a:tint val="75000"/>
                </a:prst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7" name="Номер слайда 5"/>
          <p:cNvSpPr>
            <a:spLocks noGrp="1"/>
          </p:cNvSpPr>
          <p:nvPr>
            <p:ph type="sldNum" sz="quarter" idx="12"/>
          </p:nvPr>
        </p:nvSpPr>
        <p:spPr/>
        <p:txBody>
          <a:bodyPr/>
          <a:lstStyle>
            <a:lvl1pPr>
              <a:defRPr/>
            </a:lvl1pPr>
          </a:lstStyle>
          <a:p>
            <a:pPr>
              <a:defRPr/>
            </a:pPr>
            <a:fld id="{43CBB29C-06A9-43E3-8576-FFBB01CB700C}"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2090970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72DFD1C6-3AF8-4B71-9560-E335542B8668}"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CC267C2A-9A53-499A-B318-BC23C6D357D0}"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2464709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4B3EFCE-EC26-403F-A831-DCA253F7B3FC}"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lvl1pPr>
              <a:defRPr/>
            </a:lvl1pPr>
          </a:lstStyle>
          <a:p>
            <a:pPr>
              <a:defRPr/>
            </a:pPr>
            <a:fld id="{EBA00065-31E0-45BF-A5AC-EAEBBDE792AF}"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1215311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C52ED9BD-1DAF-47BF-8909-114473DD890E}" type="datetimeFigureOut">
              <a:rPr lang="ru-RU"/>
              <a:pPr>
                <a:defRPr/>
              </a:pPr>
              <a:t>28.04.2025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DBB14E3-BB04-4A93-8A3C-170FE7193DF6}" type="slidenum">
              <a:rPr lang="ru-RU"/>
              <a:pPr>
                <a:defRPr/>
              </a:pPr>
              <a:t>‹#›</a:t>
            </a:fld>
            <a:endParaRPr lang="ru-RU"/>
          </a:p>
        </p:txBody>
      </p:sp>
    </p:spTree>
    <p:extLst>
      <p:ext uri="{BB962C8B-B14F-4D97-AF65-F5344CB8AC3E}">
        <p14:creationId xmlns="" xmlns:p14="http://schemas.microsoft.com/office/powerpoint/2010/main" val="15743777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52D8525F-4483-48DD-8857-62CC2B452B84}" type="datetimeFigureOut">
              <a:rPr lang="ru-RU"/>
              <a:pPr>
                <a:defRPr/>
              </a:pPr>
              <a:t>28.04.2025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159C62E-9530-4A95-A0F4-3A4CAB74414B}" type="slidenum">
              <a:rPr lang="ru-RU"/>
              <a:pPr>
                <a:defRPr/>
              </a:pPr>
              <a:t>‹#›</a:t>
            </a:fld>
            <a:endParaRPr lang="ru-RU"/>
          </a:p>
        </p:txBody>
      </p:sp>
    </p:spTree>
    <p:extLst>
      <p:ext uri="{BB962C8B-B14F-4D97-AF65-F5344CB8AC3E}">
        <p14:creationId xmlns="" xmlns:p14="http://schemas.microsoft.com/office/powerpoint/2010/main" val="19469737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4B3952FE-2591-4976-B844-30F5A4607896}" type="datetimeFigureOut">
              <a:rPr lang="ru-RU"/>
              <a:pPr>
                <a:defRPr/>
              </a:pPr>
              <a:t>28.04.2025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28FE569-0FFE-4A15-B900-492E392AD80D}" type="slidenum">
              <a:rPr lang="ru-RU"/>
              <a:pPr>
                <a:defRPr/>
              </a:pPr>
              <a:t>‹#›</a:t>
            </a:fld>
            <a:endParaRPr lang="ru-RU"/>
          </a:p>
        </p:txBody>
      </p:sp>
    </p:spTree>
    <p:extLst>
      <p:ext uri="{BB962C8B-B14F-4D97-AF65-F5344CB8AC3E}">
        <p14:creationId xmlns="" xmlns:p14="http://schemas.microsoft.com/office/powerpoint/2010/main" val="9554703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0AF6BE62-5CF1-40EA-8C77-D8C3E8F42E7E}" type="datetimeFigureOut">
              <a:rPr lang="ru-RU"/>
              <a:pPr>
                <a:defRPr/>
              </a:pPr>
              <a:t>28.04.2025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CDBFA558-77FD-4ED4-A0D3-AB63F0C86E4D}" type="slidenum">
              <a:rPr lang="ru-RU"/>
              <a:pPr>
                <a:defRPr/>
              </a:pPr>
              <a:t>‹#›</a:t>
            </a:fld>
            <a:endParaRPr lang="ru-RU"/>
          </a:p>
        </p:txBody>
      </p:sp>
    </p:spTree>
    <p:extLst>
      <p:ext uri="{BB962C8B-B14F-4D97-AF65-F5344CB8AC3E}">
        <p14:creationId xmlns="" xmlns:p14="http://schemas.microsoft.com/office/powerpoint/2010/main" val="37076913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79519F09-6737-4EC5-9B0E-584EB57A9A06}" type="datetimeFigureOut">
              <a:rPr lang="ru-RU"/>
              <a:pPr>
                <a:defRPr/>
              </a:pPr>
              <a:t>28.04.2025</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5297D89B-0C75-4F06-BCA8-B19B6B35531E}" type="slidenum">
              <a:rPr lang="ru-RU"/>
              <a:pPr>
                <a:defRPr/>
              </a:pPr>
              <a:t>‹#›</a:t>
            </a:fld>
            <a:endParaRPr lang="ru-RU"/>
          </a:p>
        </p:txBody>
      </p:sp>
    </p:spTree>
    <p:extLst>
      <p:ext uri="{BB962C8B-B14F-4D97-AF65-F5344CB8AC3E}">
        <p14:creationId xmlns="" xmlns:p14="http://schemas.microsoft.com/office/powerpoint/2010/main" val="3849897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80B1B58A-5D79-41CF-8793-C80BC5A33B13}" type="datetimeFigureOut">
              <a:rPr lang="ru-RU"/>
              <a:pPr>
                <a:defRPr/>
              </a:pPr>
              <a:t>28.04.2025</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8CA8B33-B141-457F-A4EC-8DDC72632491}" type="slidenum">
              <a:rPr lang="ru-RU"/>
              <a:pPr>
                <a:defRPr/>
              </a:pPr>
              <a:t>‹#›</a:t>
            </a:fld>
            <a:endParaRPr lang="ru-RU"/>
          </a:p>
        </p:txBody>
      </p:sp>
    </p:spTree>
    <p:extLst>
      <p:ext uri="{BB962C8B-B14F-4D97-AF65-F5344CB8AC3E}">
        <p14:creationId xmlns="" xmlns:p14="http://schemas.microsoft.com/office/powerpoint/2010/main" val="15280757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02648B0D-0AE4-4E23-AC79-FB6DF9921686}" type="datetimeFigureOut">
              <a:rPr lang="ru-RU"/>
              <a:pPr>
                <a:defRPr/>
              </a:pPr>
              <a:t>28.04.2025</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7CEA177B-72D0-4D0D-AE63-FCB3FB31ACDF}" type="slidenum">
              <a:rPr lang="ru-RU"/>
              <a:pPr>
                <a:defRPr/>
              </a:pPr>
              <a:t>‹#›</a:t>
            </a:fld>
            <a:endParaRPr lang="ru-RU"/>
          </a:p>
        </p:txBody>
      </p:sp>
    </p:spTree>
    <p:extLst>
      <p:ext uri="{BB962C8B-B14F-4D97-AF65-F5344CB8AC3E}">
        <p14:creationId xmlns="" xmlns:p14="http://schemas.microsoft.com/office/powerpoint/2010/main" val="129432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C1BB5E11-F97B-4598-85F0-47F5D0AD51A7}" type="datetimeFigureOut">
              <a:rPr lang="ru-RU"/>
              <a:pPr>
                <a:defRPr/>
              </a:pPr>
              <a:t>28.04.2025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4E492BB-2A31-4AF3-8DA6-0AFF798420BF}" type="slidenum">
              <a:rPr lang="ru-RU"/>
              <a:pPr>
                <a:defRPr/>
              </a:pPr>
              <a:t>‹#›</a:t>
            </a:fld>
            <a:endParaRPr lang="ru-RU"/>
          </a:p>
        </p:txBody>
      </p:sp>
    </p:spTree>
    <p:extLst>
      <p:ext uri="{BB962C8B-B14F-4D97-AF65-F5344CB8AC3E}">
        <p14:creationId xmlns="" xmlns:p14="http://schemas.microsoft.com/office/powerpoint/2010/main" val="73719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DB2903C2-98A0-4B5F-8B79-742644B434EE}" type="datetimeFigureOut">
              <a:rPr lang="ru-RU"/>
              <a:pPr>
                <a:defRPr/>
              </a:pPr>
              <a:t>28.04.2025</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2EAAFCC1-25CC-45EC-A20A-26C522FF927F}" type="slidenum">
              <a:rPr lang="ru-RU"/>
              <a:pPr>
                <a:defRPr/>
              </a:pPr>
              <a:t>‹#›</a:t>
            </a:fld>
            <a:endParaRPr lang="ru-RU"/>
          </a:p>
        </p:txBody>
      </p:sp>
    </p:spTree>
    <p:extLst>
      <p:ext uri="{BB962C8B-B14F-4D97-AF65-F5344CB8AC3E}">
        <p14:creationId xmlns="" xmlns:p14="http://schemas.microsoft.com/office/powerpoint/2010/main" val="41302714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64D083C-4290-4EE6-BA8B-4A339958C6C5}" type="datetimeFigureOut">
              <a:rPr lang="ru-RU"/>
              <a:pPr>
                <a:defRPr/>
              </a:pPr>
              <a:t>28.04.2025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216F8EB-43BB-4BC5-AFC9-3F802CF20B4E}" type="slidenum">
              <a:rPr lang="ru-RU"/>
              <a:pPr>
                <a:defRPr/>
              </a:pPr>
              <a:t>‹#›</a:t>
            </a:fld>
            <a:endParaRPr lang="ru-RU"/>
          </a:p>
        </p:txBody>
      </p:sp>
    </p:spTree>
    <p:extLst>
      <p:ext uri="{BB962C8B-B14F-4D97-AF65-F5344CB8AC3E}">
        <p14:creationId xmlns="" xmlns:p14="http://schemas.microsoft.com/office/powerpoint/2010/main" val="33186334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04A7B118-219C-4084-ADA7-C10EBF46E26C}" type="datetimeFigureOut">
              <a:rPr lang="ru-RU"/>
              <a:pPr>
                <a:defRPr/>
              </a:pPr>
              <a:t>28.04.2025</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26C440E-2095-448E-A201-C1C2A617CD2A}" type="slidenum">
              <a:rPr lang="ru-RU"/>
              <a:pPr>
                <a:defRPr/>
              </a:pPr>
              <a:t>‹#›</a:t>
            </a:fld>
            <a:endParaRPr lang="ru-RU"/>
          </a:p>
        </p:txBody>
      </p:sp>
    </p:spTree>
    <p:extLst>
      <p:ext uri="{BB962C8B-B14F-4D97-AF65-F5344CB8AC3E}">
        <p14:creationId xmlns="" xmlns:p14="http://schemas.microsoft.com/office/powerpoint/2010/main" val="3475207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C2BD7392-79AD-4CC7-A3E3-484635FC3BAC}" type="datetimeFigureOut">
              <a:rPr lang="ru-RU">
                <a:solidFill>
                  <a:prstClr val="black">
                    <a:tint val="75000"/>
                  </a:prstClr>
                </a:solidFill>
              </a:rPr>
              <a:pPr>
                <a:defRPr/>
              </a:pPr>
              <a:t>28.04.2025</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ru-RU">
              <a:solidFill>
                <a:prstClr val="black">
                  <a:tint val="75000"/>
                </a:prstClr>
              </a:solidFill>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AA158357-1DBF-4E1E-8F9A-1258F819FCF6}" type="slidenum">
              <a:rPr lang="ru-RU">
                <a:solidFill>
                  <a:prstClr val="black">
                    <a:tint val="75000"/>
                  </a:prstClr>
                </a:solidFill>
              </a:rPr>
              <a:pPr>
                <a:defRPr/>
              </a:pPr>
              <a:t>‹#›</a:t>
            </a:fld>
            <a:endParaRPr lang="ru-RU">
              <a:solidFill>
                <a:prstClr val="black">
                  <a:tint val="75000"/>
                </a:prstClr>
              </a:solidFill>
            </a:endParaRPr>
          </a:p>
        </p:txBody>
      </p:sp>
    </p:spTree>
    <p:extLst>
      <p:ext uri="{BB962C8B-B14F-4D97-AF65-F5344CB8AC3E}">
        <p14:creationId xmlns="" xmlns:p14="http://schemas.microsoft.com/office/powerpoint/2010/main" val="35216805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2051"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defRPr>
            </a:lvl1pPr>
          </a:lstStyle>
          <a:p>
            <a:pPr>
              <a:defRPr/>
            </a:pPr>
            <a:fld id="{28E97CF1-2281-441B-972A-6EBD18396A0D}" type="datetimeFigureOut">
              <a:rPr lang="ru-RU"/>
              <a:pPr>
                <a:defRPr/>
              </a:pPr>
              <a:t>28.04.2025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defRPr>
            </a:lvl1pPr>
          </a:lstStyle>
          <a:p>
            <a:pPr>
              <a:defRPr/>
            </a:pPr>
            <a:fld id="{E4988ECC-F142-469C-BE20-8A36392806D6}" type="slidenum">
              <a:rPr lang="ru-RU"/>
              <a:pPr>
                <a:defRPr/>
              </a:pPr>
              <a:t>‹#›</a:t>
            </a:fld>
            <a:endParaRPr lang="ru-RU"/>
          </a:p>
        </p:txBody>
      </p:sp>
    </p:spTree>
    <p:extLst>
      <p:ext uri="{BB962C8B-B14F-4D97-AF65-F5344CB8AC3E}">
        <p14:creationId xmlns="" xmlns:p14="http://schemas.microsoft.com/office/powerpoint/2010/main" val="17636573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oyaokruga.ru/img/image_big/c9fdee5d-d5eb-4881-a144-2bca6951dc37.jpg"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ctrTitle"/>
          </p:nvPr>
        </p:nvSpPr>
        <p:spPr>
          <a:xfrm>
            <a:off x="1187450" y="603722"/>
            <a:ext cx="6984950" cy="3888432"/>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eaLnBrk="1" hangingPunct="1"/>
            <a: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b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b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               </a:t>
            </a:r>
            <a:r>
              <a:rPr lang="ru-RU" altLang="ru-RU" sz="11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t>МУНИЦИПАЛЬНОЕ БЮДЖЕТНОЕ ДОШКОЛЬНОЕ </a:t>
            </a:r>
            <a:br>
              <a:rPr lang="ru-RU" altLang="ru-RU" sz="11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1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t>                                     ОБРАЗОВАТЕЛЬНОЕ УЧРЕЖДЕНИЕ</a:t>
            </a:r>
            <a:r>
              <a:rPr lang="ru-RU" altLang="ru-RU" sz="12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2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4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t>       детский сад №2 «Солнышко» г.о.г. Шахунья</a:t>
            </a:r>
            <a:br>
              <a:rPr lang="ru-RU" altLang="ru-RU" sz="14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400" b="1"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400" b="1" dirty="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1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1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altLang="ru-RU" sz="2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ПРЕЗЕНТАЦИЯ</a:t>
            </a:r>
            <a:r>
              <a:rPr lang="en-US" altLang="ru-RU" sz="2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en-US" altLang="ru-RU" sz="2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altLang="ru-RU" sz="2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«Их именами названы улицы</a:t>
            </a:r>
            <a:br>
              <a:rPr lang="ru-RU" altLang="ru-RU" sz="2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2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нашего города</a:t>
            </a:r>
            <a:r>
              <a:rPr lang="ru-RU" altLang="ru-RU" sz="24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a:t>
            </a:r>
            <a:r>
              <a:rPr lang="ru-RU" altLang="ru-RU" sz="2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28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t>
            </a:r>
            <a:r>
              <a:rPr lang="ru-RU" altLang="ru-RU" sz="1600" b="1" dirty="0" smtClean="0">
                <a:ln w="11430"/>
                <a:solidFill>
                  <a:srgbClr val="000099"/>
                </a:solidFill>
                <a:effectLst>
                  <a:outerShdw blurRad="50800" dist="39000" dir="5460000" algn="tl">
                    <a:srgbClr val="000000">
                      <a:alpha val="38000"/>
                    </a:srgbClr>
                  </a:outerShdw>
                </a:effectLst>
                <a:latin typeface="Times New Roman" pitchFamily="18" charset="0"/>
                <a:cs typeface="Times New Roman" pitchFamily="18" charset="0"/>
              </a:rPr>
              <a:t>Выполнили:     Хлычева Н.Н., Сибирякова Е.В.  </a:t>
            </a:r>
            <a: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t/>
            </a:r>
            <a:br>
              <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rPr>
            </a:br>
            <a:endParaRPr lang="ru-RU" altLang="ru-RU" sz="3200" b="1" dirty="0" smtClean="0">
              <a:ln w="11430"/>
              <a:solidFill>
                <a:srgbClr val="FF0000"/>
              </a:solid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2" name="Прямоугольник 1"/>
          <p:cNvSpPr/>
          <p:nvPr/>
        </p:nvSpPr>
        <p:spPr>
          <a:xfrm>
            <a:off x="2411413" y="2547938"/>
            <a:ext cx="4968875" cy="707886"/>
          </a:xfrm>
          <a:prstGeom prst="rect">
            <a:avLst/>
          </a:prstGeom>
        </p:spPr>
        <p:txBody>
          <a:bodyPr>
            <a:spAutoFit/>
          </a:bodyPr>
          <a:lstStyle/>
          <a:p>
            <a:pPr algn="ctr" fontAlgn="base">
              <a:spcBef>
                <a:spcPct val="0"/>
              </a:spcBef>
              <a:spcAft>
                <a:spcPct val="0"/>
              </a:spcAft>
              <a:defRPr/>
            </a:pPr>
            <a:endParaRPr lang="ru-RU" sz="2000" b="1" dirty="0">
              <a:solidFill>
                <a:srgbClr val="800080"/>
              </a:solidFill>
              <a:latin typeface="Times New Roman" pitchFamily="18" charset="0"/>
              <a:ea typeface="+mj-ea"/>
              <a:cs typeface="Times New Roman" pitchFamily="18" charset="0"/>
            </a:endParaRPr>
          </a:p>
          <a:p>
            <a:pPr algn="ctr" fontAlgn="base">
              <a:spcBef>
                <a:spcPct val="0"/>
              </a:spcBef>
              <a:spcAft>
                <a:spcPct val="0"/>
              </a:spcAft>
              <a:defRPr/>
            </a:pPr>
            <a:endParaRPr lang="ru-RU" sz="2000" b="1" dirty="0">
              <a:solidFill>
                <a:srgbClr val="800080"/>
              </a:solidFill>
              <a:latin typeface="Times New Roman" pitchFamily="18" charset="0"/>
              <a:ea typeface="+mj-ea"/>
              <a:cs typeface="Times New Roman" pitchFamily="18" charset="0"/>
            </a:endParaRPr>
          </a:p>
        </p:txBody>
      </p:sp>
    </p:spTree>
    <p:extLst>
      <p:ext uri="{BB962C8B-B14F-4D97-AF65-F5344CB8AC3E}">
        <p14:creationId xmlns="" xmlns:p14="http://schemas.microsoft.com/office/powerpoint/2010/main" val="2603950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ctrTitle"/>
          </p:nvPr>
        </p:nvSpPr>
        <p:spPr>
          <a:xfrm>
            <a:off x="1187450" y="1196974"/>
            <a:ext cx="7416800" cy="2058849"/>
          </a:xfrm>
        </p:spPr>
        <p:txBody>
          <a:bodyPr/>
          <a:lstStyle/>
          <a:p>
            <a:pPr eaLnBrk="1" hangingPunct="1"/>
            <a:r>
              <a:rPr lang="ru-RU" altLang="ru-RU" sz="1800" b="1" dirty="0" smtClean="0">
                <a:solidFill>
                  <a:srgbClr val="800080"/>
                </a:solidFill>
                <a:latin typeface="Times New Roman" pitchFamily="18" charset="0"/>
                <a:cs typeface="Times New Roman" pitchFamily="18" charset="0"/>
              </a:rPr>
              <a:t/>
            </a:r>
            <a:br>
              <a:rPr lang="ru-RU" altLang="ru-RU" sz="1800" b="1" dirty="0" smtClean="0">
                <a:solidFill>
                  <a:srgbClr val="800080"/>
                </a:solidFill>
                <a:latin typeface="Times New Roman" pitchFamily="18" charset="0"/>
                <a:cs typeface="Times New Roman" pitchFamily="18" charset="0"/>
              </a:rPr>
            </a:br>
            <a:r>
              <a:rPr lang="ru-RU" altLang="ru-RU" sz="1800" b="1" dirty="0" smtClean="0">
                <a:solidFill>
                  <a:srgbClr val="800080"/>
                </a:solidFill>
                <a:latin typeface="Times New Roman" pitchFamily="18" charset="0"/>
                <a:cs typeface="Times New Roman" pitchFamily="18" charset="0"/>
              </a:rPr>
              <a:t/>
            </a:r>
            <a:br>
              <a:rPr lang="ru-RU" altLang="ru-RU" sz="1800" b="1" dirty="0" smtClean="0">
                <a:solidFill>
                  <a:srgbClr val="800080"/>
                </a:solidFill>
                <a:latin typeface="Times New Roman" pitchFamily="18" charset="0"/>
                <a:cs typeface="Times New Roman" pitchFamily="18" charset="0"/>
              </a:rPr>
            </a:br>
            <a:r>
              <a:rPr lang="ru-RU" altLang="ru-RU" sz="3200" b="1" dirty="0" smtClean="0">
                <a:solidFill>
                  <a:srgbClr val="7030A0"/>
                </a:solidFill>
                <a:latin typeface="Times New Roman" pitchFamily="18" charset="0"/>
                <a:cs typeface="Times New Roman" pitchFamily="18" charset="0"/>
              </a:rPr>
              <a:t/>
            </a:r>
            <a:br>
              <a:rPr lang="ru-RU" altLang="ru-RU" sz="3200" b="1" dirty="0" smtClean="0">
                <a:solidFill>
                  <a:srgbClr val="7030A0"/>
                </a:solidFill>
                <a:latin typeface="Times New Roman" pitchFamily="18" charset="0"/>
                <a:cs typeface="Times New Roman" pitchFamily="18" charset="0"/>
              </a:rPr>
            </a:br>
            <a:endParaRPr lang="ru-RU" altLang="ru-RU" sz="3200" b="1" dirty="0" smtClean="0">
              <a:solidFill>
                <a:srgbClr val="7030A0"/>
              </a:solidFill>
              <a:latin typeface="Times New Roman" pitchFamily="18" charset="0"/>
              <a:cs typeface="Times New Roman" pitchFamily="18" charset="0"/>
            </a:endParaRPr>
          </a:p>
        </p:txBody>
      </p:sp>
      <p:sp>
        <p:nvSpPr>
          <p:cNvPr id="2" name="Прямоугольник 1"/>
          <p:cNvSpPr/>
          <p:nvPr/>
        </p:nvSpPr>
        <p:spPr>
          <a:xfrm>
            <a:off x="2411413" y="2547938"/>
            <a:ext cx="4968875" cy="707886"/>
          </a:xfrm>
          <a:prstGeom prst="rect">
            <a:avLst/>
          </a:prstGeom>
        </p:spPr>
        <p:txBody>
          <a:bodyPr>
            <a:spAutoFit/>
          </a:bodyPr>
          <a:lstStyle/>
          <a:p>
            <a:pPr algn="ctr" fontAlgn="base">
              <a:spcBef>
                <a:spcPct val="0"/>
              </a:spcBef>
              <a:spcAft>
                <a:spcPct val="0"/>
              </a:spcAft>
              <a:defRPr/>
            </a:pPr>
            <a:endParaRPr lang="ru-RU" sz="2000" b="1" dirty="0">
              <a:solidFill>
                <a:srgbClr val="800080"/>
              </a:solidFill>
              <a:latin typeface="Times New Roman" pitchFamily="18" charset="0"/>
              <a:ea typeface="+mj-ea"/>
              <a:cs typeface="Times New Roman" pitchFamily="18" charset="0"/>
            </a:endParaRPr>
          </a:p>
          <a:p>
            <a:pPr algn="ctr" fontAlgn="base">
              <a:spcBef>
                <a:spcPct val="0"/>
              </a:spcBef>
              <a:spcAft>
                <a:spcPct val="0"/>
              </a:spcAft>
              <a:defRPr/>
            </a:pPr>
            <a:endParaRPr lang="ru-RU" sz="2000" b="1" dirty="0">
              <a:solidFill>
                <a:srgbClr val="800080"/>
              </a:solidFill>
              <a:latin typeface="Times New Roman" pitchFamily="18" charset="0"/>
              <a:ea typeface="+mj-ea"/>
              <a:cs typeface="Times New Roman" pitchFamily="18" charset="0"/>
            </a:endParaRPr>
          </a:p>
        </p:txBody>
      </p:sp>
      <p:sp>
        <p:nvSpPr>
          <p:cNvPr id="4" name="Прямоугольник 3"/>
          <p:cNvSpPr/>
          <p:nvPr/>
        </p:nvSpPr>
        <p:spPr>
          <a:xfrm>
            <a:off x="1187624" y="1484784"/>
            <a:ext cx="7056784" cy="3348609"/>
          </a:xfrm>
          <a:prstGeom prst="rect">
            <a:avLst/>
          </a:prstGeom>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lvl="0" algn="ctr">
              <a:lnSpc>
                <a:spcPct val="115000"/>
              </a:lnSpc>
              <a:spcAft>
                <a:spcPts val="1000"/>
              </a:spcAft>
            </a:pPr>
            <a:r>
              <a:rPr lang="ru-RU" sz="4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ea typeface="Calibri"/>
                <a:cs typeface="Times New Roman" panose="02020603050405020304" pitchFamily="18" charset="0"/>
              </a:rPr>
              <a:t>Цель: </a:t>
            </a:r>
            <a:r>
              <a:rPr lang="ru-RU" sz="3600" dirty="0" smtClean="0"/>
              <a:t>сформировать познавательный интерес к истории родного города через изучение названий улиц , которые носят имена героев ВОВ.</a:t>
            </a:r>
            <a:endParaRPr lang="ru-RU" sz="3600" b="1" dirty="0">
              <a:ln w="11430"/>
              <a:solidFill>
                <a:srgbClr val="FF0000"/>
              </a:solidFill>
              <a:effectLst>
                <a:outerShdw blurRad="50800" dist="39000" dir="5460000" algn="tl">
                  <a:srgbClr val="000000">
                    <a:alpha val="38000"/>
                  </a:srgbClr>
                </a:outerShdw>
              </a:effectLst>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 xmlns:p14="http://schemas.microsoft.com/office/powerpoint/2010/main" val="19295474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Заголовок 1"/>
          <p:cNvSpPr>
            <a:spLocks noGrp="1"/>
          </p:cNvSpPr>
          <p:nvPr>
            <p:ph type="ctrTitle"/>
          </p:nvPr>
        </p:nvSpPr>
        <p:spPr>
          <a:xfrm>
            <a:off x="1000100" y="571480"/>
            <a:ext cx="7416800" cy="3929090"/>
          </a:xfrm>
        </p:spPr>
        <p:txBody>
          <a:bodyPr/>
          <a:lstStyle/>
          <a:p>
            <a:pPr marL="342900" indent="-342900">
              <a:spcAft>
                <a:spcPts val="2250"/>
              </a:spcAft>
            </a:pPr>
            <a:r>
              <a:rPr lang="ru-RU" altLang="ru-RU" sz="1800" b="1" dirty="0" smtClean="0">
                <a:solidFill>
                  <a:srgbClr val="800080"/>
                </a:solidFill>
                <a:latin typeface="Times New Roman" pitchFamily="18" charset="0"/>
                <a:cs typeface="Times New Roman" pitchFamily="18" charset="0"/>
              </a:rPr>
              <a:t/>
            </a:r>
            <a:br>
              <a:rPr lang="ru-RU" altLang="ru-RU" sz="1800" b="1" dirty="0" smtClean="0">
                <a:solidFill>
                  <a:srgbClr val="800080"/>
                </a:solidFill>
                <a:latin typeface="Times New Roman" pitchFamily="18" charset="0"/>
                <a:cs typeface="Times New Roman" pitchFamily="18" charset="0"/>
              </a:rPr>
            </a:br>
            <a:endParaRPr lang="ru-RU" sz="1800"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p:txBody>
      </p:sp>
      <p:sp>
        <p:nvSpPr>
          <p:cNvPr id="5" name="TextBox 4"/>
          <p:cNvSpPr txBox="1"/>
          <p:nvPr/>
        </p:nvSpPr>
        <p:spPr>
          <a:xfrm>
            <a:off x="1928794" y="714356"/>
            <a:ext cx="5643602" cy="1477328"/>
          </a:xfrm>
          <a:prstGeom prst="rect">
            <a:avLst/>
          </a:prstGeom>
          <a:noFill/>
        </p:spPr>
        <p:txBody>
          <a:bodyPr wrap="square" rtlCol="0">
            <a:spAutoFit/>
          </a:bodyPr>
          <a:lstStyle/>
          <a:p>
            <a:r>
              <a:rPr lang="ru-RU" sz="2400" b="1" kern="1800" dirty="0" smtClean="0">
                <a:ln w="11430"/>
                <a:solidFill>
                  <a:srgbClr val="FF0000"/>
                </a:solidFill>
                <a:latin typeface="Times New Roman" panose="02020603050405020304" pitchFamily="18" charset="0"/>
                <a:ea typeface="Times New Roman"/>
                <a:cs typeface="Times New Roman" panose="02020603050405020304" pitchFamily="18" charset="0"/>
              </a:rPr>
              <a:t>9 улиц города Шахуньи, </a:t>
            </a:r>
            <a:r>
              <a:rPr lang="en-US" sz="2400" b="1" kern="1800" dirty="0" smtClean="0">
                <a:ln w="11430"/>
                <a:solidFill>
                  <a:srgbClr val="FF0000"/>
                </a:solidFill>
                <a:latin typeface="Times New Roman" panose="02020603050405020304" pitchFamily="18" charset="0"/>
                <a:ea typeface="Times New Roman"/>
                <a:cs typeface="Times New Roman" panose="02020603050405020304" pitchFamily="18" charset="0"/>
              </a:rPr>
              <a:t>              </a:t>
            </a:r>
            <a:r>
              <a:rPr lang="ru-RU" sz="2400" b="1" kern="1800" dirty="0" smtClean="0">
                <a:ln w="11430"/>
                <a:solidFill>
                  <a:srgbClr val="FF0000"/>
                </a:solidFill>
                <a:latin typeface="Times New Roman" panose="02020603050405020304" pitchFamily="18" charset="0"/>
                <a:ea typeface="Times New Roman"/>
                <a:cs typeface="Times New Roman" panose="02020603050405020304" pitchFamily="18" charset="0"/>
              </a:rPr>
              <a:t>названы именами героев Великой Отечественной войны:</a:t>
            </a:r>
          </a:p>
          <a:p>
            <a:endParaRPr lang="ru-RU" dirty="0"/>
          </a:p>
        </p:txBody>
      </p:sp>
      <p:sp>
        <p:nvSpPr>
          <p:cNvPr id="6" name="TextBox 5"/>
          <p:cNvSpPr txBox="1"/>
          <p:nvPr/>
        </p:nvSpPr>
        <p:spPr>
          <a:xfrm>
            <a:off x="1357290" y="1928803"/>
            <a:ext cx="3571900" cy="6088846"/>
          </a:xfrm>
          <a:prstGeom prst="rect">
            <a:avLst/>
          </a:prstGeom>
          <a:noFill/>
        </p:spPr>
        <p:txBody>
          <a:bodyPr wrap="square" rtlCol="0">
            <a:spAutoFit/>
          </a:bodyPr>
          <a:lstStyle/>
          <a:p>
            <a:pPr marL="342900" indent="-342900">
              <a:spcAft>
                <a:spcPts val="2250"/>
              </a:spcAft>
              <a:buFont typeface="+mj-lt"/>
              <a:buAutoNum type="arabicPeriod"/>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Улица 85-я Гвардейская</a:t>
            </a:r>
          </a:p>
          <a:p>
            <a:pPr marL="342900" indent="-342900">
              <a:spcAft>
                <a:spcPts val="2250"/>
              </a:spcAft>
              <a:buFont typeface="+mj-lt"/>
              <a:buAutoNum type="arabicPeriod"/>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Улица </a:t>
            </a:r>
            <a:r>
              <a:rPr lang="ru-RU" b="1" kern="1800" dirty="0" err="1" smtClean="0">
                <a:ln w="11430"/>
                <a:solidFill>
                  <a:srgbClr val="FF0000"/>
                </a:solidFill>
                <a:latin typeface="Times New Roman" panose="02020603050405020304" pitchFamily="18" charset="0"/>
                <a:ea typeface="Times New Roman"/>
                <a:cs typeface="Times New Roman" panose="02020603050405020304" pitchFamily="18" charset="0"/>
              </a:rPr>
              <a:t>Генерела</a:t>
            </a: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 </a:t>
            </a:r>
            <a:r>
              <a:rPr lang="ru-RU" b="1" kern="1800" dirty="0" err="1" smtClean="0">
                <a:ln w="11430"/>
                <a:solidFill>
                  <a:srgbClr val="FF0000"/>
                </a:solidFill>
                <a:latin typeface="Times New Roman" panose="02020603050405020304" pitchFamily="18" charset="0"/>
                <a:ea typeface="Times New Roman"/>
                <a:cs typeface="Times New Roman" panose="02020603050405020304" pitchFamily="18" charset="0"/>
              </a:rPr>
              <a:t>Веденина</a:t>
            </a: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Улица Комарова</a:t>
            </a:r>
          </a:p>
          <a:p>
            <a:pPr marL="342900" indent="-342900">
              <a:spcAft>
                <a:spcPts val="2250"/>
              </a:spcAft>
              <a:buFont typeface="+mj-lt"/>
              <a:buAutoNum type="arabicPeriod"/>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Улица Гастелло</a:t>
            </a:r>
          </a:p>
          <a:p>
            <a:pPr marL="342900" indent="-342900">
              <a:spcAft>
                <a:spcPts val="2250"/>
              </a:spcAft>
              <a:buFont typeface="+mj-lt"/>
              <a:buAutoNum type="arabicPeriod"/>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Улица </a:t>
            </a:r>
            <a:r>
              <a:rPr lang="ru-RU" b="1" kern="1800" dirty="0" err="1" smtClean="0">
                <a:ln w="11430"/>
                <a:solidFill>
                  <a:srgbClr val="FF0000"/>
                </a:solidFill>
                <a:latin typeface="Times New Roman" panose="02020603050405020304" pitchFamily="18" charset="0"/>
                <a:ea typeface="Times New Roman"/>
                <a:cs typeface="Times New Roman" panose="02020603050405020304" pitchFamily="18" charset="0"/>
              </a:rPr>
              <a:t>Гризодубовой</a:t>
            </a: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buFont typeface="+mj-lt"/>
              <a:buAutoNum type="arabicPeriod"/>
            </a:pP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endParaRPr lang="ru-RU" dirty="0"/>
          </a:p>
        </p:txBody>
      </p:sp>
      <p:sp>
        <p:nvSpPr>
          <p:cNvPr id="8" name="TextBox 7"/>
          <p:cNvSpPr txBox="1"/>
          <p:nvPr/>
        </p:nvSpPr>
        <p:spPr>
          <a:xfrm>
            <a:off x="5357818" y="1966917"/>
            <a:ext cx="3214710" cy="2657138"/>
          </a:xfrm>
          <a:prstGeom prst="rect">
            <a:avLst/>
          </a:prstGeom>
          <a:noFill/>
        </p:spPr>
        <p:txBody>
          <a:bodyPr wrap="square" rtlCol="0">
            <a:spAutoFit/>
          </a:bodyPr>
          <a:lstStyle/>
          <a:p>
            <a:pPr marL="342900" indent="-342900">
              <a:spcAft>
                <a:spcPts val="2250"/>
              </a:spcAft>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6.   Переулок Кошевого</a:t>
            </a:r>
          </a:p>
          <a:p>
            <a:pPr marL="342900" indent="-342900">
              <a:spcAft>
                <a:spcPts val="2250"/>
              </a:spcAft>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7.     Улица Расковой</a:t>
            </a:r>
          </a:p>
          <a:p>
            <a:pPr marL="342900" indent="-342900">
              <a:spcAft>
                <a:spcPts val="2250"/>
              </a:spcAft>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8.      Улица </a:t>
            </a:r>
            <a:r>
              <a:rPr lang="ru-RU" b="1" kern="1800" dirty="0" err="1" smtClean="0">
                <a:ln w="11430"/>
                <a:solidFill>
                  <a:srgbClr val="FF0000"/>
                </a:solidFill>
                <a:latin typeface="Times New Roman" panose="02020603050405020304" pitchFamily="18" charset="0"/>
                <a:ea typeface="Times New Roman"/>
                <a:cs typeface="Times New Roman" panose="02020603050405020304" pitchFamily="18" charset="0"/>
              </a:rPr>
              <a:t>Пасхина</a:t>
            </a:r>
            <a:endPar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endParaRPr>
          </a:p>
          <a:p>
            <a:pPr marL="342900" indent="-342900">
              <a:spcAft>
                <a:spcPts val="2250"/>
              </a:spcAft>
            </a:pPr>
            <a:r>
              <a:rPr lang="ru-RU" b="1" kern="1800" dirty="0" smtClean="0">
                <a:ln w="11430"/>
                <a:solidFill>
                  <a:srgbClr val="FF0000"/>
                </a:solidFill>
                <a:latin typeface="Times New Roman" panose="02020603050405020304" pitchFamily="18" charset="0"/>
                <a:ea typeface="Times New Roman"/>
                <a:cs typeface="Times New Roman" panose="02020603050405020304" pitchFamily="18" charset="0"/>
              </a:rPr>
              <a:t>9.    Улица Черняховского</a:t>
            </a:r>
          </a:p>
          <a:p>
            <a:endParaRPr lang="ru-RU" dirty="0"/>
          </a:p>
        </p:txBody>
      </p:sp>
    </p:spTree>
    <p:extLst>
      <p:ext uri="{BB962C8B-B14F-4D97-AF65-F5344CB8AC3E}">
        <p14:creationId xmlns="" xmlns:p14="http://schemas.microsoft.com/office/powerpoint/2010/main" val="31629419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714356"/>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lvl="0" eaLnBrk="1" fontAlgn="auto" hangingPunct="1">
              <a:lnSpc>
                <a:spcPts val="1440"/>
              </a:lnSpc>
              <a:spcBef>
                <a:spcPts val="0"/>
              </a:spcBef>
              <a:spcAft>
                <a:spcPts val="0"/>
              </a:spcAft>
            </a:pPr>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rPr>
              <a:t>Баллада о командире эскадрильи</a:t>
            </a:r>
            <a:endPar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285720" y="571480"/>
            <a:ext cx="4038600" cy="4104456"/>
          </a:xfrm>
        </p:spPr>
        <p:txBody>
          <a:bodyPr/>
          <a:lstStyle/>
          <a:p>
            <a:pPr>
              <a:buNone/>
            </a:pPr>
            <a:r>
              <a:rPr lang="ru-RU" sz="2000" b="1" dirty="0" smtClean="0"/>
              <a:t>В сорок первом было это,</a:t>
            </a:r>
          </a:p>
          <a:p>
            <a:pPr>
              <a:buNone/>
            </a:pPr>
            <a:r>
              <a:rPr lang="ru-RU" sz="2000" b="1" dirty="0" smtClean="0"/>
              <a:t>Солнце поднялось тогда в зенит.</a:t>
            </a:r>
          </a:p>
          <a:p>
            <a:pPr>
              <a:buNone/>
            </a:pPr>
            <a:r>
              <a:rPr lang="ru-RU" sz="2000" b="1" dirty="0" smtClean="0"/>
              <a:t>Э Т О было. ЭТО было.</a:t>
            </a:r>
          </a:p>
          <a:p>
            <a:pPr>
              <a:buNone/>
            </a:pPr>
            <a:r>
              <a:rPr lang="ru-RU" sz="2000" b="1" dirty="0" smtClean="0"/>
              <a:t>Самолёт наш быстрокрылый</a:t>
            </a:r>
          </a:p>
          <a:p>
            <a:pPr>
              <a:buNone/>
            </a:pPr>
            <a:r>
              <a:rPr lang="ru-RU" sz="2000" b="1" dirty="0" smtClean="0"/>
              <a:t>Вражеским снарядом был подбит.</a:t>
            </a:r>
          </a:p>
          <a:p>
            <a:pPr>
              <a:buNone/>
            </a:pPr>
            <a:r>
              <a:rPr lang="ru-RU" sz="2000" b="1" dirty="0" smtClean="0"/>
              <a:t>Три минуты на раздумье.</a:t>
            </a:r>
          </a:p>
          <a:p>
            <a:pPr>
              <a:buNone/>
            </a:pPr>
            <a:r>
              <a:rPr lang="ru-RU" sz="2000" b="1" dirty="0" smtClean="0"/>
              <a:t>Три минуты на раздумье.</a:t>
            </a:r>
          </a:p>
          <a:p>
            <a:pPr>
              <a:buNone/>
            </a:pPr>
            <a:r>
              <a:rPr lang="ru-RU" sz="2000" b="1" dirty="0" smtClean="0"/>
              <a:t>Даже этот малый срок иссяк.</a:t>
            </a:r>
          </a:p>
          <a:p>
            <a:pPr>
              <a:buNone/>
            </a:pPr>
            <a:r>
              <a:rPr lang="ru-RU" sz="2000" b="1" dirty="0" smtClean="0"/>
              <a:t>Губы шепчут чьё-то имя.</a:t>
            </a:r>
          </a:p>
          <a:p>
            <a:pPr>
              <a:buNone/>
            </a:pPr>
            <a:r>
              <a:rPr lang="ru-RU" sz="2000" b="1" dirty="0" smtClean="0"/>
              <a:t>И Москва. Москва за ними!</a:t>
            </a:r>
          </a:p>
          <a:p>
            <a:pPr>
              <a:buNone/>
            </a:pPr>
            <a:r>
              <a:rPr lang="ru-RU" sz="2000" b="1" dirty="0" smtClean="0"/>
              <a:t>Позади Москвы Россия вся.</a:t>
            </a:r>
          </a:p>
          <a:p>
            <a:pPr>
              <a:buNone/>
            </a:pPr>
            <a:r>
              <a:rPr lang="ru-RU" sz="2000" b="1" dirty="0" smtClean="0"/>
              <a:t>Пальцы сжаты на штурвале,</a:t>
            </a:r>
          </a:p>
          <a:p>
            <a:pPr>
              <a:buNone/>
            </a:pPr>
            <a:r>
              <a:rPr lang="ru-RU" sz="2000" b="1" dirty="0" smtClean="0"/>
              <a:t>И во вражеские танки</a:t>
            </a:r>
          </a:p>
          <a:p>
            <a:pPr>
              <a:buNone/>
            </a:pPr>
            <a:r>
              <a:rPr lang="ru-RU" sz="2000" b="1" dirty="0" smtClean="0"/>
              <a:t>Врезался горящий самолёт.</a:t>
            </a:r>
          </a:p>
          <a:p>
            <a:pPr>
              <a:buNone/>
            </a:pPr>
            <a:r>
              <a:rPr lang="ru-RU" sz="2000" b="1" dirty="0" smtClean="0"/>
              <a:t>Пальцы сжаты на штурвале,</a:t>
            </a:r>
          </a:p>
          <a:p>
            <a:pPr>
              <a:buNone/>
            </a:pPr>
            <a:endParaRPr lang="ru-RU" sz="2000" dirty="0" smtClean="0"/>
          </a:p>
          <a:p>
            <a:pPr marL="0" indent="0">
              <a:buNone/>
            </a:pPr>
            <a:endParaRPr lang="ru-RU" sz="2000" b="1" dirty="0"/>
          </a:p>
        </p:txBody>
      </p:sp>
      <p:sp>
        <p:nvSpPr>
          <p:cNvPr id="4" name="Объект 3"/>
          <p:cNvSpPr>
            <a:spLocks noGrp="1"/>
          </p:cNvSpPr>
          <p:nvPr>
            <p:ph sz="half" idx="2"/>
          </p:nvPr>
        </p:nvSpPr>
        <p:spPr>
          <a:xfrm>
            <a:off x="4643438" y="642918"/>
            <a:ext cx="4500562" cy="4032448"/>
          </a:xfrm>
        </p:spPr>
        <p:txBody>
          <a:bodyPr/>
          <a:lstStyle/>
          <a:p>
            <a:pPr>
              <a:buNone/>
            </a:pPr>
            <a:r>
              <a:rPr lang="ru-RU" sz="2000" b="1" dirty="0" smtClean="0"/>
              <a:t>Твёрдо </a:t>
            </a:r>
            <a:r>
              <a:rPr lang="ru-RU" sz="2000" b="1" dirty="0" err="1" smtClean="0"/>
              <a:t>Пасхин</a:t>
            </a:r>
            <a:r>
              <a:rPr lang="ru-RU" sz="2000" b="1" dirty="0" smtClean="0"/>
              <a:t> свой корабль ведёт.</a:t>
            </a:r>
          </a:p>
          <a:p>
            <a:pPr>
              <a:buNone/>
            </a:pPr>
            <a:r>
              <a:rPr lang="ru-RU" sz="2000" b="1" dirty="0" smtClean="0"/>
              <a:t>То последняя атака</a:t>
            </a:r>
          </a:p>
          <a:p>
            <a:pPr>
              <a:buNone/>
            </a:pPr>
            <a:r>
              <a:rPr lang="ru-RU" sz="2000" b="1" dirty="0" smtClean="0"/>
              <a:t>Улетела эскадрилья.</a:t>
            </a:r>
          </a:p>
          <a:p>
            <a:pPr>
              <a:buNone/>
            </a:pPr>
            <a:r>
              <a:rPr lang="ru-RU" sz="2000" b="1" dirty="0" smtClean="0"/>
              <a:t>Улетела эскадрилья.</a:t>
            </a:r>
          </a:p>
          <a:p>
            <a:pPr>
              <a:buNone/>
            </a:pPr>
            <a:r>
              <a:rPr lang="ru-RU" sz="2000" b="1" dirty="0" smtClean="0"/>
              <a:t>Только командир не улетел.</a:t>
            </a:r>
          </a:p>
          <a:p>
            <a:pPr>
              <a:buNone/>
            </a:pPr>
            <a:r>
              <a:rPr lang="ru-RU" sz="2000" b="1" dirty="0" smtClean="0"/>
              <a:t>Подвиг мужеством измерьте,</a:t>
            </a:r>
          </a:p>
          <a:p>
            <a:pPr>
              <a:buNone/>
            </a:pPr>
            <a:r>
              <a:rPr lang="ru-RU" sz="2000" b="1" dirty="0" smtClean="0"/>
              <a:t>Это сделан шаг в Бессмертье.</a:t>
            </a:r>
          </a:p>
          <a:p>
            <a:pPr>
              <a:buNone/>
            </a:pPr>
            <a:r>
              <a:rPr lang="ru-RU" sz="2000" b="1" dirty="0" smtClean="0"/>
              <a:t>Шаг в Бессмертье - </a:t>
            </a:r>
            <a:r>
              <a:rPr lang="ru-RU" sz="2000" b="1" dirty="0" err="1" smtClean="0"/>
              <a:t>Пасхина</a:t>
            </a:r>
            <a:r>
              <a:rPr lang="ru-RU" sz="2000" b="1" dirty="0" smtClean="0"/>
              <a:t> удел.</a:t>
            </a:r>
          </a:p>
          <a:p>
            <a:pPr>
              <a:buNone/>
            </a:pPr>
            <a:r>
              <a:rPr lang="ru-RU" sz="2000" b="1" dirty="0" smtClean="0"/>
              <a:t>Вот сидят за партой в классе,</a:t>
            </a:r>
          </a:p>
          <a:p>
            <a:pPr>
              <a:buNone/>
            </a:pPr>
            <a:r>
              <a:rPr lang="ru-RU" sz="2000" b="1" dirty="0" smtClean="0"/>
              <a:t>Вот сидят за партой в классе,</a:t>
            </a:r>
          </a:p>
          <a:p>
            <a:pPr>
              <a:buNone/>
            </a:pPr>
            <a:r>
              <a:rPr lang="ru-RU" sz="2000" b="1" dirty="0" smtClean="0"/>
              <a:t>А сердца тревожит - Высота.</a:t>
            </a:r>
          </a:p>
          <a:p>
            <a:pPr>
              <a:buNone/>
            </a:pPr>
            <a:r>
              <a:rPr lang="ru-RU" sz="2000" b="1" dirty="0" smtClean="0"/>
              <a:t>Манит небо в ярких красках.</a:t>
            </a:r>
          </a:p>
          <a:p>
            <a:pPr>
              <a:buNone/>
            </a:pPr>
            <a:r>
              <a:rPr lang="ru-RU" sz="2000" b="1" dirty="0" smtClean="0"/>
              <a:t>Ведь когда-то Саша </a:t>
            </a:r>
            <a:r>
              <a:rPr lang="ru-RU" sz="2000" b="1" dirty="0" err="1" smtClean="0"/>
              <a:t>Пасхин</a:t>
            </a:r>
            <a:endParaRPr lang="ru-RU" sz="2000" b="1" dirty="0" smtClean="0"/>
          </a:p>
          <a:p>
            <a:pPr>
              <a:buNone/>
            </a:pPr>
            <a:r>
              <a:rPr lang="ru-RU" sz="2000" b="1" dirty="0" smtClean="0"/>
              <a:t>Тоже здесь о подвигах мечтал.</a:t>
            </a:r>
          </a:p>
          <a:p>
            <a:pPr marL="0" indent="0">
              <a:buNone/>
            </a:pPr>
            <a:endParaRPr lang="ru-RU" sz="2000" b="1" dirty="0"/>
          </a:p>
        </p:txBody>
      </p:sp>
      <p:sp>
        <p:nvSpPr>
          <p:cNvPr id="5" name="Прямоугольник 4"/>
          <p:cNvSpPr/>
          <p:nvPr/>
        </p:nvSpPr>
        <p:spPr>
          <a:xfrm rot="10800000" flipV="1">
            <a:off x="4857752" y="5857892"/>
            <a:ext cx="3719113" cy="410882"/>
          </a:xfrm>
          <a:prstGeom prst="rect">
            <a:avLst/>
          </a:prstGeom>
        </p:spPr>
        <p:txBody>
          <a:bodyPr wrap="square">
            <a:spAutoFit/>
          </a:bodyPr>
          <a:lstStyle/>
          <a:p>
            <a:pPr>
              <a:lnSpc>
                <a:spcPct val="115000"/>
              </a:lnSpc>
            </a:pPr>
            <a:r>
              <a:rPr lang="ru-RU" b="1" i="1" dirty="0">
                <a:solidFill>
                  <a:srgbClr val="000000"/>
                </a:solidFill>
                <a:latin typeface="Times New Roman"/>
                <a:ea typeface="Times New Roman"/>
                <a:cs typeface="Times New Roman"/>
              </a:rPr>
              <a:t>Автор: </a:t>
            </a:r>
            <a:r>
              <a:rPr lang="ru-RU" b="1" i="1" dirty="0" smtClean="0">
                <a:solidFill>
                  <a:srgbClr val="000000"/>
                </a:solidFill>
                <a:latin typeface="Times New Roman"/>
                <a:ea typeface="Times New Roman"/>
                <a:cs typeface="Times New Roman"/>
              </a:rPr>
              <a:t>Юлия Николаева.</a:t>
            </a:r>
            <a:endParaRPr lang="ru-RU" sz="1100" b="1" dirty="0">
              <a:solidFill>
                <a:prstClr val="black"/>
              </a:solidFill>
              <a:ea typeface="Calibri"/>
              <a:cs typeface="Times New Roman"/>
            </a:endParaRPr>
          </a:p>
        </p:txBody>
      </p:sp>
    </p:spTree>
    <p:extLst>
      <p:ext uri="{BB962C8B-B14F-4D97-AF65-F5344CB8AC3E}">
        <p14:creationId xmlns="" xmlns:p14="http://schemas.microsoft.com/office/powerpoint/2010/main" val="3494909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lvl="0" eaLnBrk="1" fontAlgn="auto" hangingPunct="1">
              <a:lnSpc>
                <a:spcPts val="1500"/>
              </a:lnSpc>
              <a:spcBef>
                <a:spcPts val="0"/>
              </a:spcBef>
              <a:spcAft>
                <a:spcPts val="0"/>
              </a:spcAft>
            </a:pPr>
            <a: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t/>
            </a:r>
            <a:b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br>
            <a:r>
              <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t/>
            </a:r>
            <a:br>
              <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br>
            <a: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t/>
            </a:r>
            <a:br>
              <a:rPr lang="en-US"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br>
            <a:r>
              <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t/>
            </a:r>
            <a:br>
              <a:rPr lang="en-US"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a:ea typeface="Times New Roman"/>
                <a:cs typeface="Times New Roman"/>
              </a:rPr>
            </a:br>
            <a:r>
              <a:rPr lang="ru-RU" sz="2800" b="1" dirty="0" smtClean="0">
                <a:ln w="11430"/>
                <a:solidFill>
                  <a:srgbClr val="C00000"/>
                </a:solidFill>
                <a:effectLst>
                  <a:outerShdw blurRad="50800" dist="39000" dir="5460000" algn="tl">
                    <a:srgbClr val="000000">
                      <a:alpha val="38000"/>
                    </a:srgbClr>
                  </a:outerShdw>
                </a:effectLst>
                <a:latin typeface="Times New Roman" panose="02020603050405020304" pitchFamily="18" charset="0"/>
                <a:ea typeface="Times New Roman"/>
                <a:cs typeface="Times New Roman" panose="02020603050405020304" pitchFamily="18" charset="0"/>
              </a:rPr>
              <a:t>Улицы Шахуньи </a:t>
            </a:r>
            <a:r>
              <a:rPr lang="ru-RU" sz="2800" b="1" dirty="0">
                <a:ln w="11430"/>
                <a:solidFill>
                  <a:srgbClr val="C00000"/>
                </a:solidFill>
                <a:effectLst>
                  <a:outerShdw blurRad="50800" dist="39000" dir="5460000" algn="tl">
                    <a:srgbClr val="000000">
                      <a:alpha val="38000"/>
                    </a:srgbClr>
                  </a:outerShdw>
                </a:effectLst>
                <a:latin typeface="Times New Roman" panose="02020603050405020304" pitchFamily="18" charset="0"/>
                <a:ea typeface="Times New Roman"/>
                <a:cs typeface="Times New Roman" panose="02020603050405020304" pitchFamily="18" charset="0"/>
              </a:rPr>
              <a:t>и его герои.</a:t>
            </a:r>
            <a: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ea typeface="Calibri"/>
                <a:cs typeface="Times New Roman" panose="02020603050405020304" pitchFamily="18" charset="0"/>
              </a:rPr>
              <a:t/>
            </a:r>
            <a:br>
              <a:rPr lang="ru-RU"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anose="02020603050405020304" pitchFamily="18" charset="0"/>
                <a:ea typeface="Calibri"/>
                <a:cs typeface="Times New Roman" panose="02020603050405020304" pitchFamily="18" charset="0"/>
              </a:rPr>
            </a:br>
            <a:endParaRPr lang="ru-RU" alt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2" name="Объект 1"/>
          <p:cNvSpPr>
            <a:spLocks noGrp="1"/>
          </p:cNvSpPr>
          <p:nvPr>
            <p:ph idx="1"/>
          </p:nvPr>
        </p:nvSpPr>
        <p:spPr>
          <a:xfrm>
            <a:off x="1547813" y="1052513"/>
            <a:ext cx="7210425" cy="4525962"/>
          </a:xfrm>
        </p:spPr>
        <p:txBody>
          <a:bodyPr/>
          <a:lstStyle/>
          <a:p>
            <a:pPr>
              <a:defRPr/>
            </a:pPr>
            <a:endParaRPr lang="ru-RU" sz="2800"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sp>
        <p:nvSpPr>
          <p:cNvPr id="3" name="Прямоугольник 2"/>
          <p:cNvSpPr/>
          <p:nvPr/>
        </p:nvSpPr>
        <p:spPr>
          <a:xfrm>
            <a:off x="1500166" y="1714488"/>
            <a:ext cx="6912768" cy="3785652"/>
          </a:xfrm>
          <a:prstGeom prst="rect">
            <a:avLst/>
          </a:prstGeom>
        </p:spPr>
        <p:txBody>
          <a:bodyPr wrap="square">
            <a:spAutoFit/>
          </a:bodyPr>
          <a:lstStyle/>
          <a:p>
            <a:r>
              <a:rPr lang="ru-RU" sz="2400" b="1" dirty="0" smtClean="0">
                <a:latin typeface="Times New Roman" panose="02020603050405020304" pitchFamily="18" charset="0"/>
                <a:ea typeface="Times New Roman"/>
                <a:cs typeface="Times New Roman" panose="02020603050405020304" pitchFamily="18" charset="0"/>
              </a:rPr>
              <a:t>В этом году </a:t>
            </a:r>
            <a:r>
              <a:rPr lang="ru-RU" sz="2400" b="1" dirty="0">
                <a:latin typeface="Times New Roman" panose="02020603050405020304" pitchFamily="18" charset="0"/>
                <a:ea typeface="Times New Roman"/>
                <a:cs typeface="Times New Roman" panose="02020603050405020304" pitchFamily="18" charset="0"/>
              </a:rPr>
              <a:t>в России отмечают </a:t>
            </a:r>
            <a:r>
              <a:rPr lang="ru-RU" sz="2400" b="1" dirty="0" smtClean="0">
                <a:latin typeface="Times New Roman" panose="02020603050405020304" pitchFamily="18" charset="0"/>
                <a:ea typeface="Times New Roman"/>
                <a:cs typeface="Times New Roman" panose="02020603050405020304" pitchFamily="18" charset="0"/>
              </a:rPr>
              <a:t>8</a:t>
            </a:r>
            <a:r>
              <a:rPr lang="en-US" sz="2400" b="1" dirty="0" smtClean="0">
                <a:latin typeface="Times New Roman" panose="02020603050405020304" pitchFamily="18" charset="0"/>
                <a:ea typeface="Times New Roman"/>
                <a:cs typeface="Times New Roman" panose="02020603050405020304" pitchFamily="18" charset="0"/>
              </a:rPr>
              <a:t>0</a:t>
            </a:r>
            <a:r>
              <a:rPr lang="ru-RU" sz="2400" b="1" dirty="0" smtClean="0">
                <a:latin typeface="Times New Roman" panose="02020603050405020304" pitchFamily="18" charset="0"/>
                <a:ea typeface="Times New Roman"/>
                <a:cs typeface="Times New Roman" panose="02020603050405020304" pitchFamily="18" charset="0"/>
              </a:rPr>
              <a:t>-ю </a:t>
            </a:r>
            <a:r>
              <a:rPr lang="ru-RU" sz="2400" b="1" dirty="0">
                <a:latin typeface="Times New Roman" panose="02020603050405020304" pitchFamily="18" charset="0"/>
                <a:ea typeface="Times New Roman"/>
                <a:cs typeface="Times New Roman" panose="02020603050405020304" pitchFamily="18" charset="0"/>
              </a:rPr>
              <a:t>годовщину окончания Великой Отечественной войны. </a:t>
            </a:r>
            <a:r>
              <a:rPr lang="ru-RU" sz="2400" b="1" dirty="0" smtClean="0">
                <a:latin typeface="Times New Roman" panose="02020603050405020304" pitchFamily="18" charset="0"/>
                <a:ea typeface="Times New Roman"/>
                <a:cs typeface="Times New Roman" panose="02020603050405020304" pitchFamily="18" charset="0"/>
              </a:rPr>
              <a:t>9 мая </a:t>
            </a:r>
            <a:r>
              <a:rPr lang="ru-RU" sz="2400" b="1" dirty="0">
                <a:latin typeface="Times New Roman" panose="02020603050405020304" pitchFamily="18" charset="0"/>
                <a:ea typeface="Times New Roman"/>
                <a:cs typeface="Times New Roman" panose="02020603050405020304" pitchFamily="18" charset="0"/>
              </a:rPr>
              <a:t>в</a:t>
            </a:r>
            <a:r>
              <a:rPr lang="ru-RU" sz="2400" b="1" dirty="0" smtClean="0">
                <a:latin typeface="Times New Roman" panose="02020603050405020304" pitchFamily="18" charset="0"/>
                <a:ea typeface="Times New Roman"/>
                <a:cs typeface="Times New Roman" panose="02020603050405020304" pitchFamily="18" charset="0"/>
              </a:rPr>
              <a:t> г.Шахунья , </a:t>
            </a:r>
            <a:r>
              <a:rPr lang="ru-RU" sz="2400" b="1" dirty="0">
                <a:latin typeface="Times New Roman" panose="02020603050405020304" pitchFamily="18" charset="0"/>
                <a:ea typeface="Times New Roman"/>
                <a:cs typeface="Times New Roman" panose="02020603050405020304" pitchFamily="18" charset="0"/>
              </a:rPr>
              <a:t>как и в других городах, пройдут праздничные шествия, массовые гуляния и салют в память о тех, кто защищал свою страну. Перед праздником мы узнали, в честь каких героев войны названы улицы города, и выяснили, </a:t>
            </a:r>
            <a:r>
              <a:rPr lang="ru-RU" sz="2400" b="1" dirty="0" smtClean="0">
                <a:latin typeface="Times New Roman" panose="02020603050405020304" pitchFamily="18" charset="0"/>
                <a:ea typeface="Times New Roman"/>
                <a:cs typeface="Times New Roman" panose="02020603050405020304" pitchFamily="18" charset="0"/>
              </a:rPr>
              <a:t>что 9 </a:t>
            </a:r>
            <a:r>
              <a:rPr lang="ru-RU" sz="2400" b="1" dirty="0">
                <a:latin typeface="Times New Roman" panose="02020603050405020304" pitchFamily="18" charset="0"/>
                <a:ea typeface="Times New Roman"/>
                <a:cs typeface="Times New Roman" panose="02020603050405020304" pitchFamily="18" charset="0"/>
              </a:rPr>
              <a:t>из </a:t>
            </a:r>
            <a:r>
              <a:rPr lang="ru-RU" sz="2400" b="1" dirty="0" smtClean="0">
                <a:latin typeface="Times New Roman" panose="02020603050405020304" pitchFamily="18" charset="0"/>
                <a:ea typeface="Times New Roman"/>
                <a:cs typeface="Times New Roman" panose="02020603050405020304" pitchFamily="18" charset="0"/>
              </a:rPr>
              <a:t>них носят </a:t>
            </a:r>
            <a:r>
              <a:rPr lang="ru-RU" sz="2400" b="1" dirty="0">
                <a:latin typeface="Times New Roman" panose="02020603050405020304" pitchFamily="18" charset="0"/>
                <a:ea typeface="Times New Roman"/>
                <a:cs typeface="Times New Roman" panose="02020603050405020304" pitchFamily="18" charset="0"/>
              </a:rPr>
              <a:t>имена </a:t>
            </a:r>
            <a:r>
              <a:rPr lang="ru-RU" sz="2400" b="1" dirty="0" smtClean="0">
                <a:latin typeface="Times New Roman" panose="02020603050405020304" pitchFamily="18" charset="0"/>
                <a:ea typeface="Times New Roman"/>
                <a:cs typeface="Times New Roman" panose="02020603050405020304" pitchFamily="18" charset="0"/>
              </a:rPr>
              <a:t>героев, которые совершили подвиг во время ВОВ. </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6225556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303030"/>
                </a:solidFill>
                <a:latin typeface="Arial Narrow"/>
                <a:ea typeface="Times New Roman"/>
                <a:cs typeface="Times New Roman"/>
              </a:rPr>
              <a:t/>
            </a:r>
            <a:br>
              <a:rPr lang="en-US" dirty="0">
                <a:solidFill>
                  <a:srgbClr val="303030"/>
                </a:solidFill>
                <a:latin typeface="Arial Narrow"/>
                <a:ea typeface="Times New Roman"/>
                <a:cs typeface="Times New Roman"/>
              </a:rPr>
            </a:br>
            <a:r>
              <a:rPr lang="ru-RU" sz="4000" b="1" dirty="0" smtClean="0">
                <a:solidFill>
                  <a:srgbClr val="000099"/>
                </a:solidFill>
              </a:rPr>
              <a:t>Николай </a:t>
            </a:r>
            <a:r>
              <a:rPr lang="ru-RU" sz="4000" b="1" dirty="0" err="1" smtClean="0">
                <a:solidFill>
                  <a:srgbClr val="000099"/>
                </a:solidFill>
              </a:rPr>
              <a:t>Францевич</a:t>
            </a:r>
            <a:r>
              <a:rPr lang="ru-RU" sz="4000" b="1" dirty="0" smtClean="0">
                <a:solidFill>
                  <a:srgbClr val="000099"/>
                </a:solidFill>
              </a:rPr>
              <a:t> Гастелло</a:t>
            </a:r>
            <a:r>
              <a:rPr lang="ru-RU" sz="4000" dirty="0" smtClean="0"/>
              <a:t/>
            </a:r>
            <a:br>
              <a:rPr lang="ru-RU" sz="4000" dirty="0" smtClean="0"/>
            </a:br>
            <a:r>
              <a:rPr lang="ru-RU" sz="4000" dirty="0">
                <a:latin typeface="Times New Roman" panose="02020603050405020304" pitchFamily="18" charset="0"/>
                <a:ea typeface="Calibri"/>
                <a:cs typeface="Times New Roman" panose="02020603050405020304" pitchFamily="18" charset="0"/>
              </a:rPr>
              <a:t/>
            </a:r>
            <a:br>
              <a:rPr lang="ru-RU" sz="4000" dirty="0">
                <a:latin typeface="Times New Roman" panose="02020603050405020304" pitchFamily="18" charset="0"/>
                <a:ea typeface="Calibri"/>
                <a:cs typeface="Times New Roman" panose="02020603050405020304" pitchFamily="18" charset="0"/>
              </a:rPr>
            </a:br>
            <a:endParaRPr lang="ru-RU" altLang="ru-RU" sz="4000" b="1" dirty="0" smtClean="0">
              <a:latin typeface="Times New Roman" pitchFamily="18" charset="0"/>
              <a:cs typeface="Times New Roman" pitchFamily="18" charset="0"/>
            </a:endParaRPr>
          </a:p>
        </p:txBody>
      </p:sp>
      <p:sp>
        <p:nvSpPr>
          <p:cNvPr id="2" name="Объект 1"/>
          <p:cNvSpPr>
            <a:spLocks noGrp="1"/>
          </p:cNvSpPr>
          <p:nvPr>
            <p:ph idx="1"/>
          </p:nvPr>
        </p:nvSpPr>
        <p:spPr>
          <a:xfrm>
            <a:off x="1785918" y="642918"/>
            <a:ext cx="4511994" cy="5889174"/>
          </a:xfrm>
        </p:spPr>
        <p:txBody>
          <a:bodyPr/>
          <a:lstStyle/>
          <a:p>
            <a:pPr marL="0" lvl="0" indent="0">
              <a:buNone/>
              <a:defRPr/>
            </a:pPr>
            <a:endParaRPr lang="ru-RU" sz="1800" dirty="0" smtClean="0">
              <a:latin typeface="Times New Roman" panose="02020603050405020304" pitchFamily="18" charset="0"/>
              <a:ea typeface="Times New Roman"/>
              <a:cs typeface="Times New Roman" panose="02020603050405020304" pitchFamily="18" charset="0"/>
            </a:endParaRPr>
          </a:p>
          <a:p>
            <a:pPr>
              <a:buNone/>
            </a:pPr>
            <a:r>
              <a:rPr lang="ru-RU" sz="1800" b="1" i="1" dirty="0" smtClean="0"/>
              <a:t>       Николай </a:t>
            </a:r>
            <a:r>
              <a:rPr lang="ru-RU" sz="1800" b="1" i="1" dirty="0" err="1" smtClean="0"/>
              <a:t>Францевич</a:t>
            </a:r>
            <a:r>
              <a:rPr lang="ru-RU" sz="1800" b="1" i="1" dirty="0" smtClean="0"/>
              <a:t> Гастелло — прославленный советский летчик,  Герой Советского Союза, о котором до сих пор слагают легенды. Гастелло — пилот бомбардировочной авиации и командир эскадрильи бомбардировщиков Военно-воздушных сил Красной Армии, участник трех войн. Имя Гастелло увековечено благодаря подвигу, который он совершил на четвертый день Великой Отечественной войны. Самолет Гастелло во время выполнения задания по бомбардировке вражеской колонны  был подбит и летчик  принял решение идти на «огненный таран» и ценой своей жизни уничтожил всю вражескую механизированную колонну. </a:t>
            </a:r>
          </a:p>
          <a:p>
            <a:endParaRPr lang="ru-RU" sz="1800" dirty="0" smtClean="0"/>
          </a:p>
          <a:p>
            <a:endParaRPr lang="ru-RU" sz="1800" dirty="0" smtClean="0"/>
          </a:p>
          <a:p>
            <a:pPr marL="0" indent="0" algn="r">
              <a:buFont typeface="Arial" charset="0"/>
              <a:buNone/>
              <a:defRPr/>
            </a:pPr>
            <a:endParaRPr lang="ru-RU" sz="2800" b="1" dirty="0">
              <a:latin typeface="Times New Roman" pitchFamily="18" charset="0"/>
              <a:cs typeface="Times New Roman" pitchFamily="18" charset="0"/>
            </a:endParaRPr>
          </a:p>
        </p:txBody>
      </p:sp>
      <p:pic>
        <p:nvPicPr>
          <p:cNvPr id="5" name="Рисунок 4"/>
          <p:cNvPicPr/>
          <p:nvPr/>
        </p:nvPicPr>
        <p:blipFill>
          <a:blip r:embed="rId3">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286512" y="1571612"/>
            <a:ext cx="2493645" cy="37617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6225556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914400" y="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000099"/>
                </a:solidFill>
                <a:latin typeface="Arial Narrow"/>
                <a:ea typeface="Times New Roman"/>
                <a:cs typeface="Times New Roman"/>
              </a:rPr>
              <a:t/>
            </a:r>
            <a:br>
              <a:rPr lang="en-US" dirty="0">
                <a:solidFill>
                  <a:srgbClr val="000099"/>
                </a:solidFill>
                <a:latin typeface="Arial Narrow"/>
                <a:ea typeface="Times New Roman"/>
                <a:cs typeface="Times New Roman"/>
              </a:rPr>
            </a:br>
            <a:r>
              <a:rPr lang="ru-RU" sz="4000" b="1" dirty="0" smtClean="0">
                <a:solidFill>
                  <a:srgbClr val="000099"/>
                </a:solidFill>
              </a:rPr>
              <a:t>Валентина Степановна </a:t>
            </a:r>
            <a:r>
              <a:rPr lang="ru-RU" sz="4000" b="1" dirty="0" err="1" smtClean="0">
                <a:solidFill>
                  <a:srgbClr val="000099"/>
                </a:solidFill>
              </a:rPr>
              <a:t>Гризодубова</a:t>
            </a:r>
            <a:r>
              <a:rPr lang="ru-RU" sz="4000" dirty="0">
                <a:latin typeface="Times New Roman" panose="02020603050405020304" pitchFamily="18" charset="0"/>
                <a:ea typeface="Calibri"/>
                <a:cs typeface="Times New Roman" panose="02020603050405020304" pitchFamily="18" charset="0"/>
              </a:rPr>
              <a:t/>
            </a:r>
            <a:br>
              <a:rPr lang="ru-RU" sz="4000" dirty="0">
                <a:latin typeface="Times New Roman" panose="02020603050405020304" pitchFamily="18" charset="0"/>
                <a:ea typeface="Calibri"/>
                <a:cs typeface="Times New Roman" panose="02020603050405020304" pitchFamily="18" charset="0"/>
              </a:rPr>
            </a:br>
            <a:endParaRPr lang="ru-RU" altLang="ru-RU" sz="4000" b="1" dirty="0" smtClean="0">
              <a:latin typeface="Times New Roman" pitchFamily="18" charset="0"/>
              <a:cs typeface="Times New Roman" pitchFamily="18" charset="0"/>
            </a:endParaRPr>
          </a:p>
        </p:txBody>
      </p:sp>
      <p:sp>
        <p:nvSpPr>
          <p:cNvPr id="2" name="Объект 1"/>
          <p:cNvSpPr>
            <a:spLocks noGrp="1"/>
          </p:cNvSpPr>
          <p:nvPr>
            <p:ph idx="1"/>
          </p:nvPr>
        </p:nvSpPr>
        <p:spPr>
          <a:xfrm>
            <a:off x="1187625" y="1052513"/>
            <a:ext cx="7570614" cy="4525962"/>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sp>
        <p:nvSpPr>
          <p:cNvPr id="3" name="Прямоугольник 2"/>
          <p:cNvSpPr/>
          <p:nvPr/>
        </p:nvSpPr>
        <p:spPr>
          <a:xfrm>
            <a:off x="1500166" y="1285860"/>
            <a:ext cx="4572032" cy="4801314"/>
          </a:xfrm>
          <a:prstGeom prst="rect">
            <a:avLst/>
          </a:prstGeom>
        </p:spPr>
        <p:txBody>
          <a:bodyPr wrap="square">
            <a:spAutoFit/>
          </a:bodyPr>
          <a:lstStyle/>
          <a:p>
            <a:r>
              <a:rPr lang="ru-RU" b="1" i="1" dirty="0" smtClean="0"/>
              <a:t>Валентина </a:t>
            </a:r>
            <a:r>
              <a:rPr lang="ru-RU" b="1" i="1" dirty="0" err="1" smtClean="0"/>
              <a:t>Гризодубова</a:t>
            </a:r>
            <a:r>
              <a:rPr lang="ru-RU" b="1" i="1" dirty="0" smtClean="0"/>
              <a:t>- советская летчица , первая женщина, удостоенная звания Герой Советского Союза.</a:t>
            </a:r>
          </a:p>
          <a:p>
            <a:r>
              <a:rPr lang="ru-RU" b="1" i="1" dirty="0" smtClean="0"/>
              <a:t>Во время Великой Отечественной войны с марта 1942 года по октябрь 1943 года командовала 101-м полком авиации дальнего действия, с октября 1943 года — командир 31-го гвардейского бомбардировочного авиаполка.</a:t>
            </a:r>
          </a:p>
          <a:p>
            <a:r>
              <a:rPr lang="ru-RU" b="1" i="1" dirty="0" smtClean="0"/>
              <a:t>Совершила около 200 боевых вылетов</a:t>
            </a:r>
          </a:p>
          <a:p>
            <a:r>
              <a:rPr lang="ru-RU" b="1" i="1" dirty="0" smtClean="0"/>
              <a:t> (в том числе 132 — ночных) на самолете Ли-2 на бомбардировку вражеских объектов и для доставки военных грузов партизанам.</a:t>
            </a:r>
          </a:p>
          <a:p>
            <a:r>
              <a:rPr lang="ru-RU" b="1" i="1" dirty="0" smtClean="0"/>
              <a:t>В 1941-1945 годах была председателем Антифашистского комитета советских женщин.</a:t>
            </a:r>
          </a:p>
        </p:txBody>
      </p:sp>
      <p:pic>
        <p:nvPicPr>
          <p:cNvPr id="7" name="Рисунок 6" descr="https://avatars.mds.yandex.net/i?id=1e2bd2e1eb19077230e69b75b989d70410693bdc-4954618-images-thumbs&amp;n=13"/>
          <p:cNvPicPr/>
          <p:nvPr/>
        </p:nvPicPr>
        <p:blipFill>
          <a:blip r:embed="rId3">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t="3774" r="60834" b="3774"/>
          <a:stretch>
            <a:fillRect/>
          </a:stretch>
        </p:blipFill>
        <p:spPr bwMode="auto">
          <a:xfrm>
            <a:off x="5929322" y="1571612"/>
            <a:ext cx="2857520" cy="35004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6225556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303030"/>
                </a:solidFill>
                <a:latin typeface="Arial Narrow"/>
                <a:ea typeface="Times New Roman"/>
                <a:cs typeface="Times New Roman"/>
              </a:rPr>
              <a:t/>
            </a:r>
            <a:br>
              <a:rPr lang="en-US" dirty="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 Олег Васильевич Кошевой </a:t>
            </a:r>
            <a:r>
              <a:rPr lang="ru-RU" sz="2000" dirty="0">
                <a:ea typeface="Calibri"/>
                <a:cs typeface="Times New Roman"/>
              </a:rPr>
              <a:t/>
            </a:r>
            <a:br>
              <a:rPr lang="ru-RU" sz="2000" dirty="0">
                <a:ea typeface="Calibri"/>
                <a:cs typeface="Times New Roman"/>
              </a:rPr>
            </a:br>
            <a:endParaRPr lang="ru-RU" altLang="ru-RU" b="1" dirty="0" smtClean="0">
              <a:solidFill>
                <a:srgbClr val="0070C0"/>
              </a:solidFill>
              <a:latin typeface="Times New Roman" pitchFamily="18" charset="0"/>
              <a:cs typeface="Times New Roman" pitchFamily="18" charset="0"/>
            </a:endParaRPr>
          </a:p>
        </p:txBody>
      </p:sp>
      <p:sp>
        <p:nvSpPr>
          <p:cNvPr id="2" name="Объект 1"/>
          <p:cNvSpPr>
            <a:spLocks noGrp="1"/>
          </p:cNvSpPr>
          <p:nvPr>
            <p:ph idx="1"/>
          </p:nvPr>
        </p:nvSpPr>
        <p:spPr>
          <a:xfrm>
            <a:off x="1547813" y="1052513"/>
            <a:ext cx="3960291" cy="4525962"/>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pic>
        <p:nvPicPr>
          <p:cNvPr id="8" name="Рисунок 7" descr="https://avatars.mds.yandex.net/i?id=5492c4f0b73633e5ceeb14434276405fa202ad64-5246802-images-thumbs&amp;n=13"/>
          <p:cNvPicPr/>
          <p:nvPr/>
        </p:nvPicPr>
        <p:blipFill>
          <a:blip r:embed="rId3">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t="14063" r="61124"/>
          <a:stretch>
            <a:fillRect/>
          </a:stretch>
        </p:blipFill>
        <p:spPr bwMode="auto">
          <a:xfrm>
            <a:off x="6357950" y="1571612"/>
            <a:ext cx="2571736" cy="36433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4273" name="Rectangle 1"/>
          <p:cNvSpPr>
            <a:spLocks noChangeArrowheads="1"/>
          </p:cNvSpPr>
          <p:nvPr/>
        </p:nvSpPr>
        <p:spPr bwMode="auto">
          <a:xfrm>
            <a:off x="1714480" y="1142984"/>
            <a:ext cx="435771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1" i="1" u="none" strike="noStrike" cap="none" normalizeH="0" baseline="0" dirty="0" smtClean="0">
                <a:ln>
                  <a:noFill/>
                </a:ln>
                <a:solidFill>
                  <a:schemeClr val="tx1"/>
                </a:solidFill>
                <a:effectLst/>
                <a:ea typeface="Calibri" pitchFamily="34" charset="0"/>
                <a:cs typeface="Times New Roman" pitchFamily="18" charset="0"/>
              </a:rPr>
              <a:t>Олег Кошевой – комиссар «Молодой гвардии», расстрелян фашистами в городе Ровеньки в 1943 году, в возрасте 16 лет. Имеет звание Героя Советского Союза (посмертно).</a:t>
            </a:r>
          </a:p>
          <a:p>
            <a:pPr lvl="0" eaLnBrk="0" fontAlgn="base" hangingPunct="0">
              <a:spcBef>
                <a:spcPct val="0"/>
              </a:spcBef>
              <a:spcAft>
                <a:spcPct val="0"/>
              </a:spcAft>
            </a:pPr>
            <a:r>
              <a:rPr kumimoji="0" lang="ru-RU" b="1" i="1" u="none" strike="noStrike" cap="none" normalizeH="0" baseline="0" dirty="0" smtClean="0">
                <a:ln>
                  <a:noFill/>
                </a:ln>
                <a:solidFill>
                  <a:schemeClr val="tx1"/>
                </a:solidFill>
                <a:effectLst/>
                <a:ea typeface="Calibri" pitchFamily="34" charset="0"/>
                <a:cs typeface="Times New Roman" pitchFamily="18" charset="0"/>
              </a:rPr>
              <a:t>Имя Олега Кошевого навсегда вписано в историю Великой Отечественной войны, как одного из самых активных участников подпольной организации</a:t>
            </a:r>
            <a:r>
              <a:rPr kumimoji="0" lang="ru-RU" b="1" i="1" u="none" strike="noStrike" cap="none" normalizeH="0" dirty="0" smtClean="0">
                <a:ln>
                  <a:noFill/>
                </a:ln>
                <a:solidFill>
                  <a:schemeClr val="tx1"/>
                </a:solidFill>
                <a:effectLst/>
                <a:ea typeface="Calibri" pitchFamily="34" charset="0"/>
                <a:cs typeface="Times New Roman" pitchFamily="18" charset="0"/>
              </a:rPr>
              <a:t> </a:t>
            </a:r>
            <a:r>
              <a:rPr kumimoji="0" lang="ru-RU" b="1" i="1" u="none" strike="noStrike" cap="none" normalizeH="0" baseline="0" dirty="0" smtClean="0">
                <a:ln>
                  <a:noFill/>
                </a:ln>
                <a:solidFill>
                  <a:schemeClr val="tx1"/>
                </a:solidFill>
                <a:effectLst/>
                <a:ea typeface="Calibri" pitchFamily="34" charset="0"/>
                <a:cs typeface="Times New Roman" pitchFamily="18" charset="0"/>
              </a:rPr>
              <a:t>«Молодая гвардия». После раскрытия организации  </a:t>
            </a:r>
            <a:r>
              <a:rPr lang="ru-RU" b="1" i="1" dirty="0" smtClean="0">
                <a:ea typeface="Calibri" pitchFamily="34" charset="0"/>
                <a:cs typeface="Times New Roman" pitchFamily="18" charset="0"/>
              </a:rPr>
              <a:t>фашистами в январе 1943г.,пытался перейти линию фронта, но был схвачен . Выдержал жестокие пытки,  не выдав тайны врагу. </a:t>
            </a:r>
            <a:r>
              <a:rPr kumimoji="0" lang="ru-RU" b="1" i="1" u="none" strike="noStrike" cap="none" normalizeH="0" baseline="0" dirty="0" smtClean="0">
                <a:ln>
                  <a:noFill/>
                </a:ln>
                <a:solidFill>
                  <a:schemeClr val="tx1"/>
                </a:solidFill>
                <a:effectLst/>
                <a:ea typeface="Calibri" pitchFamily="34" charset="0"/>
                <a:cs typeface="Times New Roman" pitchFamily="18" charset="0"/>
              </a:rPr>
              <a:t>Он стал примером беззаветной любви к родине, готовности к самопожертвованию в борьбе с ненавистным врагом. </a:t>
            </a:r>
            <a:endParaRPr kumimoji="0" lang="ru-RU" b="1" i="1" u="none" strike="noStrike" cap="none" normalizeH="0" baseline="0" dirty="0" smtClean="0">
              <a:ln>
                <a:noFill/>
              </a:ln>
              <a:solidFill>
                <a:schemeClr val="tx1"/>
              </a:solidFill>
              <a:effectLst/>
              <a:cs typeface="Arial" pitchFamily="34" charset="0"/>
            </a:endParaRPr>
          </a:p>
        </p:txBody>
      </p:sp>
    </p:spTree>
    <p:extLst>
      <p:ext uri="{BB962C8B-B14F-4D97-AF65-F5344CB8AC3E}">
        <p14:creationId xmlns="" xmlns:p14="http://schemas.microsoft.com/office/powerpoint/2010/main" val="26225556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571472" y="-214338"/>
            <a:ext cx="8229600" cy="785794"/>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Александр Архипович </a:t>
            </a:r>
            <a:r>
              <a:rPr lang="ru-RU" sz="4000" b="1" dirty="0" err="1" smtClean="0">
                <a:solidFill>
                  <a:srgbClr val="000099"/>
                </a:solidFill>
                <a:ea typeface="Times New Roman"/>
                <a:cs typeface="Times New Roman" panose="02020603050405020304" pitchFamily="18" charset="0"/>
              </a:rPr>
              <a:t>Пасхин</a:t>
            </a:r>
            <a:endParaRPr lang="ru-RU" altLang="ru-RU" b="1" dirty="0" smtClean="0">
              <a:solidFill>
                <a:srgbClr val="0070C0"/>
              </a:solidFill>
              <a:cs typeface="Times New Roman" pitchFamily="18" charset="0"/>
            </a:endParaRPr>
          </a:p>
        </p:txBody>
      </p:sp>
      <p:sp>
        <p:nvSpPr>
          <p:cNvPr id="2" name="Объект 1"/>
          <p:cNvSpPr>
            <a:spLocks noGrp="1"/>
          </p:cNvSpPr>
          <p:nvPr>
            <p:ph idx="1"/>
          </p:nvPr>
        </p:nvSpPr>
        <p:spPr>
          <a:xfrm>
            <a:off x="1547813" y="1052513"/>
            <a:ext cx="4104307" cy="4525962"/>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pic>
        <p:nvPicPr>
          <p:cNvPr id="4" name="Рисунок 3" descr="http://downtown.ru/files/users/90/images/30284a632442c8e47ecaa29f277f5f126071.jpeg"/>
          <p:cNvPicPr/>
          <p:nvPr/>
        </p:nvPicPr>
        <p:blipFill rotWithShape="1">
          <a:blip r:embed="rId3">
            <a:extLst>
              <a:ext uri="{28A0092B-C50C-407E-A947-70E740481C1C}">
                <a14:useLocalDpi xmlns="" xmlns:a14="http://schemas.microsoft.com/office/drawing/2010/main" val="0"/>
              </a:ext>
            </a:extLst>
          </a:blip>
          <a:srcRect r="9775"/>
          <a:stretch/>
        </p:blipFill>
        <p:spPr bwMode="auto">
          <a:xfrm>
            <a:off x="5940152" y="1700808"/>
            <a:ext cx="2952000" cy="3600000"/>
          </a:xfrm>
          <a:prstGeom prst="rect">
            <a:avLst/>
          </a:prstGeom>
          <a:ln/>
        </p:spPr>
        <p:style>
          <a:lnRef idx="2">
            <a:schemeClr val="dk1"/>
          </a:lnRef>
          <a:fillRef idx="1">
            <a:schemeClr val="lt1"/>
          </a:fillRef>
          <a:effectRef idx="0">
            <a:schemeClr val="dk1"/>
          </a:effectRef>
          <a:fontRef idx="minor">
            <a:schemeClr val="dk1"/>
          </a:fontRef>
        </p:style>
      </p:pic>
      <p:sp>
        <p:nvSpPr>
          <p:cNvPr id="3" name="Прямоугольник 2"/>
          <p:cNvSpPr/>
          <p:nvPr/>
        </p:nvSpPr>
        <p:spPr>
          <a:xfrm>
            <a:off x="1643042" y="785794"/>
            <a:ext cx="4214842" cy="5909310"/>
          </a:xfrm>
          <a:prstGeom prst="rect">
            <a:avLst/>
          </a:prstGeom>
        </p:spPr>
        <p:txBody>
          <a:bodyPr wrap="square">
            <a:spAutoFit/>
          </a:bodyPr>
          <a:lstStyle/>
          <a:p>
            <a:pPr fontAlgn="base"/>
            <a:r>
              <a:rPr lang="ru-RU" dirty="0" smtClean="0"/>
              <a:t>      </a:t>
            </a:r>
            <a:r>
              <a:rPr lang="ru-RU" b="1" i="1" dirty="0" smtClean="0"/>
              <a:t>   Александр Архипович </a:t>
            </a:r>
            <a:r>
              <a:rPr lang="ru-RU" b="1" i="1" dirty="0" err="1" smtClean="0"/>
              <a:t>Пасхин</a:t>
            </a:r>
            <a:r>
              <a:rPr lang="ru-RU" b="1" i="1" dirty="0" smtClean="0"/>
              <a:t> -командир эскадрильи150 скоростного  бомбардировочного авиационного полка, родился 11 августа  1911г.  в деревне Малые </a:t>
            </a:r>
            <a:r>
              <a:rPr lang="ru-RU" b="1" i="1" dirty="0" err="1" smtClean="0"/>
              <a:t>Белолуги</a:t>
            </a:r>
            <a:r>
              <a:rPr lang="ru-RU" b="1" i="1" dirty="0" smtClean="0"/>
              <a:t>  </a:t>
            </a:r>
            <a:r>
              <a:rPr lang="ru-RU" b="1" i="1" dirty="0" err="1" smtClean="0"/>
              <a:t>Шахунского</a:t>
            </a:r>
            <a:r>
              <a:rPr lang="ru-RU" b="1" i="1" dirty="0" smtClean="0"/>
              <a:t> района Горьковской области. </a:t>
            </a:r>
          </a:p>
          <a:p>
            <a:pPr fontAlgn="base"/>
            <a:r>
              <a:rPr lang="ru-RU" b="1" i="1" dirty="0" smtClean="0"/>
              <a:t>14.08.1941 г. совершил огненный таран на Западном фронте. </a:t>
            </a:r>
            <a:r>
              <a:rPr lang="ru-RU" b="1" i="1" dirty="0" err="1" smtClean="0"/>
              <a:t>Пасхин</a:t>
            </a:r>
            <a:r>
              <a:rPr lang="ru-RU" b="1" i="1" dirty="0" smtClean="0"/>
              <a:t> повторил подвиг Гастелло . Подвиг капитана Александра </a:t>
            </a:r>
            <a:r>
              <a:rPr lang="ru-RU" b="1" i="1" dirty="0" err="1" smtClean="0"/>
              <a:t>Пасхина</a:t>
            </a:r>
            <a:r>
              <a:rPr lang="ru-RU" b="1" i="1" dirty="0" smtClean="0"/>
              <a:t> описан в повести </a:t>
            </a:r>
            <a:r>
              <a:rPr lang="ru-RU" b="1" i="1" dirty="0" err="1" smtClean="0"/>
              <a:t>Е.Дырина</a:t>
            </a:r>
            <a:r>
              <a:rPr lang="ru-RU" b="1" i="1" dirty="0" smtClean="0"/>
              <a:t> «Дело, которому служишь», в книге Героя Советского Союза генерал – лейтенанта авиации Л.В.Жолудева «Стальная эскадрилья», в книге «СССР в Великой Отечественной войне 1941 – 1945 гг.».</a:t>
            </a:r>
          </a:p>
          <a:p>
            <a:r>
              <a:rPr lang="ru-RU" b="1" i="1" dirty="0" smtClean="0"/>
              <a:t>         Память об огненном пилоте капитане Александре Архиповиче </a:t>
            </a:r>
            <a:r>
              <a:rPr lang="ru-RU" b="1" i="1" dirty="0" err="1" smtClean="0"/>
              <a:t>Пасхине</a:t>
            </a:r>
            <a:r>
              <a:rPr lang="ru-RU" b="1" i="1" dirty="0" smtClean="0"/>
              <a:t> навеки сохранится в сердцах его земляков – </a:t>
            </a:r>
            <a:r>
              <a:rPr lang="ru-RU" b="1" i="1" dirty="0" err="1" smtClean="0"/>
              <a:t>шахунцев</a:t>
            </a:r>
            <a:r>
              <a:rPr lang="ru-RU" b="1" i="1" dirty="0" smtClean="0"/>
              <a:t>. Школа №14 названа  в честь </a:t>
            </a:r>
            <a:r>
              <a:rPr lang="ru-RU" b="1" i="1" dirty="0" err="1" smtClean="0"/>
              <a:t>А.А.Пасхина</a:t>
            </a:r>
            <a:r>
              <a:rPr lang="ru-RU" b="1" i="1" dirty="0" smtClean="0"/>
              <a:t>.</a:t>
            </a:r>
            <a:endParaRPr lang="ru-RU" b="1" i="1" dirty="0"/>
          </a:p>
        </p:txBody>
      </p:sp>
    </p:spTree>
    <p:extLst>
      <p:ext uri="{BB962C8B-B14F-4D97-AF65-F5344CB8AC3E}">
        <p14:creationId xmlns="" xmlns:p14="http://schemas.microsoft.com/office/powerpoint/2010/main" val="24922799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ru-RU" sz="4000" b="1" dirty="0" smtClean="0">
                <a:solidFill>
                  <a:srgbClr val="000099"/>
                </a:solidFill>
                <a:ea typeface="Times New Roman"/>
                <a:cs typeface="Times New Roman"/>
              </a:rPr>
              <a:t>Дмитрий </a:t>
            </a:r>
            <a:r>
              <a:rPr lang="ru-RU" sz="4000" b="1" dirty="0" err="1" smtClean="0">
                <a:solidFill>
                  <a:srgbClr val="000099"/>
                </a:solidFill>
                <a:ea typeface="Times New Roman"/>
                <a:cs typeface="Times New Roman"/>
              </a:rPr>
              <a:t>Евлампиевич</a:t>
            </a:r>
            <a:r>
              <a:rPr lang="ru-RU" sz="4000" b="1" dirty="0" smtClean="0">
                <a:solidFill>
                  <a:srgbClr val="000099"/>
                </a:solidFill>
                <a:ea typeface="Times New Roman"/>
                <a:cs typeface="Times New Roman"/>
              </a:rPr>
              <a:t> Комаров</a:t>
            </a:r>
            <a:r>
              <a:rPr lang="ru-RU" dirty="0">
                <a:solidFill>
                  <a:srgbClr val="303030"/>
                </a:solidFill>
                <a:latin typeface="Arial Narrow"/>
                <a:ea typeface="Times New Roman"/>
                <a:cs typeface="Times New Roman"/>
              </a:rPr>
              <a:t> </a:t>
            </a:r>
            <a:r>
              <a:rPr lang="ru-RU" sz="2000" dirty="0">
                <a:ea typeface="Calibri"/>
                <a:cs typeface="Times New Roman"/>
              </a:rPr>
              <a:t/>
            </a:r>
            <a:br>
              <a:rPr lang="ru-RU" sz="2000" dirty="0">
                <a:ea typeface="Calibri"/>
                <a:cs typeface="Times New Roman"/>
              </a:rPr>
            </a:br>
            <a:endParaRPr lang="ru-RU" altLang="ru-RU" b="1" dirty="0" smtClean="0">
              <a:solidFill>
                <a:srgbClr val="0070C0"/>
              </a:solidFill>
              <a:latin typeface="Times New Roman" pitchFamily="18" charset="0"/>
              <a:cs typeface="Times New Roman" pitchFamily="18" charset="0"/>
            </a:endParaRPr>
          </a:p>
        </p:txBody>
      </p:sp>
      <p:sp>
        <p:nvSpPr>
          <p:cNvPr id="2" name="Объект 1"/>
          <p:cNvSpPr>
            <a:spLocks noGrp="1"/>
          </p:cNvSpPr>
          <p:nvPr>
            <p:ph idx="1"/>
          </p:nvPr>
        </p:nvSpPr>
        <p:spPr>
          <a:xfrm>
            <a:off x="1547813" y="1052513"/>
            <a:ext cx="7210425" cy="4525962"/>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sp>
        <p:nvSpPr>
          <p:cNvPr id="5" name="Прямоугольник 4"/>
          <p:cNvSpPr/>
          <p:nvPr/>
        </p:nvSpPr>
        <p:spPr>
          <a:xfrm>
            <a:off x="1714480" y="1214422"/>
            <a:ext cx="4071966" cy="5427127"/>
          </a:xfrm>
          <a:prstGeom prst="rect">
            <a:avLst/>
          </a:prstGeom>
        </p:spPr>
        <p:txBody>
          <a:bodyPr wrap="square">
            <a:spAutoFit/>
          </a:bodyPr>
          <a:lstStyle/>
          <a:p>
            <a:pPr>
              <a:spcAft>
                <a:spcPts val="975"/>
              </a:spcAft>
            </a:pPr>
            <a:r>
              <a:rPr lang="ru-RU" b="1" i="1" dirty="0">
                <a:ea typeface="Times New Roman"/>
                <a:cs typeface="Times New Roman" panose="02020603050405020304" pitchFamily="18" charset="0"/>
              </a:rPr>
              <a:t>Герой Советского </a:t>
            </a:r>
            <a:r>
              <a:rPr lang="ru-RU" b="1" i="1" dirty="0" smtClean="0">
                <a:ea typeface="Times New Roman"/>
                <a:cs typeface="Times New Roman" panose="02020603050405020304" pitchFamily="18" charset="0"/>
              </a:rPr>
              <a:t>Союза</a:t>
            </a:r>
            <a:r>
              <a:rPr lang="ru-RU" b="1" i="1" dirty="0" smtClean="0"/>
              <a:t>— </a:t>
            </a:r>
            <a:r>
              <a:rPr lang="ru-RU" b="1" i="1" u="sng" dirty="0" smtClean="0"/>
              <a:t>командир танка</a:t>
            </a:r>
            <a:r>
              <a:rPr lang="ru-RU" b="1" i="1" dirty="0" smtClean="0"/>
              <a:t> </a:t>
            </a:r>
            <a:r>
              <a:rPr lang="ru-RU" b="1" i="1" u="sng" dirty="0" smtClean="0"/>
              <a:t>15-й гвардейской танковой </a:t>
            </a:r>
            <a:r>
              <a:rPr lang="ru-RU" b="1" i="1" u="sng" dirty="0" err="1" smtClean="0"/>
              <a:t>Речицкой</a:t>
            </a:r>
            <a:r>
              <a:rPr lang="ru-RU" b="1" i="1" u="sng" dirty="0" smtClean="0"/>
              <a:t> бригады,</a:t>
            </a:r>
            <a:r>
              <a:rPr lang="ru-RU" b="1" i="1" dirty="0" smtClean="0"/>
              <a:t> </a:t>
            </a:r>
            <a:r>
              <a:rPr lang="ru-RU" b="1" i="1" u="sng" dirty="0" smtClean="0"/>
              <a:t>гвардии</a:t>
            </a:r>
            <a:r>
              <a:rPr lang="ru-RU" b="1" i="1" dirty="0" smtClean="0"/>
              <a:t> </a:t>
            </a:r>
            <a:r>
              <a:rPr lang="ru-RU" b="1" i="1" u="sng" dirty="0" smtClean="0"/>
              <a:t>лейтенант.</a:t>
            </a:r>
            <a:endParaRPr lang="ru-RU" b="1" i="1" dirty="0" smtClean="0"/>
          </a:p>
          <a:p>
            <a:pPr>
              <a:spcAft>
                <a:spcPts val="975"/>
              </a:spcAft>
            </a:pPr>
            <a:r>
              <a:rPr lang="ru-RU" b="1" i="1" dirty="0" smtClean="0"/>
              <a:t>Совершил единственный в истории войн </a:t>
            </a:r>
            <a:r>
              <a:rPr lang="ru-RU" b="1" i="1" u="sng" dirty="0" smtClean="0"/>
              <a:t>танковый таран</a:t>
            </a:r>
            <a:r>
              <a:rPr lang="ru-RU" b="1" i="1" dirty="0" smtClean="0"/>
              <a:t> </a:t>
            </a:r>
            <a:r>
              <a:rPr lang="ru-RU" b="1" i="1" u="sng" dirty="0" smtClean="0"/>
              <a:t>бронепоезда</a:t>
            </a:r>
            <a:r>
              <a:rPr lang="ru-RU" b="1" i="1" u="sng" baseline="30000" dirty="0" smtClean="0"/>
              <a:t>.</a:t>
            </a:r>
            <a:r>
              <a:rPr lang="ru-RU" b="1" i="1" u="sng" dirty="0" smtClean="0"/>
              <a:t> </a:t>
            </a:r>
            <a:r>
              <a:rPr lang="ru-RU" b="1" i="1" dirty="0" smtClean="0"/>
              <a:t>Комаров родился в деревне </a:t>
            </a:r>
            <a:r>
              <a:rPr lang="ru-RU" b="1" i="1" dirty="0" err="1" smtClean="0"/>
              <a:t>Синчуваж</a:t>
            </a:r>
            <a:r>
              <a:rPr lang="ru-RU" b="1" i="1" dirty="0" smtClean="0"/>
              <a:t> </a:t>
            </a:r>
            <a:r>
              <a:rPr lang="ru-RU" b="1" i="1" dirty="0" err="1" smtClean="0"/>
              <a:t>Шахунского</a:t>
            </a:r>
            <a:r>
              <a:rPr lang="ru-RU" b="1" i="1" dirty="0" smtClean="0"/>
              <a:t> района в 1922 году, погиб при освобождении Польши 4 сентября 1944 года. </a:t>
            </a:r>
          </a:p>
          <a:p>
            <a:pPr>
              <a:spcAft>
                <a:spcPts val="975"/>
              </a:spcAft>
            </a:pPr>
            <a:r>
              <a:rPr lang="ru-RU" b="1" i="1" dirty="0" smtClean="0"/>
              <a:t>Одна из улиц города Шахунья названа в честь Дмитрия </a:t>
            </a:r>
            <a:r>
              <a:rPr lang="ru-RU" b="1" i="1" dirty="0" err="1" smtClean="0"/>
              <a:t>Евлампиевича</a:t>
            </a:r>
            <a:r>
              <a:rPr lang="ru-RU" b="1" i="1" dirty="0" smtClean="0"/>
              <a:t> Комарова. В память о Комарове в Шахунье установлены памятник герою, мемориальная доска на здании школы №1, где он учился, и стела на центральной площади </a:t>
            </a:r>
            <a:r>
              <a:rPr lang="ru-RU" sz="2400" dirty="0" smtClean="0"/>
              <a:t> </a:t>
            </a:r>
            <a:endParaRPr lang="ru-RU" sz="2400" dirty="0">
              <a:latin typeface="Times New Roman" panose="02020603050405020304" pitchFamily="18" charset="0"/>
              <a:ea typeface="Calibri"/>
              <a:cs typeface="Times New Roman" panose="02020603050405020304" pitchFamily="18" charset="0"/>
            </a:endParaRPr>
          </a:p>
        </p:txBody>
      </p:sp>
      <p:pic>
        <p:nvPicPr>
          <p:cNvPr id="6" name="Рисунок 5" descr="Комаров Дмитрий Евлампиевич"/>
          <p:cNvPicPr/>
          <p:nvPr/>
        </p:nvPicPr>
        <p:blipFill>
          <a:blip r:embed="rId3"/>
          <a:srcRect/>
          <a:stretch>
            <a:fillRect/>
          </a:stretch>
        </p:blipFill>
        <p:spPr bwMode="auto">
          <a:xfrm>
            <a:off x="5929322" y="1643050"/>
            <a:ext cx="2786082" cy="34290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922799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 85-я Гвардейская улица</a:t>
            </a:r>
            <a:r>
              <a:rPr lang="ru-RU" sz="4000" b="1" dirty="0">
                <a:solidFill>
                  <a:srgbClr val="000099"/>
                </a:solidFill>
                <a:ea typeface="Calibri"/>
                <a:cs typeface="Times New Roman" panose="02020603050405020304" pitchFamily="18" charset="0"/>
              </a:rPr>
              <a:t/>
            </a:r>
            <a:br>
              <a:rPr lang="ru-RU" sz="4000" b="1" dirty="0">
                <a:solidFill>
                  <a:srgbClr val="000099"/>
                </a:solidFill>
                <a:ea typeface="Calibri"/>
                <a:cs typeface="Times New Roman" panose="02020603050405020304" pitchFamily="18" charset="0"/>
              </a:rPr>
            </a:br>
            <a:endParaRPr lang="ru-RU" altLang="ru-RU" sz="4000" b="1" dirty="0" smtClean="0">
              <a:solidFill>
                <a:srgbClr val="000099"/>
              </a:solidFill>
              <a:cs typeface="Times New Roman" pitchFamily="18" charset="0"/>
            </a:endParaRPr>
          </a:p>
        </p:txBody>
      </p:sp>
      <p:sp>
        <p:nvSpPr>
          <p:cNvPr id="2" name="Объект 1"/>
          <p:cNvSpPr>
            <a:spLocks noGrp="1"/>
          </p:cNvSpPr>
          <p:nvPr>
            <p:ph idx="1"/>
          </p:nvPr>
        </p:nvSpPr>
        <p:spPr>
          <a:xfrm>
            <a:off x="1547813" y="1052512"/>
            <a:ext cx="3810005" cy="5376883"/>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pic>
        <p:nvPicPr>
          <p:cNvPr id="8" name="MainMasterContentPlaceHolder_InsidePlaceHolder_articleMainImage" descr="https://moyaokruga.ru/img/image_detail_new2/c9fdee5d-d5eb-4881-a144-2bca6951dc37.jpg">
            <a:hlinkClick r:id="rId3"/>
          </p:cNvPr>
          <p:cNvPicPr/>
          <p:nvPr/>
        </p:nvPicPr>
        <p:blipFill>
          <a:blip r:embed="rId4"/>
          <a:srcRect/>
          <a:stretch>
            <a:fillRect/>
          </a:stretch>
        </p:blipFill>
        <p:spPr bwMode="auto">
          <a:xfrm>
            <a:off x="5643570" y="1357298"/>
            <a:ext cx="3214689" cy="24288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Прямоугольник 8"/>
          <p:cNvSpPr/>
          <p:nvPr/>
        </p:nvSpPr>
        <p:spPr>
          <a:xfrm>
            <a:off x="5786446" y="3786190"/>
            <a:ext cx="3571932" cy="923330"/>
          </a:xfrm>
          <a:prstGeom prst="rect">
            <a:avLst/>
          </a:prstGeom>
        </p:spPr>
        <p:txBody>
          <a:bodyPr wrap="square">
            <a:spAutoFit/>
          </a:bodyPr>
          <a:lstStyle/>
          <a:p>
            <a:r>
              <a:rPr lang="ru-RU" b="1" i="1" dirty="0" smtClean="0"/>
              <a:t>Командиры частей 85-й Гвардейской стрелковой дивизии.</a:t>
            </a:r>
            <a:endParaRPr lang="ru-RU" b="1" i="1" dirty="0"/>
          </a:p>
        </p:txBody>
      </p:sp>
      <p:sp>
        <p:nvSpPr>
          <p:cNvPr id="6" name="TextBox 5"/>
          <p:cNvSpPr txBox="1"/>
          <p:nvPr/>
        </p:nvSpPr>
        <p:spPr>
          <a:xfrm>
            <a:off x="1643042" y="1214422"/>
            <a:ext cx="3929090" cy="5016758"/>
          </a:xfrm>
          <a:prstGeom prst="rect">
            <a:avLst/>
          </a:prstGeom>
          <a:noFill/>
        </p:spPr>
        <p:txBody>
          <a:bodyPr wrap="square" rtlCol="0">
            <a:spAutoFit/>
          </a:bodyPr>
          <a:lstStyle/>
          <a:p>
            <a:r>
              <a:rPr lang="ru-RU" sz="1600" b="1" dirty="0" smtClean="0"/>
              <a:t>На территории </a:t>
            </a:r>
            <a:r>
              <a:rPr lang="ru-RU" sz="1600" b="1" dirty="0" err="1" smtClean="0"/>
              <a:t>Шахунского</a:t>
            </a:r>
            <a:r>
              <a:rPr lang="ru-RU" sz="1600" b="1" dirty="0" smtClean="0"/>
              <a:t> района в декабре 1941 — январе 1942 г. была сформирована 118-я стрелковая дивизия, впоследствии переименованная в 85-ю гвардейскую Рижскую Краснознаменную стрелковую дивизию. Более 600 </a:t>
            </a:r>
            <a:r>
              <a:rPr lang="ru-RU" sz="1600" b="1" dirty="0" err="1" smtClean="0"/>
              <a:t>шахунцев</a:t>
            </a:r>
            <a:r>
              <a:rPr lang="ru-RU" sz="1600" b="1" dirty="0" smtClean="0"/>
              <a:t> вошли в состав этого воинского соединения. 988 дней и ночей шагала дивизия по трудным военным дорогам с боями, пройдя свыше полутора тысяч километров. Освобождала Калининскую, Смоленскую, Псковскую </a:t>
            </a:r>
            <a:r>
              <a:rPr lang="ru-RU" sz="1600" b="1" dirty="0" err="1" smtClean="0"/>
              <a:t>области,Латвийскую</a:t>
            </a:r>
            <a:r>
              <a:rPr lang="ru-RU" sz="1600" b="1" dirty="0" smtClean="0"/>
              <a:t> республику, активно участвовала в крупнейших операциях Великой Отечественной.</a:t>
            </a:r>
          </a:p>
          <a:p>
            <a:r>
              <a:rPr lang="ru-RU" sz="1600" b="1" dirty="0" smtClean="0"/>
              <a:t>О боевом пути дивизии написаны книги, сложены песни. Одна из улиц, Шахуньи носит название 85-й Гвардейской, другая — имя ее первого командира генерала </a:t>
            </a:r>
            <a:r>
              <a:rPr lang="ru-RU" sz="1600" b="1" dirty="0" err="1" smtClean="0"/>
              <a:t>Веденина</a:t>
            </a:r>
            <a:r>
              <a:rPr lang="ru-RU" sz="1600" b="1" dirty="0" smtClean="0"/>
              <a:t>.</a:t>
            </a:r>
            <a:endParaRPr lang="ru-RU" sz="1600" b="1" dirty="0"/>
          </a:p>
        </p:txBody>
      </p:sp>
    </p:spTree>
    <p:extLst>
      <p:ext uri="{BB962C8B-B14F-4D97-AF65-F5344CB8AC3E}">
        <p14:creationId xmlns="" xmlns:p14="http://schemas.microsoft.com/office/powerpoint/2010/main" val="24922799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303030"/>
                </a:solidFill>
                <a:latin typeface="Arial Narrow"/>
                <a:ea typeface="Times New Roman"/>
                <a:cs typeface="Times New Roman"/>
              </a:rPr>
              <a:t/>
            </a:r>
            <a:br>
              <a:rPr lang="en-US" dirty="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 Андрей Яковлевич </a:t>
            </a:r>
            <a:r>
              <a:rPr lang="ru-RU" sz="4000" b="1" dirty="0" err="1" smtClean="0">
                <a:solidFill>
                  <a:srgbClr val="000099"/>
                </a:solidFill>
                <a:ea typeface="Times New Roman"/>
                <a:cs typeface="Times New Roman" panose="02020603050405020304" pitchFamily="18" charset="0"/>
              </a:rPr>
              <a:t>Веденин</a:t>
            </a:r>
            <a:r>
              <a:rPr lang="ru-RU" sz="4000" b="1" dirty="0" smtClean="0">
                <a:solidFill>
                  <a:srgbClr val="000099"/>
                </a:solidFill>
                <a:ea typeface="Times New Roman"/>
                <a:cs typeface="Times New Roman" panose="02020603050405020304" pitchFamily="18" charset="0"/>
              </a:rPr>
              <a:t> </a:t>
            </a:r>
            <a:r>
              <a:rPr lang="ru-RU" sz="2000" dirty="0">
                <a:ea typeface="Calibri"/>
                <a:cs typeface="Times New Roman"/>
              </a:rPr>
              <a:t/>
            </a:r>
            <a:br>
              <a:rPr lang="ru-RU" sz="2000" dirty="0">
                <a:ea typeface="Calibri"/>
                <a:cs typeface="Times New Roman"/>
              </a:rPr>
            </a:br>
            <a:endParaRPr lang="ru-RU" altLang="ru-RU" b="1" dirty="0" smtClean="0">
              <a:solidFill>
                <a:srgbClr val="0070C0"/>
              </a:solidFill>
              <a:latin typeface="Times New Roman" pitchFamily="18" charset="0"/>
              <a:cs typeface="Times New Roman" pitchFamily="18" charset="0"/>
            </a:endParaRPr>
          </a:p>
        </p:txBody>
      </p:sp>
      <p:sp>
        <p:nvSpPr>
          <p:cNvPr id="2" name="Объект 1"/>
          <p:cNvSpPr>
            <a:spLocks noGrp="1"/>
          </p:cNvSpPr>
          <p:nvPr>
            <p:ph idx="1"/>
          </p:nvPr>
        </p:nvSpPr>
        <p:spPr>
          <a:xfrm>
            <a:off x="1857356" y="1214422"/>
            <a:ext cx="4714908" cy="5357850"/>
          </a:xfrm>
        </p:spPr>
        <p:txBody>
          <a:bodyPr/>
          <a:lstStyle/>
          <a:p>
            <a:pPr>
              <a:buNone/>
            </a:pPr>
            <a:r>
              <a:rPr lang="ru-RU" sz="1600" b="1" dirty="0" smtClean="0"/>
              <a:t>Советский военный деятель, </a:t>
            </a:r>
            <a:r>
              <a:rPr lang="ru-RU" sz="1600" b="1" u="sng" dirty="0" smtClean="0"/>
              <a:t>генерал-лейтенант.</a:t>
            </a:r>
          </a:p>
          <a:p>
            <a:pPr>
              <a:buNone/>
            </a:pPr>
            <a:r>
              <a:rPr lang="ru-RU" sz="1600" b="1" dirty="0" smtClean="0"/>
              <a:t>В августе 1941 года </a:t>
            </a:r>
            <a:r>
              <a:rPr lang="ru-RU" sz="1600" b="1" dirty="0" err="1" smtClean="0"/>
              <a:t>Веденин</a:t>
            </a:r>
            <a:r>
              <a:rPr lang="ru-RU" sz="1600" b="1" dirty="0" smtClean="0"/>
              <a:t> был назначен на</a:t>
            </a:r>
          </a:p>
          <a:p>
            <a:pPr>
              <a:buNone/>
            </a:pPr>
            <a:r>
              <a:rPr lang="ru-RU" sz="1600" b="1" dirty="0" smtClean="0"/>
              <a:t> должность командира 999-го стрелкового полка, </a:t>
            </a:r>
          </a:p>
          <a:p>
            <a:pPr>
              <a:buNone/>
            </a:pPr>
            <a:r>
              <a:rPr lang="ru-RU" sz="1600" b="1" dirty="0" smtClean="0"/>
              <a:t>а в январе 1942 года — на должность командира 118-й</a:t>
            </a:r>
          </a:p>
          <a:p>
            <a:pPr>
              <a:buNone/>
            </a:pPr>
            <a:r>
              <a:rPr lang="ru-RU" sz="1600" b="1" dirty="0" smtClean="0"/>
              <a:t>стрелковой дивизии, участвовавшей в </a:t>
            </a:r>
            <a:r>
              <a:rPr lang="ru-RU" sz="1600" b="1" dirty="0" err="1" smtClean="0"/>
              <a:t>Ржевско</a:t>
            </a:r>
            <a:endParaRPr lang="ru-RU" sz="1600" b="1" dirty="0" smtClean="0"/>
          </a:p>
          <a:p>
            <a:pPr>
              <a:buNone/>
            </a:pPr>
            <a:r>
              <a:rPr lang="ru-RU" sz="1600" b="1" dirty="0" smtClean="0"/>
              <a:t> Вяземской и </a:t>
            </a:r>
            <a:r>
              <a:rPr lang="ru-RU" sz="1600" b="1" dirty="0" err="1" smtClean="0"/>
              <a:t>Ржевско</a:t>
            </a:r>
            <a:r>
              <a:rPr lang="ru-RU" sz="1600" b="1" dirty="0" smtClean="0"/>
              <a:t> </a:t>
            </a:r>
            <a:r>
              <a:rPr lang="ru-RU" sz="1600" b="1" dirty="0" err="1" smtClean="0"/>
              <a:t>Сычёвской</a:t>
            </a:r>
            <a:r>
              <a:rPr lang="ru-RU" sz="1600" b="1" dirty="0" smtClean="0"/>
              <a:t> операциях.</a:t>
            </a:r>
          </a:p>
          <a:p>
            <a:pPr>
              <a:buNone/>
            </a:pPr>
            <a:r>
              <a:rPr lang="ru-RU" sz="1600" b="1" dirty="0" smtClean="0"/>
              <a:t> За отличие в боях в апреле 1943 года 118-я стрелковая</a:t>
            </a:r>
          </a:p>
          <a:p>
            <a:pPr>
              <a:buNone/>
            </a:pPr>
            <a:r>
              <a:rPr lang="ru-RU" sz="1600" b="1" dirty="0" smtClean="0"/>
              <a:t>дивизия была преобразована в 85-ю гвардейскую.</a:t>
            </a:r>
          </a:p>
          <a:p>
            <a:pPr>
              <a:buNone/>
            </a:pPr>
            <a:r>
              <a:rPr lang="ru-RU" sz="1600" b="1" dirty="0" smtClean="0"/>
              <a:t>С августа 1943 года </a:t>
            </a:r>
            <a:r>
              <a:rPr lang="ru-RU" sz="1600" b="1" dirty="0" err="1" smtClean="0"/>
              <a:t>Веденин</a:t>
            </a:r>
            <a:r>
              <a:rPr lang="ru-RU" sz="1600" b="1" dirty="0" smtClean="0"/>
              <a:t> временно командовал 71-</a:t>
            </a:r>
          </a:p>
          <a:p>
            <a:pPr>
              <a:buNone/>
            </a:pPr>
            <a:r>
              <a:rPr lang="ru-RU" sz="1600" b="1" dirty="0" smtClean="0"/>
              <a:t>стрелковым корпусом, который участвовал в ходе Смоленской  наступательной операции и при освобождении городов Ярцево и Смоленск, </a:t>
            </a:r>
          </a:p>
          <a:p>
            <a:pPr>
              <a:buNone/>
            </a:pPr>
            <a:r>
              <a:rPr lang="ru-RU" sz="1600" b="1" dirty="0" smtClean="0"/>
              <a:t>за что был награждён орденом Суворова 2-й степени.</a:t>
            </a:r>
          </a:p>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sp>
        <p:nvSpPr>
          <p:cNvPr id="3" name="Прямоугольник 2"/>
          <p:cNvSpPr/>
          <p:nvPr/>
        </p:nvSpPr>
        <p:spPr>
          <a:xfrm>
            <a:off x="2286000" y="1166843"/>
            <a:ext cx="3366120" cy="369332"/>
          </a:xfrm>
          <a:prstGeom prst="rect">
            <a:avLst/>
          </a:prstGeom>
        </p:spPr>
        <p:txBody>
          <a:bodyPr wrap="square">
            <a:spAutoFit/>
          </a:bodyPr>
          <a:lstStyle/>
          <a:p>
            <a:pPr>
              <a:spcAft>
                <a:spcPts val="975"/>
              </a:spcAft>
            </a:pPr>
            <a:r>
              <a:rPr lang="ru-RU" dirty="0" smtClean="0">
                <a:latin typeface="Arial"/>
                <a:ea typeface="Times New Roman"/>
                <a:cs typeface="Times New Roman"/>
              </a:rPr>
              <a:t>.</a:t>
            </a:r>
            <a:endParaRPr lang="ru-RU" sz="2400" dirty="0">
              <a:ea typeface="Calibri"/>
              <a:cs typeface="Times New Roman"/>
            </a:endParaRPr>
          </a:p>
        </p:txBody>
      </p:sp>
      <p:pic>
        <p:nvPicPr>
          <p:cNvPr id="47106" name="Picture 2" descr="Picture background"/>
          <p:cNvPicPr>
            <a:picLocks noChangeAspect="1" noChangeArrowheads="1"/>
          </p:cNvPicPr>
          <p:nvPr/>
        </p:nvPicPr>
        <p:blipFill>
          <a:blip r:embed="rId3" cstate="print"/>
          <a:srcRect/>
          <a:stretch>
            <a:fillRect/>
          </a:stretch>
        </p:blipFill>
        <p:spPr bwMode="auto">
          <a:xfrm>
            <a:off x="6715140" y="1357298"/>
            <a:ext cx="2237058" cy="31618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922799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303030"/>
                </a:solidFill>
                <a:latin typeface="Arial Narrow"/>
                <a:ea typeface="Times New Roman"/>
                <a:cs typeface="Times New Roman"/>
              </a:rPr>
              <a:t/>
            </a:r>
            <a:br>
              <a:rPr lang="en-US" dirty="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 Марина Михайловна Раскова </a:t>
            </a:r>
            <a:r>
              <a:rPr lang="ru-RU" sz="4000" b="1" dirty="0">
                <a:solidFill>
                  <a:srgbClr val="000099"/>
                </a:solidFill>
                <a:ea typeface="Calibri"/>
                <a:cs typeface="Times New Roman" panose="02020603050405020304" pitchFamily="18" charset="0"/>
              </a:rPr>
              <a:t/>
            </a:r>
            <a:br>
              <a:rPr lang="ru-RU" sz="4000" b="1" dirty="0">
                <a:solidFill>
                  <a:srgbClr val="000099"/>
                </a:solidFill>
                <a:ea typeface="Calibri"/>
                <a:cs typeface="Times New Roman" panose="02020603050405020304" pitchFamily="18" charset="0"/>
              </a:rPr>
            </a:br>
            <a:endParaRPr lang="ru-RU" altLang="ru-RU" sz="4000" b="1" dirty="0" smtClean="0">
              <a:solidFill>
                <a:srgbClr val="000099"/>
              </a:solidFill>
              <a:cs typeface="Times New Roman" pitchFamily="18" charset="0"/>
            </a:endParaRPr>
          </a:p>
        </p:txBody>
      </p:sp>
      <p:sp>
        <p:nvSpPr>
          <p:cNvPr id="2" name="Объект 1"/>
          <p:cNvSpPr>
            <a:spLocks noGrp="1"/>
          </p:cNvSpPr>
          <p:nvPr>
            <p:ph idx="1"/>
          </p:nvPr>
        </p:nvSpPr>
        <p:spPr>
          <a:xfrm>
            <a:off x="1428728" y="1289398"/>
            <a:ext cx="4079376" cy="4925684"/>
          </a:xfrm>
        </p:spPr>
        <p:txBody>
          <a:bodyPr/>
          <a:lstStyle/>
          <a:p>
            <a:pPr>
              <a:buNone/>
            </a:pPr>
            <a:r>
              <a:rPr lang="ru-RU" sz="1800" dirty="0" smtClean="0"/>
              <a:t>      </a:t>
            </a:r>
            <a:r>
              <a:rPr lang="ru-RU" sz="1600" b="1" dirty="0" smtClean="0"/>
              <a:t> Советская лётчица-штурман,</a:t>
            </a:r>
          </a:p>
          <a:p>
            <a:pPr>
              <a:buNone/>
            </a:pPr>
            <a:r>
              <a:rPr lang="ru-RU" sz="1600" b="1" dirty="0" smtClean="0"/>
              <a:t>       </a:t>
            </a:r>
            <a:r>
              <a:rPr lang="ru-RU" sz="1600" b="1" u="sng" dirty="0" smtClean="0"/>
              <a:t>майор</a:t>
            </a:r>
            <a:r>
              <a:rPr lang="ru-RU" sz="1600" b="1" dirty="0" smtClean="0"/>
              <a:t> Военно-воздушных сил Красной армии, одна из первых женщин, удостоенных звания Герой Советского Союза.</a:t>
            </a:r>
          </a:p>
          <a:p>
            <a:pPr>
              <a:buNone/>
            </a:pPr>
            <a:r>
              <a:rPr lang="ru-RU" sz="1600" b="1" dirty="0" smtClean="0"/>
              <a:t>       Родилась 28 марта 1912г. в Москве. В годы Великой Отечественной войны стала военной лётчицей. Была инициатором создания авиационных подразделений, личный состав которых состоял исключительно из женщин. В звании майора Военно-воздушных сил Красной армии возглавляла авиационный полк бомбардировщиков.</a:t>
            </a:r>
          </a:p>
          <a:p>
            <a:r>
              <a:rPr lang="ru-RU" sz="1600" b="1" dirty="0" smtClean="0"/>
              <a:t>Погибла в авиакатастрофе при выполнении боевого задания в январе 1943 года. Прах Марины Расковой захоронен в Кремлёвской стене.</a:t>
            </a:r>
          </a:p>
          <a:p>
            <a:pPr marL="0" indent="0">
              <a:spcAft>
                <a:spcPts val="975"/>
              </a:spcAft>
              <a:buNone/>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pic>
        <p:nvPicPr>
          <p:cNvPr id="45058" name="Picture 2" descr="Picture background"/>
          <p:cNvPicPr>
            <a:picLocks noChangeAspect="1" noChangeArrowheads="1"/>
          </p:cNvPicPr>
          <p:nvPr/>
        </p:nvPicPr>
        <p:blipFill>
          <a:blip r:embed="rId3"/>
          <a:srcRect l="14174" r="8655"/>
          <a:stretch>
            <a:fillRect/>
          </a:stretch>
        </p:blipFill>
        <p:spPr bwMode="auto">
          <a:xfrm>
            <a:off x="5572132" y="1928802"/>
            <a:ext cx="3240000" cy="29989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24922799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611188" y="44450"/>
            <a:ext cx="8229600" cy="954088"/>
          </a:xfrm>
        </p:spPr>
        <p:txBody>
          <a:bodyPr/>
          <a:lstStyle/>
          <a:p>
            <a:pPr>
              <a:lnSpc>
                <a:spcPts val="2850"/>
              </a:lnSpc>
              <a:spcBef>
                <a:spcPts val="75"/>
              </a:spcBef>
              <a:spcAft>
                <a:spcPts val="750"/>
              </a:spcAft>
            </a:pPr>
            <a:r>
              <a:rPr lang="en-US" dirty="0" smtClean="0">
                <a:solidFill>
                  <a:srgbClr val="303030"/>
                </a:solidFill>
                <a:latin typeface="Arial Narrow"/>
                <a:ea typeface="Times New Roman"/>
                <a:cs typeface="Times New Roman"/>
              </a:rPr>
              <a:t/>
            </a:r>
            <a:br>
              <a:rPr lang="en-US" dirty="0" smtClean="0">
                <a:solidFill>
                  <a:srgbClr val="303030"/>
                </a:solidFill>
                <a:latin typeface="Arial Narrow"/>
                <a:ea typeface="Times New Roman"/>
                <a:cs typeface="Times New Roman"/>
              </a:rPr>
            </a:br>
            <a:r>
              <a:rPr lang="en-US" dirty="0">
                <a:solidFill>
                  <a:srgbClr val="303030"/>
                </a:solidFill>
                <a:latin typeface="Arial Narrow"/>
                <a:ea typeface="Times New Roman"/>
                <a:cs typeface="Times New Roman"/>
              </a:rPr>
              <a:t/>
            </a:r>
            <a:br>
              <a:rPr lang="en-US" dirty="0">
                <a:solidFill>
                  <a:srgbClr val="303030"/>
                </a:solidFill>
                <a:latin typeface="Arial Narrow"/>
                <a:ea typeface="Times New Roman"/>
                <a:cs typeface="Times New Roman"/>
              </a:rPr>
            </a:br>
            <a:r>
              <a:rPr lang="ru-RU" sz="4000" b="1" dirty="0" smtClean="0">
                <a:solidFill>
                  <a:srgbClr val="000099"/>
                </a:solidFill>
                <a:ea typeface="Times New Roman"/>
                <a:cs typeface="Times New Roman" panose="02020603050405020304" pitchFamily="18" charset="0"/>
              </a:rPr>
              <a:t> Иван Данилович Черняховский </a:t>
            </a:r>
            <a:r>
              <a:rPr lang="ru-RU" sz="4000" b="1" dirty="0">
                <a:latin typeface="Times New Roman" panose="02020603050405020304" pitchFamily="18" charset="0"/>
                <a:ea typeface="Calibri"/>
                <a:cs typeface="Times New Roman" panose="02020603050405020304" pitchFamily="18" charset="0"/>
              </a:rPr>
              <a:t/>
            </a:r>
            <a:br>
              <a:rPr lang="ru-RU" sz="4000" b="1" dirty="0">
                <a:latin typeface="Times New Roman" panose="02020603050405020304" pitchFamily="18" charset="0"/>
                <a:ea typeface="Calibri"/>
                <a:cs typeface="Times New Roman" panose="02020603050405020304" pitchFamily="18" charset="0"/>
              </a:rPr>
            </a:br>
            <a:endParaRPr lang="ru-RU" altLang="ru-RU" sz="4000" b="1" dirty="0" smtClean="0">
              <a:solidFill>
                <a:srgbClr val="0070C0"/>
              </a:solidFill>
              <a:latin typeface="Times New Roman" pitchFamily="18" charset="0"/>
              <a:cs typeface="Times New Roman" pitchFamily="18" charset="0"/>
            </a:endParaRPr>
          </a:p>
        </p:txBody>
      </p:sp>
      <p:sp>
        <p:nvSpPr>
          <p:cNvPr id="2" name="Объект 1"/>
          <p:cNvSpPr>
            <a:spLocks noGrp="1"/>
          </p:cNvSpPr>
          <p:nvPr>
            <p:ph idx="1"/>
          </p:nvPr>
        </p:nvSpPr>
        <p:spPr>
          <a:xfrm>
            <a:off x="1547813" y="1052513"/>
            <a:ext cx="7210425" cy="4525962"/>
          </a:xfrm>
        </p:spPr>
        <p:txBody>
          <a:bodyPr/>
          <a:lstStyle/>
          <a:p>
            <a:pPr>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smtClean="0">
              <a:solidFill>
                <a:srgbClr val="7030A0"/>
              </a:solidFill>
              <a:latin typeface="Times New Roman" pitchFamily="18" charset="0"/>
              <a:cs typeface="Times New Roman" pitchFamily="18" charset="0"/>
            </a:endParaRPr>
          </a:p>
          <a:p>
            <a:pPr marL="0" indent="0">
              <a:buNone/>
              <a:defRPr/>
            </a:pPr>
            <a:endParaRPr lang="ru-RU" sz="2800" b="1" dirty="0" smtClean="0">
              <a:solidFill>
                <a:srgbClr val="7030A0"/>
              </a:solidFill>
              <a:latin typeface="Times New Roman" pitchFamily="18" charset="0"/>
              <a:cs typeface="Times New Roman" pitchFamily="18" charset="0"/>
            </a:endParaRPr>
          </a:p>
          <a:p>
            <a:pPr marL="0" indent="0">
              <a:buFont typeface="Arial" charset="0"/>
              <a:buNone/>
              <a:defRPr/>
            </a:pPr>
            <a:endParaRPr lang="ru-RU" sz="2800" b="1" dirty="0">
              <a:solidFill>
                <a:srgbClr val="7030A0"/>
              </a:solidFill>
              <a:latin typeface="Times New Roman" pitchFamily="18" charset="0"/>
              <a:cs typeface="Times New Roman" pitchFamily="18" charset="0"/>
            </a:endParaRPr>
          </a:p>
        </p:txBody>
      </p:sp>
      <p:sp>
        <p:nvSpPr>
          <p:cNvPr id="6" name="TextBox 5"/>
          <p:cNvSpPr txBox="1"/>
          <p:nvPr/>
        </p:nvSpPr>
        <p:spPr>
          <a:xfrm>
            <a:off x="1571604" y="1214422"/>
            <a:ext cx="4857784" cy="4770537"/>
          </a:xfrm>
          <a:prstGeom prst="rect">
            <a:avLst/>
          </a:prstGeom>
          <a:noFill/>
        </p:spPr>
        <p:txBody>
          <a:bodyPr wrap="square" rtlCol="0">
            <a:spAutoFit/>
          </a:bodyPr>
          <a:lstStyle/>
          <a:p>
            <a:r>
              <a:rPr lang="ru-RU" sz="1600" b="1" dirty="0" smtClean="0"/>
              <a:t>Иван Данилович Черняховский — советский военачальник, командующий армией и фронтом во время Великой Отечественной войны, дважды Герой Советского Союза (1943, 1944). </a:t>
            </a:r>
          </a:p>
          <a:p>
            <a:r>
              <a:rPr lang="ru-RU" sz="1600" b="1" dirty="0" smtClean="0"/>
              <a:t>Генерал армии (1944). В первые месяцы </a:t>
            </a:r>
            <a:r>
              <a:rPr lang="ru-RU" sz="1600" b="1" u="sng" dirty="0" smtClean="0"/>
              <a:t>Великой Отечественной войны</a:t>
            </a:r>
            <a:r>
              <a:rPr lang="ru-RU" sz="1600" b="1" dirty="0" smtClean="0"/>
              <a:t> командовал 28-й танковой дивизией. В июне 1942 года Черняховский был назначен командующим 18-м танковым корпусом. В июле 1942 года назначен командующим 60-й армией. </a:t>
            </a:r>
          </a:p>
          <a:p>
            <a:r>
              <a:rPr lang="ru-RU" sz="1600" b="1" dirty="0" smtClean="0"/>
              <a:t>15 апреля 1944 года назначен командующим Западным (24 апреля переименован в 3-й Белорусский) фронтом. 18 февраля 1945 года генерал армии Иван Черняховский при инспектировании боеготовности находящихся в тылу частей Красной армии был тяжело ранен осколком артиллерийского снаряда на окраине города </a:t>
            </a:r>
            <a:r>
              <a:rPr lang="ru-RU" sz="1600" b="1" dirty="0" err="1" smtClean="0"/>
              <a:t>Мельзак</a:t>
            </a:r>
            <a:r>
              <a:rPr lang="ru-RU" sz="1600" b="1" dirty="0" smtClean="0"/>
              <a:t> в Восточной Пруссии (ныне </a:t>
            </a:r>
            <a:r>
              <a:rPr lang="ru-RU" sz="1600" b="1" dirty="0" err="1" smtClean="0"/>
              <a:t>Пененжно</a:t>
            </a:r>
            <a:r>
              <a:rPr lang="ru-RU" sz="1600" b="1" dirty="0" smtClean="0"/>
              <a:t>, Польша) и в тот же день скончался.</a:t>
            </a:r>
            <a:endParaRPr lang="ru-RU" sz="1600" b="1" dirty="0"/>
          </a:p>
        </p:txBody>
      </p:sp>
      <p:pic>
        <p:nvPicPr>
          <p:cNvPr id="5122" name="Picture 2" descr="https://upload.wikimedia.org/wikipedia/commons/f/f4/%D0%98%D0%B2%D0%B0%D0%BD_%D0%A7%D0%B5%D1%80%D0%BD%D1%8F%D1%85%D0%BE%D0%B2%D1%81%D0%BA%D0%B8%D0%B9_1943-01.jpg"/>
          <p:cNvPicPr>
            <a:picLocks noChangeAspect="1" noChangeArrowheads="1"/>
          </p:cNvPicPr>
          <p:nvPr/>
        </p:nvPicPr>
        <p:blipFill>
          <a:blip r:embed="rId3"/>
          <a:srcRect/>
          <a:stretch>
            <a:fillRect/>
          </a:stretch>
        </p:blipFill>
        <p:spPr bwMode="auto">
          <a:xfrm>
            <a:off x="6422166" y="1857364"/>
            <a:ext cx="2530032" cy="36151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 xmlns:p14="http://schemas.microsoft.com/office/powerpoint/2010/main" val="17897883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8662" y="857232"/>
            <a:ext cx="6715172" cy="5324535"/>
          </a:xfrm>
          <a:prstGeom prst="rect">
            <a:avLst/>
          </a:prstGeom>
        </p:spPr>
        <p:txBody>
          <a:bodyPr wrap="square">
            <a:spAutoFit/>
          </a:bodyPr>
          <a:lstStyle/>
          <a:p>
            <a:pPr>
              <a:buFont typeface="Wingdings" pitchFamily="2" charset="2"/>
              <a:buChar char="q"/>
            </a:pPr>
            <a:r>
              <a:rPr lang="ru-RU" sz="2000" b="1" dirty="0" smtClean="0"/>
              <a:t>Достойный вклад в общенародное дело Победы внесли жители </a:t>
            </a:r>
            <a:r>
              <a:rPr lang="ru-RU" sz="2000" b="1" dirty="0" err="1" smtClean="0"/>
              <a:t>Шахунского</a:t>
            </a:r>
            <a:r>
              <a:rPr lang="ru-RU" sz="2000" b="1" dirty="0" smtClean="0"/>
              <a:t> района. Почти 19 тысяч </a:t>
            </a:r>
            <a:r>
              <a:rPr lang="ru-RU" sz="2000" b="1" dirty="0" err="1" smtClean="0"/>
              <a:t>шахунцев</a:t>
            </a:r>
            <a:r>
              <a:rPr lang="ru-RU" sz="2000" b="1" dirty="0" smtClean="0"/>
              <a:t> с оружием в руках защищали Родину, проявляя мужество и героизм. Более 6 тыс. из них не вернулись с полей сражений. Свыше четырех тысяч чел. за ратные подвиги на фронтах Великой Отечественной войны награждены боевыми орденами и медалями. </a:t>
            </a:r>
          </a:p>
          <a:p>
            <a:pPr>
              <a:buFont typeface="Wingdings" pitchFamily="2" charset="2"/>
              <a:buChar char="q"/>
            </a:pPr>
            <a:r>
              <a:rPr lang="ru-RU" sz="2000" b="1" dirty="0" smtClean="0"/>
              <a:t>В ноябре 1941 года в </a:t>
            </a:r>
            <a:r>
              <a:rPr lang="ru-RU" sz="2000" b="1" dirty="0" err="1" smtClean="0"/>
              <a:t>Шахунский</a:t>
            </a:r>
            <a:r>
              <a:rPr lang="ru-RU" sz="2000" b="1" dirty="0" smtClean="0"/>
              <a:t> район эвакуировали около четырёхсот детей из Москвы. Их разместили группами в зданиях школы, детских яслей, общежития ФЗО, школьном интернате, конторах предприятий. </a:t>
            </a:r>
          </a:p>
          <a:p>
            <a:pPr>
              <a:buFont typeface="Wingdings" pitchFamily="2" charset="2"/>
              <a:buChar char="q"/>
            </a:pPr>
            <a:r>
              <a:rPr lang="ru-RU" sz="2000" b="1" dirty="0" smtClean="0"/>
              <a:t>Коллектив государственного Еврейского театра Белоруссии, эвакуированный в </a:t>
            </a:r>
            <a:r>
              <a:rPr lang="ru-RU" sz="2000" b="1" dirty="0" err="1" smtClean="0"/>
              <a:t>Шахунский</a:t>
            </a:r>
            <a:r>
              <a:rPr lang="ru-RU" sz="2000" b="1" dirty="0" smtClean="0"/>
              <a:t> район, давал концерты. Театр был освобождён от уплаты налогов и сборов за продажу билетов. </a:t>
            </a:r>
          </a:p>
          <a:p>
            <a:pPr>
              <a:buFont typeface="Wingdings" pitchFamily="2" charset="2"/>
              <a:buChar char="q"/>
            </a:pPr>
            <a:endParaRPr lang="ru-RU" sz="2000" b="1" dirty="0" smtClean="0"/>
          </a:p>
          <a:p>
            <a:endParaRPr lang="ru-RU" sz="2000" b="1" dirty="0" smtClean="0"/>
          </a:p>
        </p:txBody>
      </p:sp>
    </p:spTree>
    <p:extLst>
      <p:ext uri="{BB962C8B-B14F-4D97-AF65-F5344CB8AC3E}">
        <p14:creationId xmlns="" xmlns:p14="http://schemas.microsoft.com/office/powerpoint/2010/main" val="3683476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28662" y="571480"/>
            <a:ext cx="7105422" cy="5478423"/>
          </a:xfrm>
          <a:prstGeom prst="rect">
            <a:avLst/>
          </a:prstGeom>
        </p:spPr>
        <p:txBody>
          <a:bodyPr wrap="square">
            <a:spAutoFit/>
          </a:bodyPr>
          <a:lstStyle/>
          <a:p>
            <a:pPr>
              <a:buFont typeface="Wingdings" pitchFamily="2" charset="2"/>
              <a:buChar char="q"/>
            </a:pPr>
            <a:r>
              <a:rPr lang="ru-RU" sz="2000" b="1" dirty="0" smtClean="0"/>
              <a:t>Трудоспособное население, эвакуированное из оккупированных районов, привлекалось к полевым работам, к дровозаготовкам для обеспечения семей эвакуированных топливом. </a:t>
            </a:r>
          </a:p>
          <a:p>
            <a:pPr>
              <a:buFont typeface="Wingdings" pitchFamily="2" charset="2"/>
              <a:buChar char="q"/>
            </a:pPr>
            <a:r>
              <a:rPr lang="ru-RU" sz="2000" b="1" dirty="0" smtClean="0"/>
              <a:t>По инициативе тружеников района были собраны средства на строительство самолёта «</a:t>
            </a:r>
            <a:r>
              <a:rPr lang="ru-RU" sz="2000" b="1" dirty="0" err="1" smtClean="0"/>
              <a:t>Вахтан</a:t>
            </a:r>
            <a:r>
              <a:rPr lang="ru-RU" sz="2000" b="1" dirty="0" smtClean="0"/>
              <a:t>» и танка «Василий Чапаев». </a:t>
            </a:r>
          </a:p>
          <a:p>
            <a:pPr>
              <a:buFont typeface="Wingdings" pitchFamily="2" charset="2"/>
              <a:buChar char="q"/>
            </a:pPr>
            <a:r>
              <a:rPr lang="ru-RU" sz="2000" b="1" dirty="0" err="1" smtClean="0"/>
              <a:t>Шахунский</a:t>
            </a:r>
            <a:r>
              <a:rPr lang="ru-RU" sz="2000" b="1" dirty="0" smtClean="0"/>
              <a:t> район принимал активное участие в оказании помощи освобождённым районам, населению Ленинграда и Сталинграда. </a:t>
            </a:r>
          </a:p>
          <a:p>
            <a:pPr>
              <a:buFont typeface="Wingdings" pitchFamily="2" charset="2"/>
              <a:buChar char="q"/>
            </a:pPr>
            <a:r>
              <a:rPr lang="ru-RU" sz="2000" b="1" dirty="0" smtClean="0"/>
              <a:t>В годы войны культурная жизнь </a:t>
            </a:r>
            <a:r>
              <a:rPr lang="ru-RU" sz="2000" b="1" dirty="0" err="1" smtClean="0"/>
              <a:t>Шахунского</a:t>
            </a:r>
            <a:r>
              <a:rPr lang="ru-RU" sz="2000" b="1" dirty="0" smtClean="0"/>
              <a:t> района не замирала ни на минуту: работали библиотеки, избы-читальни и клубы, проводились конкурсы художественной самодеятельности. </a:t>
            </a:r>
          </a:p>
          <a:p>
            <a:pPr>
              <a:buFont typeface="Wingdings" pitchFamily="2" charset="2"/>
              <a:buChar char="q"/>
            </a:pPr>
            <a:r>
              <a:rPr lang="ru-RU" sz="2000" b="1" dirty="0" smtClean="0"/>
              <a:t>21 октября 1943 года посёлку Шахунья был присвоен статус города. </a:t>
            </a:r>
          </a:p>
          <a:p>
            <a:pPr lvl="0" fontAlgn="base">
              <a:lnSpc>
                <a:spcPct val="80000"/>
              </a:lnSpc>
              <a:spcBef>
                <a:spcPct val="20000"/>
              </a:spcBef>
              <a:spcAft>
                <a:spcPct val="0"/>
              </a:spcAft>
            </a:pPr>
            <a:endParaRPr lang="en-US" altLang="ru-RU" sz="1000" b="1" kern="0" dirty="0" smtClean="0">
              <a:solidFill>
                <a:srgbClr val="000000"/>
              </a:solidFill>
              <a:latin typeface="Times New Roman" panose="02020603050405020304" pitchFamily="18" charset="0"/>
              <a:cs typeface="Times New Roman" panose="02020603050405020304" pitchFamily="18" charset="0"/>
            </a:endParaRPr>
          </a:p>
          <a:p>
            <a:pPr lvl="0" algn="ctr" fontAlgn="base">
              <a:lnSpc>
                <a:spcPct val="80000"/>
              </a:lnSpc>
              <a:spcBef>
                <a:spcPct val="20000"/>
              </a:spcBef>
              <a:spcAft>
                <a:spcPct val="0"/>
              </a:spcAft>
            </a:pPr>
            <a:r>
              <a:rPr lang="en-US" altLang="ru-RU" sz="2000" b="1" kern="0" dirty="0" smtClean="0">
                <a:solidFill>
                  <a:srgbClr val="000000"/>
                </a:solidFill>
                <a:latin typeface="Times New Roman" panose="02020603050405020304" pitchFamily="18" charset="0"/>
                <a:cs typeface="Times New Roman" panose="02020603050405020304" pitchFamily="18" charset="0"/>
              </a:rPr>
              <a:t>     </a:t>
            </a:r>
            <a:endParaRPr lang="ru-RU" altLang="ru-RU" sz="2000" b="1"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1068766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71604" y="642918"/>
            <a:ext cx="6215106" cy="4247317"/>
          </a:xfrm>
          <a:prstGeom prst="rect">
            <a:avLst/>
          </a:prstGeom>
        </p:spPr>
        <p:txBody>
          <a:bodyPr wrap="square">
            <a:spAutoFit/>
          </a:bodyPr>
          <a:lstStyle/>
          <a:p>
            <a:pPr>
              <a:lnSpc>
                <a:spcPct val="150000"/>
              </a:lnSpc>
              <a:buFont typeface="Wingdings" pitchFamily="2" charset="2"/>
              <a:buChar char="q"/>
            </a:pPr>
            <a:r>
              <a:rPr lang="ru-RU" b="1" dirty="0" smtClean="0"/>
              <a:t>Память о событиях Великой Отечественной войны жива в народе. О них напоминают памятники и обелиски, установленные в городе, поселках и селах, комнаты и уголки боевой славы земляков в школах. </a:t>
            </a:r>
          </a:p>
          <a:p>
            <a:pPr>
              <a:lnSpc>
                <a:spcPct val="150000"/>
              </a:lnSpc>
              <a:buFont typeface="Wingdings" pitchFamily="2" charset="2"/>
              <a:buChar char="q"/>
            </a:pPr>
            <a:r>
              <a:rPr lang="ru-RU" b="1" dirty="0" smtClean="0"/>
              <a:t>Большую работу по воспитанию молодого поколения на боевых и трудовых традициях ведут районный совет ветеранов и районный клуб фронтовых друзей «Патриот». </a:t>
            </a:r>
          </a:p>
          <a:p>
            <a:pPr>
              <a:lnSpc>
                <a:spcPct val="150000"/>
              </a:lnSpc>
              <a:buFont typeface="Wingdings" pitchFamily="2" charset="2"/>
              <a:buChar char="q"/>
            </a:pPr>
            <a:r>
              <a:rPr lang="ru-RU" b="1" dirty="0" smtClean="0"/>
              <a:t>Регулярно выходит устный журнал «Боевая слава наших земляков», слушателями которого являются школьники, учащиеся  </a:t>
            </a:r>
            <a:r>
              <a:rPr lang="ru-RU" b="1" dirty="0" err="1" smtClean="0"/>
              <a:t>коледжа</a:t>
            </a:r>
            <a:r>
              <a:rPr lang="ru-RU" b="1" dirty="0" smtClean="0"/>
              <a:t>, молодые рабочие, допризывники.</a:t>
            </a:r>
            <a:endParaRPr lang="ru-RU" b="1" dirty="0"/>
          </a:p>
        </p:txBody>
      </p:sp>
    </p:spTree>
  </p:cSld>
  <p:clrMapOvr>
    <a:masterClrMapping/>
  </p:clrMapOvr>
</p:sld>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1295</TotalTime>
  <Words>718</Words>
  <Application>Microsoft Office PowerPoint</Application>
  <PresentationFormat>Экран (4:3)</PresentationFormat>
  <Paragraphs>139</Paragraphs>
  <Slides>17</Slides>
  <Notes>11</Notes>
  <HiddenSlides>0</HiddenSlides>
  <MMClips>0</MMClips>
  <ScaleCrop>false</ScaleCrop>
  <HeadingPairs>
    <vt:vector size="4" baseType="variant">
      <vt:variant>
        <vt:lpstr>Тема</vt:lpstr>
      </vt:variant>
      <vt:variant>
        <vt:i4>2</vt:i4>
      </vt:variant>
      <vt:variant>
        <vt:lpstr>Заголовки слайдов</vt:lpstr>
      </vt:variant>
      <vt:variant>
        <vt:i4>17</vt:i4>
      </vt:variant>
    </vt:vector>
  </HeadingPairs>
  <TitlesOfParts>
    <vt:vector size="19" baseType="lpstr">
      <vt:lpstr>1_Тема Office</vt:lpstr>
      <vt:lpstr>2_Тема Office</vt:lpstr>
      <vt:lpstr>                                                    МУНИЦИПАЛЬНОЕ БЮДЖЕТНОЕ ДОШКОЛЬНОЕ                                       ОБРАЗОВАТЕЛЬНОЕ УЧРЕЖДЕНИЕ        детский сад №2 «Солнышко» г.о.г. Шахунья                 ПРЕЗЕНТАЦИЯ    «Их именами названы улицы нашего города»    Выполнили:     Хлычева Н.Н., Сибирякова Е.В.   </vt:lpstr>
      <vt:lpstr>   </vt:lpstr>
      <vt:lpstr> </vt:lpstr>
      <vt:lpstr>Баллада о командире эскадрильи</vt:lpstr>
      <vt:lpstr>    Улицы Шахуньи и его герои. </vt:lpstr>
      <vt:lpstr>  Николай Францевич Гастелло  </vt:lpstr>
      <vt:lpstr>  Валентина Степановна Гризодубова </vt:lpstr>
      <vt:lpstr>   Олег Васильевич Кошевой  </vt:lpstr>
      <vt:lpstr>  Александр Архипович Пасхин</vt:lpstr>
      <vt:lpstr> Дмитрий Евлампиевич Комаров  </vt:lpstr>
      <vt:lpstr>  85-я Гвардейская улица </vt:lpstr>
      <vt:lpstr>   Андрей Яковлевич Веденин  </vt:lpstr>
      <vt:lpstr>   Марина Михайловна Раскова  </vt:lpstr>
      <vt:lpstr>   Иван Данилович Черняховский  </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Люсьен</dc:creator>
  <cp:lastModifiedBy>Пользователь</cp:lastModifiedBy>
  <cp:revision>72</cp:revision>
  <dcterms:created xsi:type="dcterms:W3CDTF">2015-04-06T01:58:28Z</dcterms:created>
  <dcterms:modified xsi:type="dcterms:W3CDTF">2025-04-28T14:30:46Z</dcterms:modified>
</cp:coreProperties>
</file>