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3" r:id="rId1"/>
    <p:sldMasterId id="2147483782" r:id="rId2"/>
  </p:sldMasterIdLst>
  <p:notesMasterIdLst>
    <p:notesMasterId r:id="rId37"/>
  </p:notesMasterIdLst>
  <p:sldIdLst>
    <p:sldId id="256" r:id="rId3"/>
    <p:sldId id="257" r:id="rId4"/>
    <p:sldId id="258" r:id="rId5"/>
    <p:sldId id="316" r:id="rId6"/>
    <p:sldId id="380" r:id="rId7"/>
    <p:sldId id="382" r:id="rId8"/>
    <p:sldId id="383" r:id="rId9"/>
    <p:sldId id="315" r:id="rId10"/>
    <p:sldId id="381" r:id="rId11"/>
    <p:sldId id="306" r:id="rId12"/>
    <p:sldId id="317" r:id="rId13"/>
    <p:sldId id="318" r:id="rId14"/>
    <p:sldId id="384" r:id="rId15"/>
    <p:sldId id="373" r:id="rId16"/>
    <p:sldId id="385" r:id="rId17"/>
    <p:sldId id="322" r:id="rId18"/>
    <p:sldId id="325" r:id="rId19"/>
    <p:sldId id="375" r:id="rId20"/>
    <p:sldId id="308" r:id="rId21"/>
    <p:sldId id="377" r:id="rId22"/>
    <p:sldId id="376" r:id="rId23"/>
    <p:sldId id="307" r:id="rId24"/>
    <p:sldId id="362" r:id="rId25"/>
    <p:sldId id="369" r:id="rId26"/>
    <p:sldId id="386" r:id="rId27"/>
    <p:sldId id="326" r:id="rId28"/>
    <p:sldId id="358" r:id="rId29"/>
    <p:sldId id="359" r:id="rId30"/>
    <p:sldId id="360" r:id="rId31"/>
    <p:sldId id="368" r:id="rId32"/>
    <p:sldId id="367" r:id="rId33"/>
    <p:sldId id="313" r:id="rId34"/>
    <p:sldId id="347" r:id="rId35"/>
    <p:sldId id="387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291C"/>
    <a:srgbClr val="6EF899"/>
    <a:srgbClr val="6B6BFB"/>
    <a:srgbClr val="DEF373"/>
    <a:srgbClr val="FF0000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76" autoAdjust="0"/>
    <p:restoredTop sz="94660"/>
  </p:normalViewPr>
  <p:slideViewPr>
    <p:cSldViewPr>
      <p:cViewPr varScale="1">
        <p:scale>
          <a:sx n="106" d="100"/>
          <a:sy n="106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8F1B4DA-1925-432E-8977-195D4101140C}" type="datetimeFigureOut">
              <a:rPr lang="ru-RU"/>
              <a:pPr>
                <a:defRPr/>
              </a:pPr>
              <a:t>20.12.2022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7CB019A-54DA-4CE3-B090-24B9938904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41438" y="914400"/>
            <a:ext cx="4176712" cy="31337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1875" y="4624388"/>
            <a:ext cx="4603750" cy="3725862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41438" y="914400"/>
            <a:ext cx="4176712" cy="31337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1875" y="4624388"/>
            <a:ext cx="4603750" cy="3725862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41438" y="914400"/>
            <a:ext cx="4176712" cy="31337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1875" y="4624388"/>
            <a:ext cx="4603750" cy="3725862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z="2400" smtClean="0">
              <a:latin typeface="Times New Roman" pitchFamily="18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z="2400" smtClean="0">
              <a:latin typeface="Times New Roman" pitchFamily="18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mtClean="0"/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C5D1F-A27A-422D-A395-081EF09E410F}" type="datetime1">
              <a:rPr lang="ru-RU" smtClean="0"/>
              <a:t>20.12.2022</a:t>
            </a:fld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B6A41F-9B76-4320-AD78-452FC2C7B3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7DEA1F-8AE8-4361-9440-9061CF58464A}" type="datetime1">
              <a:rPr lang="ru-RU" smtClean="0"/>
              <a:t>20.12.2022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4EEC9-A01D-4A9E-909F-D1BF07DAA7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5F22F-46AA-4C77-A48B-EC912415D173}" type="datetime1">
              <a:rPr lang="ru-RU" smtClean="0"/>
              <a:t>20.12.2022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41A08-EB42-4477-A6DB-2AA9E24A89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762000" y="1905000"/>
            <a:ext cx="76962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62000" y="4000500"/>
            <a:ext cx="7696200" cy="1943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203D6-28D2-47D9-9BB6-F7EF0340C7DF}" type="datetime1">
              <a:rPr lang="ru-RU" smtClean="0"/>
              <a:t>20.12.2022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FF51D-8E9D-4631-AF3B-E08BE9AED3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CBC4C-BC97-46FD-9799-389172FDE5FC}" type="datetime1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CA78B-6A43-4DBC-9DAB-175D670C6C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2077F-228F-45BA-B522-C53FE2406C25}" type="datetime1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EC26-85E0-472F-99E6-E6D8629DE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70348-8531-42D3-9D7B-7AD8EDE2A145}" type="datetime1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5952E-C510-43C2-9B2C-42AD2845D2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AEC73-2DDE-4341-9AB9-26A2681B810B}" type="datetime1">
              <a:rPr lang="ru-RU" smtClean="0"/>
              <a:t>20.12.2022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A58DD-002A-4E03-940C-BC78008732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97C7D-F7DA-493C-A30C-B3F03C710148}" type="datetime1">
              <a:rPr lang="ru-RU" smtClean="0"/>
              <a:t>20.12.2022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01B4D-8B0B-4DC8-9582-1F3DF8EA0C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B02C5-9A17-436A-ABC5-42720CFA3F5D}" type="datetime1">
              <a:rPr lang="ru-RU" smtClean="0"/>
              <a:t>20.12.2022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1C3FF-517F-4687-8663-03FA02925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F3CC0-A87A-4B1A-A925-8338F8B2FA6C}" type="datetime1">
              <a:rPr lang="ru-RU" smtClean="0"/>
              <a:t>20.12.2022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F5BB-CA1F-4814-A750-7ADBD6293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80AB50-8C94-45DB-AD84-174C9DDD6B7C}" type="datetime1">
              <a:rPr lang="ru-RU" smtClean="0"/>
              <a:t>20.12.2022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3EB63-7D5C-42DE-8E14-BC2DA1FF7A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7AAE1-342C-4609-B599-C8ABCEF11F7B}" type="datetime1">
              <a:rPr lang="ru-RU" smtClean="0"/>
              <a:t>20.12.2022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E4B20-F519-48FC-B166-137F1C423C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384D4-D670-46ED-AEFA-CEF71B351B8C}" type="datetime1">
              <a:rPr lang="ru-RU" smtClean="0"/>
              <a:t>20.12.2022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50275-CD44-4C64-93AB-4C2521FBE9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E8AC8-2A24-467F-839F-C8B9F446FF28}" type="datetime1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CB504-FA75-4422-89C4-37E966982F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BD619-4A16-466F-9FE7-51E6AA153C82}" type="datetime1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0E1AC-FB61-4067-8D1F-1939A136A5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B6816-4B9A-4BCB-AF17-860B5BAC4EC8}" type="datetime1">
              <a:rPr lang="ru-RU" smtClean="0"/>
              <a:t>20.12.2022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E3663-9E1E-42B9-97BC-3120B0387E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CC0A8-B37A-4B77-AC73-2A2A94A5F7DB}" type="datetime1">
              <a:rPr lang="ru-RU" smtClean="0"/>
              <a:t>20.12.2022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BA036B-91B3-4838-9AE8-D12CE5B922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90B715-0553-47CD-A72B-286F891C42B5}" type="datetime1">
              <a:rPr lang="ru-RU" smtClean="0"/>
              <a:t>20.12.2022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693D1-DF6E-4A5A-9930-D9AE2CC9E5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71240C-CCCB-4573-A041-24F07B025384}" type="datetime1">
              <a:rPr lang="ru-RU" smtClean="0"/>
              <a:t>20.12.2022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92CE3-DA9E-459B-9C94-6109C8F201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99909-A914-42B2-8C68-1691E200AF46}" type="datetime1">
              <a:rPr lang="ru-RU" smtClean="0"/>
              <a:t>20.12.2022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45BB42-A129-4A35-A745-C4CA2AB8C3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4033B-9F55-4596-BC96-31D677391CA6}" type="datetime1">
              <a:rPr lang="ru-RU" smtClean="0"/>
              <a:t>20.12.2022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8C9E37-A004-4B99-AF09-1FC3C596D1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A20D7-A40B-4B9C-93D7-F5C5AEA14E28}" type="datetime1">
              <a:rPr lang="ru-RU" smtClean="0"/>
              <a:t>20.12.2022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6AEBF-7C65-4F1D-B862-7ECA8E9FC5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fld id="{9A3486F3-388D-4EDC-B04B-1C5E5FB8B672}" type="datetime1">
              <a:rPr lang="ru-RU" smtClean="0"/>
              <a:t>20.12.2022</a:t>
            </a:fld>
            <a:endParaRPr lang="ru-RU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fld id="{00EFD3FD-B68F-441E-B5B3-C5AC698F63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1032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 smtClean="0">
                <a:latin typeface="Times New Roman" pitchFamily="18" charset="0"/>
              </a:endParaRPr>
            </a:p>
          </p:txBody>
        </p:sp>
        <p:sp>
          <p:nvSpPr>
            <p:cNvPr id="1033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3992" r:id="rId2"/>
    <p:sldLayoutId id="2147483993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3999" r:id="rId9"/>
    <p:sldLayoutId id="2147484000" r:id="rId10"/>
    <p:sldLayoutId id="2147484001" r:id="rId11"/>
    <p:sldLayoutId id="214748400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3076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3077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EE37A7F9-8064-4A4E-9E84-CECF74FBB57C}" type="datetime1">
              <a:rPr lang="ru-RU" smtClean="0"/>
              <a:t>20.12.2022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4FCC0005-3B21-4A59-A39D-91156B8CCB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3081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14" r:id="rId2"/>
    <p:sldLayoutId id="214748402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5" r:id="rId9"/>
    <p:sldLayoutId id="2147484020" r:id="rId10"/>
    <p:sldLayoutId id="214748402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 descr="КВ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AutoShap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4786322"/>
            <a:ext cx="8893175" cy="1143000"/>
          </a:xfrm>
        </p:spPr>
        <p:txBody>
          <a:bodyPr/>
          <a:lstStyle/>
          <a:p>
            <a:pPr algn="ctr" eaLnBrk="1" hangingPunct="1"/>
            <a:r>
              <a:rPr lang="ru-RU" altLang="ru-RU" sz="6000" b="1" dirty="0" smtClean="0">
                <a:solidFill>
                  <a:schemeClr val="bg1"/>
                </a:solidFill>
              </a:rPr>
              <a:t>ПО</a:t>
            </a:r>
            <a:r>
              <a:rPr lang="ru-RU" altLang="ru-RU" sz="6000" b="1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ru-RU" altLang="ru-RU" sz="6000" b="1" dirty="0" smtClean="0">
                <a:solidFill>
                  <a:schemeClr val="bg1"/>
                </a:solidFill>
              </a:rPr>
              <a:t>ИНФОРМАТИКЕ</a:t>
            </a:r>
            <a:r>
              <a:rPr lang="ru-RU" altLang="ru-RU" sz="4900" b="1" dirty="0" smtClean="0"/>
              <a:t>   </a:t>
            </a:r>
          </a:p>
        </p:txBody>
      </p:sp>
      <p:pic>
        <p:nvPicPr>
          <p:cNvPr id="8197" name="Picture 10" descr="i259747650_504_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34213" y="0"/>
            <a:ext cx="2109787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i259747650_504_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0"/>
            <a:ext cx="2109787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928894" y="5934670"/>
            <a:ext cx="6215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C000"/>
                </a:solidFill>
                <a:latin typeface="+mn-lt"/>
              </a:rPr>
              <a:t>Разработал преподаватель информатики </a:t>
            </a:r>
            <a:r>
              <a:rPr lang="ru-RU" dirty="0" err="1" smtClean="0">
                <a:solidFill>
                  <a:srgbClr val="FFC000"/>
                </a:solidFill>
                <a:latin typeface="+mn-lt"/>
              </a:rPr>
              <a:t>Губкинского</a:t>
            </a:r>
            <a:r>
              <a:rPr lang="ru-RU" dirty="0" smtClean="0">
                <a:solidFill>
                  <a:srgbClr val="FFC000"/>
                </a:solidFill>
                <a:latin typeface="+mn-lt"/>
              </a:rPr>
              <a:t> горно-политехнического колледжа Чеботарева А.В</a:t>
            </a:r>
            <a:r>
              <a:rPr lang="ru-RU" dirty="0" smtClean="0">
                <a:solidFill>
                  <a:srgbClr val="FFC000"/>
                </a:solidFill>
                <a:latin typeface="+mj-lt"/>
              </a:rPr>
              <a:t>.</a:t>
            </a:r>
            <a:r>
              <a:rPr lang="ru-RU" dirty="0" smtClean="0">
                <a:solidFill>
                  <a:srgbClr val="FFC000"/>
                </a:solidFill>
              </a:rPr>
              <a:t>                                                                 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45BB42-A129-4A35-A745-C4CA2AB8C3CD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altLang="ru-RU" i="1" dirty="0" smtClean="0">
                <a:solidFill>
                  <a:srgbClr val="FF0000"/>
                </a:solidFill>
              </a:rPr>
              <a:t>ВОПРОС № 4</a:t>
            </a:r>
          </a:p>
        </p:txBody>
      </p:sp>
      <p:pic>
        <p:nvPicPr>
          <p:cNvPr id="12291" name="Picture 6" descr="answer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266700"/>
            <a:ext cx="1563687" cy="2087563"/>
          </a:xfrm>
          <a:noFill/>
        </p:spPr>
      </p:pic>
      <p:pic>
        <p:nvPicPr>
          <p:cNvPr id="12292" name="Picture 8" descr="vopros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488" y="3860800"/>
            <a:ext cx="1566862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1403350" y="1916113"/>
            <a:ext cx="741680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000" b="1"/>
              <a:t>Как еще называют внешние устройства компьютера?</a:t>
            </a:r>
            <a:endParaRPr lang="ru-RU" altLang="ru-RU" sz="4000"/>
          </a:p>
          <a:p>
            <a:r>
              <a:rPr lang="ru-RU" altLang="ru-RU" sz="4000"/>
              <a:t>     А. Провинция</a:t>
            </a:r>
          </a:p>
          <a:p>
            <a:r>
              <a:rPr lang="ru-RU" altLang="ru-RU" sz="4000"/>
              <a:t>     Б. Периферия</a:t>
            </a:r>
          </a:p>
          <a:p>
            <a:r>
              <a:rPr lang="ru-RU" altLang="ru-RU" sz="4000"/>
              <a:t>     В. Галёрка</a:t>
            </a:r>
          </a:p>
          <a:p>
            <a:r>
              <a:rPr lang="ru-RU" altLang="ru-RU" sz="4000"/>
              <a:t>     Г. Камчатка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45BB42-A129-4A35-A745-C4CA2AB8C3CD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i="1" dirty="0" smtClean="0">
                <a:solidFill>
                  <a:srgbClr val="FF0000"/>
                </a:solidFill>
              </a:rPr>
              <a:t>ВОПРОС № 5</a:t>
            </a:r>
          </a:p>
        </p:txBody>
      </p:sp>
      <p:pic>
        <p:nvPicPr>
          <p:cNvPr id="15363" name="Picture 4" descr="answ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333375"/>
            <a:ext cx="1563687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5" descr="vopros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3789363"/>
            <a:ext cx="1566862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5" name="Text Box 7"/>
          <p:cNvSpPr txBox="1">
            <a:spLocks noChangeArrowheads="1"/>
          </p:cNvSpPr>
          <p:nvPr/>
        </p:nvSpPr>
        <p:spPr bwMode="auto">
          <a:xfrm>
            <a:off x="684213" y="2062163"/>
            <a:ext cx="820896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ru-RU" sz="4000" dirty="0" smtClean="0"/>
              <a:t>Что общего между папирусом, берестяной грамотой, книгой и жестким диском компьютера? </a:t>
            </a:r>
            <a:endParaRPr lang="ru-RU" altLang="ru-RU" sz="40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3EB63-7D5C-42DE-8E14-BC2DA1FF7AFB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i="1" dirty="0" smtClean="0">
                <a:solidFill>
                  <a:srgbClr val="FF0000"/>
                </a:solidFill>
              </a:rPr>
              <a:t>ВОПРОС № 6</a:t>
            </a:r>
          </a:p>
        </p:txBody>
      </p:sp>
      <p:pic>
        <p:nvPicPr>
          <p:cNvPr id="16387" name="Picture 4" descr="answ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333375"/>
            <a:ext cx="1563687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5" descr="vopros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488" y="3860800"/>
            <a:ext cx="1566862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4" name="Rectangle 6"/>
          <p:cNvSpPr>
            <a:spLocks noChangeArrowheads="1"/>
          </p:cNvSpPr>
          <p:nvPr/>
        </p:nvSpPr>
        <p:spPr bwMode="auto">
          <a:xfrm>
            <a:off x="1835150" y="1916113"/>
            <a:ext cx="648176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000" dirty="0" smtClean="0"/>
              <a:t>Элементной базой компьютеров второго поколения были …</a:t>
            </a:r>
            <a:endParaRPr lang="ru-RU" altLang="ru-RU" sz="40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3EB63-7D5C-42DE-8E14-BC2DA1FF7AFB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 smtClean="0"/>
              <a:t>Транзисторы</a:t>
            </a:r>
            <a:endParaRPr lang="ru-RU" sz="4400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08" y="2143116"/>
            <a:ext cx="4943305" cy="3954645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3EB63-7D5C-42DE-8E14-BC2DA1FF7AFB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3786188" y="533400"/>
            <a:ext cx="4672012" cy="966788"/>
          </a:xfrm>
        </p:spPr>
        <p:txBody>
          <a:bodyPr/>
          <a:lstStyle/>
          <a:p>
            <a:pPr eaLnBrk="1" hangingPunct="1"/>
            <a:r>
              <a:rPr lang="ru-RU" altLang="ru-RU" i="1" dirty="0" smtClean="0">
                <a:solidFill>
                  <a:srgbClr val="FF0000"/>
                </a:solidFill>
              </a:rPr>
              <a:t>ВОПРОС № 7</a:t>
            </a:r>
            <a:endParaRPr lang="ru-RU" alt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813" y="1714500"/>
            <a:ext cx="8143875" cy="44291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sz="4000" dirty="0" smtClean="0"/>
              <a:t>  </a:t>
            </a:r>
          </a:p>
          <a:p>
            <a:pPr eaLnBrk="1" hangingPunct="1"/>
            <a:r>
              <a:rPr lang="ru-RU" sz="4000" b="1" dirty="0" smtClean="0"/>
              <a:t>Название какого узла ЭВМ частенько выкрикивают в театрах на хороших представлениях?</a:t>
            </a:r>
          </a:p>
          <a:p>
            <a:pPr eaLnBrk="1" hangingPunct="1">
              <a:buFont typeface="Wingdings" pitchFamily="2" charset="2"/>
              <a:buNone/>
            </a:pPr>
            <a:endParaRPr lang="ru-RU" altLang="ru-RU" sz="4000" dirty="0" smtClean="0"/>
          </a:p>
          <a:p>
            <a:pPr eaLnBrk="1" hangingPunct="1">
              <a:buFont typeface="Wingdings" pitchFamily="2" charset="2"/>
              <a:buNone/>
            </a:pPr>
            <a:endParaRPr lang="ru-RU" altLang="ru-RU" dirty="0" smtClean="0"/>
          </a:p>
        </p:txBody>
      </p:sp>
      <p:pic>
        <p:nvPicPr>
          <p:cNvPr id="17412" name="Picture 4" descr="answer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4313"/>
            <a:ext cx="1563688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vopros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75" y="4357688"/>
            <a:ext cx="1566863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3EB63-7D5C-42DE-8E14-BC2DA1FF7AFB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i="1" dirty="0" smtClean="0">
                <a:solidFill>
                  <a:srgbClr val="FF0000"/>
                </a:solidFill>
              </a:rPr>
              <a:t>ВОПРОС № 8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4000" b="1" dirty="0" smtClean="0"/>
          </a:p>
          <a:p>
            <a:r>
              <a:rPr lang="ru-RU" sz="4000" b="1" dirty="0" smtClean="0"/>
              <a:t>Что это за романтическое место в компьютере, где может причалить усталое и потрёпанное бурями периферийное устройство?</a:t>
            </a:r>
          </a:p>
          <a:p>
            <a:endParaRPr lang="ru-RU" dirty="0"/>
          </a:p>
        </p:txBody>
      </p:sp>
      <p:pic>
        <p:nvPicPr>
          <p:cNvPr id="4" name="Picture 5" descr="answ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1563687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3EB63-7D5C-42DE-8E14-BC2DA1FF7AFB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3929063" y="533400"/>
            <a:ext cx="4529137" cy="1143000"/>
          </a:xfrm>
        </p:spPr>
        <p:txBody>
          <a:bodyPr/>
          <a:lstStyle/>
          <a:p>
            <a:pPr eaLnBrk="1" hangingPunct="1"/>
            <a:r>
              <a:rPr lang="ru-RU" altLang="ru-RU" i="1" dirty="0" smtClean="0">
                <a:solidFill>
                  <a:srgbClr val="FF0000"/>
                </a:solidFill>
              </a:rPr>
              <a:t>ВОПРОС № 9</a:t>
            </a:r>
            <a:endParaRPr lang="ru-RU" alt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000240"/>
            <a:ext cx="7462860" cy="4238644"/>
          </a:xfrm>
        </p:spPr>
        <p:txBody>
          <a:bodyPr/>
          <a:lstStyle/>
          <a:p>
            <a:pPr marL="0" indent="0">
              <a:buNone/>
            </a:pPr>
            <a:endParaRPr lang="ru-RU" sz="4400" dirty="0" smtClean="0"/>
          </a:p>
          <a:p>
            <a:pPr marL="0" indent="0">
              <a:buNone/>
            </a:pPr>
            <a:r>
              <a:rPr lang="ru-RU" sz="4400" dirty="0" smtClean="0"/>
              <a:t>Приведите пример истинного высказывания</a:t>
            </a:r>
            <a:endParaRPr lang="ru-RU" altLang="ru-RU" sz="4400" dirty="0" smtClean="0"/>
          </a:p>
        </p:txBody>
      </p:sp>
      <p:pic>
        <p:nvPicPr>
          <p:cNvPr id="18436" name="Picture 4" descr="answer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4" y="285751"/>
            <a:ext cx="1391258" cy="185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 descr="vopros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688" y="4768850"/>
            <a:ext cx="1566862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3EB63-7D5C-42DE-8E14-BC2DA1FF7AFB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2786063" y="533400"/>
            <a:ext cx="5672137" cy="1143000"/>
          </a:xfrm>
        </p:spPr>
        <p:txBody>
          <a:bodyPr/>
          <a:lstStyle/>
          <a:p>
            <a:pPr eaLnBrk="1" hangingPunct="1"/>
            <a:r>
              <a:rPr lang="ru-RU" altLang="ru-RU" i="1" smtClean="0">
                <a:solidFill>
                  <a:srgbClr val="FF0000"/>
                </a:solidFill>
              </a:rPr>
              <a:t>ВОПРОС № 10</a:t>
            </a:r>
            <a:endParaRPr lang="ru-RU" altLang="ru-RU" smtClean="0"/>
          </a:p>
        </p:txBody>
      </p:sp>
      <p:pic>
        <p:nvPicPr>
          <p:cNvPr id="21507" name="Picture 4" descr="answer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4313"/>
            <a:ext cx="1563688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" descr="vopros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715250" y="4794250"/>
            <a:ext cx="1549400" cy="2063750"/>
          </a:xfrm>
          <a:noFill/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214414" y="1785926"/>
            <a:ext cx="771530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 smtClean="0"/>
              <a:t>О какой компьютерной программе идет речь в песне</a:t>
            </a:r>
            <a:r>
              <a:rPr lang="ru-RU" sz="4000" dirty="0" smtClean="0"/>
              <a:t>:</a:t>
            </a:r>
          </a:p>
          <a:p>
            <a:r>
              <a:rPr lang="ru-RU" sz="4000" dirty="0" smtClean="0">
                <a:solidFill>
                  <a:srgbClr val="0070C0"/>
                </a:solidFill>
              </a:rPr>
              <a:t>«</a:t>
            </a:r>
            <a:r>
              <a:rPr lang="ru-RU" sz="4000" dirty="0" smtClean="0">
                <a:solidFill>
                  <a:srgbClr val="0070C0"/>
                </a:solidFill>
              </a:rPr>
              <a:t>Он мне дорог с давних лет,</a:t>
            </a:r>
            <a:br>
              <a:rPr lang="ru-RU" sz="4000" dirty="0" smtClean="0">
                <a:solidFill>
                  <a:srgbClr val="0070C0"/>
                </a:solidFill>
              </a:rPr>
            </a:br>
            <a:r>
              <a:rPr lang="ru-RU" sz="4000" dirty="0" smtClean="0">
                <a:solidFill>
                  <a:srgbClr val="0070C0"/>
                </a:solidFill>
              </a:rPr>
              <a:t>И его милее нет,</a:t>
            </a:r>
            <a:br>
              <a:rPr lang="ru-RU" sz="4000" dirty="0" smtClean="0">
                <a:solidFill>
                  <a:srgbClr val="0070C0"/>
                </a:solidFill>
              </a:rPr>
            </a:br>
            <a:r>
              <a:rPr lang="ru-RU" sz="4000" dirty="0" smtClean="0">
                <a:solidFill>
                  <a:srgbClr val="0070C0"/>
                </a:solidFill>
              </a:rPr>
              <a:t>Этих окон негасимый свет.»</a:t>
            </a:r>
            <a:endParaRPr lang="ru-RU" altLang="ru-RU" sz="4000" dirty="0">
              <a:solidFill>
                <a:srgbClr val="0070C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3EB63-7D5C-42DE-8E14-BC2DA1FF7AFB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24" y="214290"/>
            <a:ext cx="7696200" cy="1143000"/>
          </a:xfrm>
        </p:spPr>
        <p:txBody>
          <a:bodyPr/>
          <a:lstStyle/>
          <a:p>
            <a:pPr eaLnBrk="1" hangingPunct="1"/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ru-RU" sz="3400" dirty="0" smtClean="0"/>
              <a:t>   Конкурс 3</a:t>
            </a:r>
            <a:br>
              <a:rPr lang="ru-RU" sz="3400" dirty="0" smtClean="0"/>
            </a:br>
            <a:r>
              <a:rPr lang="ru-RU" sz="3400" dirty="0" smtClean="0"/>
              <a:t> «Головоломка» </a:t>
            </a:r>
            <a:r>
              <a:rPr lang="ru-RU" sz="3200" dirty="0" smtClean="0"/>
              <a:t>(5 БАЛЛОВ)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0" y="1500174"/>
            <a:ext cx="4643438" cy="4443426"/>
          </a:xfrm>
        </p:spPr>
        <p:txBody>
          <a:bodyPr>
            <a:normAutofit/>
          </a:bodyPr>
          <a:lstStyle/>
          <a:p>
            <a:pPr marL="92075" indent="90488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400" b="1" dirty="0" smtClean="0"/>
          </a:p>
          <a:p>
            <a:pPr marL="182563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/>
              <a:t>Ей </a:t>
            </a:r>
            <a:r>
              <a:rPr lang="ru-RU" sz="2400" b="1" dirty="0" smtClean="0"/>
              <a:t>было 1100 лет,</a:t>
            </a:r>
          </a:p>
          <a:p>
            <a:pPr marL="182563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/>
              <a:t>Она в 101 класс ходила,</a:t>
            </a:r>
          </a:p>
          <a:p>
            <a:pPr marL="182563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/>
              <a:t>В портфеле по 100 книг носила –</a:t>
            </a:r>
          </a:p>
          <a:p>
            <a:pPr marL="182563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/>
              <a:t>Все это  правда, а не бред.</a:t>
            </a:r>
          </a:p>
          <a:p>
            <a:pPr marL="182563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/>
              <a:t>Когда пыля десятком ног,</a:t>
            </a:r>
          </a:p>
          <a:p>
            <a:pPr marL="182563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/>
              <a:t>Она шагала по дороге,</a:t>
            </a:r>
          </a:p>
          <a:p>
            <a:pPr marL="182563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/>
              <a:t>За ней всегда бежал щенок</a:t>
            </a:r>
          </a:p>
          <a:p>
            <a:pPr marL="182563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/>
              <a:t>С одним хвостом, зато 100-ногий</a:t>
            </a:r>
            <a:r>
              <a:rPr lang="ru-RU" sz="2400" b="1" dirty="0" smtClean="0"/>
              <a:t>.</a:t>
            </a:r>
          </a:p>
          <a:p>
            <a:pPr marL="182563" indent="0" eaLnBrk="1" hangingPunct="1">
              <a:lnSpc>
                <a:spcPct val="80000"/>
              </a:lnSpc>
              <a:buNone/>
            </a:pPr>
            <a:r>
              <a:rPr lang="ru-RU" sz="2400" b="1" dirty="0" smtClean="0"/>
              <a:t>Она ловила каждый звук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400" b="1" dirty="0" smtClean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572000" y="1500174"/>
            <a:ext cx="4357718" cy="4443426"/>
          </a:xfrm>
        </p:spPr>
        <p:txBody>
          <a:bodyPr/>
          <a:lstStyle/>
          <a:p>
            <a:pPr marL="92075" indent="173038" eaLnBrk="1" hangingPunct="1">
              <a:lnSpc>
                <a:spcPct val="80000"/>
              </a:lnSpc>
              <a:buNone/>
            </a:pPr>
            <a:endParaRPr lang="ru-RU" sz="2400" b="1" dirty="0" smtClean="0"/>
          </a:p>
          <a:p>
            <a:pPr marL="92075" indent="0" eaLnBrk="1" hangingPunct="1">
              <a:lnSpc>
                <a:spcPct val="80000"/>
              </a:lnSpc>
              <a:buNone/>
            </a:pPr>
            <a:r>
              <a:rPr lang="ru-RU" sz="2400" b="1" dirty="0" smtClean="0"/>
              <a:t>Своими </a:t>
            </a:r>
            <a:r>
              <a:rPr lang="ru-RU" sz="2400" b="1" dirty="0" smtClean="0"/>
              <a:t>10-ю ушами, </a:t>
            </a:r>
          </a:p>
          <a:p>
            <a:pPr marL="92075" indent="0" eaLnBrk="1" hangingPunct="1">
              <a:lnSpc>
                <a:spcPct val="80000"/>
              </a:lnSpc>
              <a:buNone/>
            </a:pPr>
            <a:r>
              <a:rPr lang="ru-RU" sz="2400" b="1" dirty="0" smtClean="0"/>
              <a:t>И 10 загорелых рук</a:t>
            </a:r>
          </a:p>
          <a:p>
            <a:pPr marL="92075" indent="0" eaLnBrk="1" hangingPunct="1">
              <a:lnSpc>
                <a:spcPct val="80000"/>
              </a:lnSpc>
              <a:buNone/>
            </a:pPr>
            <a:r>
              <a:rPr lang="ru-RU" sz="2400" b="1" dirty="0" smtClean="0"/>
              <a:t>Портфель и поводок держали.</a:t>
            </a:r>
          </a:p>
          <a:p>
            <a:pPr marL="92075" indent="0" eaLnBrk="1" hangingPunct="1">
              <a:lnSpc>
                <a:spcPct val="80000"/>
              </a:lnSpc>
              <a:buNone/>
            </a:pPr>
            <a:r>
              <a:rPr lang="ru-RU" sz="2400" b="1" dirty="0" smtClean="0"/>
              <a:t>И десять темно-синих глаз</a:t>
            </a:r>
          </a:p>
          <a:p>
            <a:pPr marL="92075" indent="0" eaLnBrk="1" hangingPunct="1">
              <a:lnSpc>
                <a:spcPct val="80000"/>
              </a:lnSpc>
              <a:buNone/>
            </a:pPr>
            <a:r>
              <a:rPr lang="ru-RU" sz="2400" b="1" dirty="0" smtClean="0"/>
              <a:t>Рассматривали мир привычно…</a:t>
            </a:r>
          </a:p>
          <a:p>
            <a:pPr marL="92075" indent="0" eaLnBrk="1" hangingPunct="1">
              <a:lnSpc>
                <a:spcPct val="80000"/>
              </a:lnSpc>
              <a:buNone/>
            </a:pPr>
            <a:r>
              <a:rPr lang="ru-RU" sz="2400" b="1" dirty="0" smtClean="0"/>
              <a:t>Но станет все совсем обычным,</a:t>
            </a:r>
          </a:p>
          <a:p>
            <a:pPr marL="92075" indent="0" eaLnBrk="1" hangingPunct="1">
              <a:lnSpc>
                <a:spcPct val="80000"/>
              </a:lnSpc>
              <a:buNone/>
            </a:pPr>
            <a:r>
              <a:rPr lang="ru-RU" sz="2400" b="1" dirty="0" smtClean="0"/>
              <a:t>Когда поймете наш </a:t>
            </a:r>
            <a:r>
              <a:rPr lang="ru-RU" sz="2400" b="1" dirty="0" smtClean="0"/>
              <a:t>рассказ.</a:t>
            </a:r>
          </a:p>
          <a:p>
            <a:pPr marL="0" indent="0" algn="ctr" eaLnBrk="1" hangingPunct="1">
              <a:lnSpc>
                <a:spcPct val="80000"/>
              </a:lnSpc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Поняли </a:t>
            </a:r>
            <a:r>
              <a:rPr lang="ru-RU" sz="2400" b="1" dirty="0" smtClean="0">
                <a:solidFill>
                  <a:srgbClr val="C00000"/>
                </a:solidFill>
              </a:rPr>
              <a:t>ли вы рассказ поэта?</a:t>
            </a:r>
          </a:p>
          <a:p>
            <a:endParaRPr lang="ru-RU" sz="2400" dirty="0"/>
          </a:p>
        </p:txBody>
      </p:sp>
      <p:pic>
        <p:nvPicPr>
          <p:cNvPr id="22532" name="Picture 4" descr="j025444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214290"/>
            <a:ext cx="1281738" cy="127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BA036B-91B3-4838-9AE8-D12CE5B922B7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altLang="ru-RU" dirty="0" smtClean="0"/>
              <a:t>КОНКУРС 4</a:t>
            </a:r>
            <a:br>
              <a:rPr lang="ru-RU" altLang="ru-RU" dirty="0" smtClean="0"/>
            </a:br>
            <a:r>
              <a:rPr lang="ru-RU" altLang="ru-RU" dirty="0" smtClean="0"/>
              <a:t>КОНКУРС КАПИТАНОВ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sz="quarter"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3200" dirty="0" smtClean="0"/>
              <a:t>Максимальная оценка за конкурс — 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3200" b="1" dirty="0" smtClean="0">
                <a:solidFill>
                  <a:srgbClr val="FF0000"/>
                </a:solidFill>
              </a:rPr>
              <a:t>5 </a:t>
            </a:r>
            <a:r>
              <a:rPr lang="ru-RU" altLang="ru-RU" sz="3200" b="1" dirty="0" smtClean="0">
                <a:solidFill>
                  <a:srgbClr val="FF0000"/>
                </a:solidFill>
              </a:rPr>
              <a:t>баллов</a:t>
            </a:r>
            <a:r>
              <a:rPr lang="ru-RU" altLang="ru-RU" sz="3200" dirty="0" smtClean="0"/>
              <a:t> </a:t>
            </a:r>
            <a:endParaRPr lang="ru-RU" altLang="ru-RU" sz="3200" dirty="0" smtClean="0"/>
          </a:p>
          <a:p>
            <a:pPr eaLnBrk="1" hangingPunct="1">
              <a:buFont typeface="Wingdings" pitchFamily="2" charset="2"/>
              <a:buNone/>
            </a:pPr>
            <a:endParaRPr lang="ru-RU" altLang="ru-RU" sz="3200" dirty="0" smtClean="0"/>
          </a:p>
        </p:txBody>
      </p:sp>
      <p:pic>
        <p:nvPicPr>
          <p:cNvPr id="28676" name="Picture 5" descr="question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04813"/>
            <a:ext cx="10318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6" descr="question_mark_pers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260350"/>
            <a:ext cx="637126" cy="954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2" descr="1348244127_c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6375" y="2997200"/>
            <a:ext cx="2117725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4" descr="i?id=413468296-01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92725" y="3141663"/>
            <a:ext cx="22320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45BB42-A129-4A35-A745-C4CA2AB8C3CD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Grp="1" noChangeArrowheads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3200" smtClean="0"/>
              <a:t> КОНКУРС 1</a:t>
            </a:r>
            <a:br>
              <a:rPr lang="ru-RU" sz="3200" smtClean="0"/>
            </a:br>
            <a:r>
              <a:rPr lang="ru-RU" sz="3200" smtClean="0"/>
              <a:t> </a:t>
            </a:r>
            <a:r>
              <a:rPr lang="ru-RU" sz="4600" smtClean="0"/>
              <a:t>ПРИВЕТСТВИЕ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4294967295"/>
          </p:nvPr>
        </p:nvSpPr>
        <p:spPr/>
        <p:txBody>
          <a:bodyPr/>
          <a:lstStyle/>
          <a:p>
            <a:pPr eaLnBrk="1" hangingPunct="1"/>
            <a:r>
              <a:rPr lang="ru-RU" altLang="ru-RU" sz="3200" dirty="0" smtClean="0"/>
              <a:t>Максимальная оценка за конкурс —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sz="3200" dirty="0" smtClean="0"/>
              <a:t> </a:t>
            </a:r>
            <a:r>
              <a:rPr lang="ru-RU" altLang="ru-RU" sz="3200" b="1" dirty="0" smtClean="0">
                <a:solidFill>
                  <a:srgbClr val="FF0000"/>
                </a:solidFill>
              </a:rPr>
              <a:t> 10 </a:t>
            </a:r>
            <a:r>
              <a:rPr lang="ru-RU" altLang="ru-RU" sz="3200" b="1" dirty="0" smtClean="0">
                <a:solidFill>
                  <a:srgbClr val="FF0000"/>
                </a:solidFill>
              </a:rPr>
              <a:t>баллов</a:t>
            </a:r>
            <a:endParaRPr lang="ru-RU" altLang="ru-RU" sz="3200" dirty="0" smtClean="0"/>
          </a:p>
          <a:p>
            <a:pPr eaLnBrk="1" hangingPunct="1"/>
            <a:r>
              <a:rPr lang="ru-RU" altLang="ru-RU" sz="3200" dirty="0" smtClean="0"/>
              <a:t>В конкурсе участвуют команды в полном составе.</a:t>
            </a:r>
          </a:p>
          <a:p>
            <a:pPr eaLnBrk="1" hangingPunct="1"/>
            <a:r>
              <a:rPr lang="ru-RU" altLang="ru-RU" sz="3200" dirty="0" smtClean="0"/>
              <a:t>Команды представляют свое название, девиз, эмблему и газету</a:t>
            </a:r>
          </a:p>
          <a:p>
            <a:pPr eaLnBrk="1" hangingPunct="1">
              <a:buNone/>
            </a:pPr>
            <a:r>
              <a:rPr lang="ru-RU" altLang="ru-RU" sz="3200" dirty="0" smtClean="0"/>
              <a:t>   «Компьютерный калейдоскоп»</a:t>
            </a:r>
          </a:p>
        </p:txBody>
      </p:sp>
      <p:pic>
        <p:nvPicPr>
          <p:cNvPr id="10244" name="Picture 5" descr="0932d9170b0a3f34046e6a4fcac6df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333375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45BB42-A129-4A35-A745-C4CA2AB8C3CD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357166"/>
            <a:ext cx="771530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/>
          </a:p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Задание 4.1 «Перестрелка»</a:t>
            </a: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(2 балла)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600" dirty="0" smtClean="0"/>
              <a:t>Дается любое начальное слово, капитан команды должен назвать следующее слово из предмета информатики, которое начинается на последнюю букву исходного слова и т. д.</a:t>
            </a:r>
          </a:p>
          <a:p>
            <a:r>
              <a:rPr lang="ru-RU" sz="2600" i="1" u="sng" dirty="0" smtClean="0"/>
              <a:t>Например: </a:t>
            </a:r>
            <a:r>
              <a:rPr lang="ru-RU" sz="2600" dirty="0" smtClean="0"/>
              <a:t/>
            </a:r>
            <a:br>
              <a:rPr lang="ru-RU" sz="2600" dirty="0" smtClean="0"/>
            </a:br>
            <a:r>
              <a:rPr lang="ru-RU" sz="2600" dirty="0" smtClean="0"/>
              <a:t>Монитор – </a:t>
            </a:r>
            <a:r>
              <a:rPr lang="ru-RU" sz="2600" dirty="0" err="1" smtClean="0"/>
              <a:t>рамблер</a:t>
            </a:r>
            <a:r>
              <a:rPr lang="ru-RU" sz="2600" dirty="0" smtClean="0"/>
              <a:t> – робот – текст – трафик – компьютер – растр - …</a:t>
            </a:r>
            <a:br>
              <a:rPr lang="ru-RU" sz="2600" dirty="0" smtClean="0"/>
            </a:br>
            <a:r>
              <a:rPr lang="ru-RU" sz="2600" dirty="0" smtClean="0"/>
              <a:t/>
            </a:r>
            <a:br>
              <a:rPr lang="ru-RU" sz="2600" dirty="0" smtClean="0"/>
            </a:br>
            <a:r>
              <a:rPr lang="ru-RU" sz="2600" dirty="0" smtClean="0"/>
              <a:t>Приносит 2 балла своей команде тот капитан, который назвал последнее слово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45BB42-A129-4A35-A745-C4CA2AB8C3CD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785794"/>
            <a:ext cx="7696200" cy="747730"/>
          </a:xfrm>
        </p:spPr>
        <p:txBody>
          <a:bodyPr/>
          <a:lstStyle/>
          <a:p>
            <a:r>
              <a:rPr lang="ru-RU" dirty="0" smtClean="0"/>
              <a:t>Задание 4.2 «День рождения»</a:t>
            </a:r>
            <a:br>
              <a:rPr lang="ru-RU" dirty="0" smtClean="0"/>
            </a:br>
            <a:r>
              <a:rPr lang="ru-RU" dirty="0" smtClean="0"/>
              <a:t>(3 балла)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«Позавчера мне было 20 лет, - сказал Андрей, - а в будущем году мне исполнится 23 года».</a:t>
            </a:r>
          </a:p>
          <a:p>
            <a:endParaRPr lang="ru-RU" sz="3600" dirty="0" smtClean="0"/>
          </a:p>
          <a:p>
            <a:r>
              <a:rPr lang="ru-RU" sz="3600" dirty="0" smtClean="0">
                <a:solidFill>
                  <a:srgbClr val="0070C0"/>
                </a:solidFill>
              </a:rPr>
              <a:t>Может ли такое быть на самом деле?</a:t>
            </a:r>
            <a:endParaRPr lang="ru-RU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3EB63-7D5C-42DE-8E14-BC2DA1FF7AFB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4313" y="533400"/>
            <a:ext cx="8715375" cy="1143000"/>
          </a:xfrm>
        </p:spPr>
        <p:txBody>
          <a:bodyPr/>
          <a:lstStyle/>
          <a:p>
            <a:pPr algn="ctr" eaLnBrk="1" hangingPunct="1"/>
            <a:r>
              <a:rPr lang="ru-RU" altLang="ru-RU" dirty="0" smtClean="0"/>
              <a:t>КОНКУРС 5</a:t>
            </a:r>
            <a:br>
              <a:rPr lang="ru-RU" altLang="ru-RU" dirty="0" smtClean="0"/>
            </a:br>
            <a:r>
              <a:rPr lang="ru-RU" altLang="ru-RU" dirty="0" smtClean="0"/>
              <a:t>«Тысяча профессий компьютера»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sz="quarter" idx="4294967295"/>
          </p:nvPr>
        </p:nvSpPr>
        <p:spPr/>
        <p:txBody>
          <a:bodyPr/>
          <a:lstStyle/>
          <a:p>
            <a:pPr eaLnBrk="1" hangingPunct="1"/>
            <a:r>
              <a:rPr lang="ru-RU" altLang="ru-RU" sz="3200" dirty="0" smtClean="0"/>
              <a:t>Максимальная оценка за конкурс —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sz="3200" b="1" dirty="0" smtClean="0">
                <a:solidFill>
                  <a:srgbClr val="FF0000"/>
                </a:solidFill>
              </a:rPr>
              <a:t>15 баллов (5 баллов за каждое задание).</a:t>
            </a:r>
            <a:endParaRPr lang="ru-RU" altLang="ru-RU" sz="3200" dirty="0" smtClean="0"/>
          </a:p>
          <a:p>
            <a:pPr eaLnBrk="1" hangingPunct="1"/>
            <a:r>
              <a:rPr lang="ru-RU" altLang="ru-RU" sz="3200" dirty="0" smtClean="0"/>
              <a:t>В конкурсе  3 задания. Команды разбиваются на группы по 2 человека и каждая группа выполняет свое задание.</a:t>
            </a:r>
            <a:endParaRPr lang="en-US" altLang="ru-RU" sz="3200" dirty="0" smtClean="0"/>
          </a:p>
        </p:txBody>
      </p:sp>
      <p:pic>
        <p:nvPicPr>
          <p:cNvPr id="22532" name="Picture 5" descr="s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103028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 descr="1348244127_c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5072074"/>
            <a:ext cx="1214446" cy="160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45BB42-A129-4A35-A745-C4CA2AB8C3CD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5.1</a:t>
            </a:r>
            <a:br>
              <a:rPr lang="ru-RU" dirty="0" smtClean="0"/>
            </a:br>
            <a:r>
              <a:rPr lang="ru-RU" dirty="0" smtClean="0"/>
              <a:t>«Создаем текстовые документы»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642938" y="1857375"/>
            <a:ext cx="7696200" cy="40386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  <a:r>
              <a:rPr lang="ru-RU" sz="3200" dirty="0" smtClean="0"/>
              <a:t>С помощью текстового редактора </a:t>
            </a:r>
            <a:r>
              <a:rPr lang="en-US" sz="3200" dirty="0" smtClean="0"/>
              <a:t>Word </a:t>
            </a:r>
            <a:r>
              <a:rPr lang="ru-RU" sz="3200" dirty="0" smtClean="0"/>
              <a:t>создать рекламный листок своей специальности</a:t>
            </a:r>
          </a:p>
          <a:p>
            <a:pPr>
              <a:buFont typeface="Wingdings" pitchFamily="2" charset="2"/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57188" y="1643063"/>
            <a:ext cx="8501062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sz="2800" dirty="0">
              <a:latin typeface="Arial" charset="0"/>
            </a:endParaRPr>
          </a:p>
          <a:p>
            <a:pPr>
              <a:defRPr/>
            </a:pPr>
            <a:r>
              <a:rPr lang="ru-RU" sz="2800" b="1" dirty="0">
                <a:latin typeface="Arial" charset="0"/>
              </a:rPr>
              <a:t> </a:t>
            </a:r>
            <a:endParaRPr lang="ru-RU" sz="2800" dirty="0">
              <a:latin typeface="Arial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3429000"/>
            <a:ext cx="41402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3EB63-7D5C-42DE-8E14-BC2DA1FF7AFB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5.2 «Вычисляем»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None/>
            </a:pPr>
            <a:r>
              <a:rPr lang="ru-RU" sz="3200" dirty="0" smtClean="0"/>
              <a:t>Используя программу </a:t>
            </a:r>
            <a:r>
              <a:rPr lang="en-US" sz="3200" dirty="0" smtClean="0"/>
              <a:t>MS Ex</a:t>
            </a:r>
            <a:r>
              <a:rPr lang="ru-RU" sz="3200" dirty="0" smtClean="0"/>
              <a:t>с</a:t>
            </a:r>
            <a:r>
              <a:rPr lang="en-US" sz="3200" dirty="0" smtClean="0"/>
              <a:t>el </a:t>
            </a:r>
            <a:r>
              <a:rPr lang="ru-RU" sz="3200" dirty="0" smtClean="0"/>
              <a:t>построить работающую схему логических устройств, представленных формулами: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sz="3200" dirty="0" smtClean="0">
                <a:solidFill>
                  <a:srgbClr val="0070C0"/>
                </a:solidFill>
              </a:rPr>
              <a:t>У=⌐</a:t>
            </a:r>
            <a:r>
              <a:rPr lang="en-US" sz="3200" dirty="0" smtClean="0">
                <a:solidFill>
                  <a:srgbClr val="0070C0"/>
                </a:solidFill>
              </a:rPr>
              <a:t>(</a:t>
            </a:r>
            <a:r>
              <a:rPr lang="ru-RU" sz="3200" dirty="0" smtClean="0">
                <a:solidFill>
                  <a:srgbClr val="0070C0"/>
                </a:solidFill>
              </a:rPr>
              <a:t>А</a:t>
            </a:r>
            <a:r>
              <a:rPr lang="en-US" sz="3200" dirty="0" smtClean="0">
                <a:solidFill>
                  <a:srgbClr val="0070C0"/>
                </a:solidFill>
              </a:rPr>
              <a:t>^B);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en-US" sz="3200" dirty="0" smtClean="0">
                <a:solidFill>
                  <a:srgbClr val="0070C0"/>
                </a:solidFill>
              </a:rPr>
              <a:t>Y=⌐(CVD)</a:t>
            </a:r>
            <a:endParaRPr lang="ru-RU" sz="3200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3EB63-7D5C-42DE-8E14-BC2DA1FF7AFB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5.3 «Рисуем»</a:t>
            </a:r>
            <a:endParaRPr lang="ru-RU" dirty="0"/>
          </a:p>
        </p:txBody>
      </p:sp>
      <p:pic>
        <p:nvPicPr>
          <p:cNvPr id="870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3929058" y="2725343"/>
            <a:ext cx="4714908" cy="318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714348" y="1905000"/>
            <a:ext cx="7743852" cy="4038600"/>
          </a:xfrm>
        </p:spPr>
        <p:txBody>
          <a:bodyPr/>
          <a:lstStyle/>
          <a:p>
            <a:r>
              <a:rPr lang="ru-RU" dirty="0" smtClean="0"/>
              <a:t>В редакторе</a:t>
            </a:r>
            <a:r>
              <a:rPr lang="en-US" dirty="0" smtClean="0"/>
              <a:t> Paint </a:t>
            </a:r>
            <a:r>
              <a:rPr lang="ru-RU" dirty="0" smtClean="0"/>
              <a:t>создать эмблему своей специальности 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BA036B-91B3-4838-9AE8-D12CE5B922B7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900113" y="981075"/>
            <a:ext cx="73453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800" dirty="0" smtClean="0"/>
              <a:t>Задания  болельщикам</a:t>
            </a:r>
            <a:endParaRPr lang="ru-RU" altLang="ru-RU" sz="4800" dirty="0"/>
          </a:p>
        </p:txBody>
      </p:sp>
      <p:pic>
        <p:nvPicPr>
          <p:cNvPr id="6" name="Picture 5" descr="question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071678"/>
            <a:ext cx="378621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question_mark_pers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071678"/>
            <a:ext cx="2428892" cy="3637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3CF5BB-CA1F-4814-A750-7ADBD62930FE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"/>
          <p:cNvSpPr txBox="1">
            <a:spLocks noChangeArrowheads="1"/>
          </p:cNvSpPr>
          <p:nvPr/>
        </p:nvSpPr>
        <p:spPr bwMode="auto">
          <a:xfrm>
            <a:off x="2239963" y="414338"/>
            <a:ext cx="5176837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539750" y="1196975"/>
            <a:ext cx="8604250" cy="566783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90000" tIns="46800" rIns="90000" bIns="46800">
            <a:spAutoFit/>
          </a:bodyPr>
          <a:lstStyle/>
          <a:p>
            <a:pPr marL="514350" indent="-514350" defTabSz="449263">
              <a:spcBef>
                <a:spcPts val="1250"/>
              </a:spcBef>
              <a:buSzPct val="100000"/>
              <a:buFontTx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3200" dirty="0" smtClean="0">
              <a:ea typeface="MS PMincho" pitchFamily="18" charset="-128"/>
            </a:endParaRPr>
          </a:p>
          <a:p>
            <a:pPr marL="514350" indent="-514350" defTabSz="449263">
              <a:spcBef>
                <a:spcPts val="1250"/>
              </a:spcBef>
              <a:buSzPct val="100000"/>
              <a:buFontTx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200" dirty="0" smtClean="0">
                <a:ea typeface="MS PMincho" pitchFamily="18" charset="-128"/>
              </a:rPr>
              <a:t>Монитор</a:t>
            </a:r>
            <a:r>
              <a:rPr lang="ru-RU" altLang="ru-RU" sz="3200" dirty="0">
                <a:ea typeface="MS PMincho" pitchFamily="18" charset="-128"/>
              </a:rPr>
              <a:t>, клавиатура, мышь, файл, процессор</a:t>
            </a:r>
          </a:p>
          <a:p>
            <a:pPr marL="514350" indent="-514350" defTabSz="449263">
              <a:spcBef>
                <a:spcPts val="125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200" dirty="0">
                <a:ea typeface="MS PMincho" pitchFamily="18" charset="-128"/>
              </a:rPr>
              <a:t>2. Звуковая, числовая, текстовая, графическая, вычислительная</a:t>
            </a:r>
          </a:p>
          <a:p>
            <a:pPr marL="514350" indent="-514350" defTabSz="449263">
              <a:spcBef>
                <a:spcPts val="125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200" dirty="0">
                <a:ea typeface="MS PMincho" pitchFamily="18" charset="-128"/>
              </a:rPr>
              <a:t>3. Комбинация, следование, ветвление, цикл</a:t>
            </a:r>
          </a:p>
          <a:p>
            <a:pPr marL="514350" indent="-514350" defTabSz="449263">
              <a:spcBef>
                <a:spcPts val="125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200" dirty="0">
                <a:ea typeface="MS PMincho" pitchFamily="18" charset="-128"/>
              </a:rPr>
              <a:t>4. Ромб, треугольник, прямоугольник, параллелограмм</a:t>
            </a:r>
          </a:p>
          <a:p>
            <a:pPr marL="514350" indent="-514350" defTabSz="449263">
              <a:spcBef>
                <a:spcPts val="125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000" dirty="0">
              <a:solidFill>
                <a:srgbClr val="000000"/>
              </a:solidFill>
              <a:latin typeface="Times New Roman" pitchFamily="18" charset="0"/>
              <a:ea typeface="MS PMincho" pitchFamily="18" charset="-128"/>
            </a:endParaRP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title"/>
          </p:nvPr>
        </p:nvSpPr>
        <p:spPr>
          <a:xfrm>
            <a:off x="669925" y="25400"/>
            <a:ext cx="7804150" cy="1182688"/>
          </a:xfrm>
        </p:spPr>
        <p:txBody>
          <a:bodyPr/>
          <a:lstStyle/>
          <a:p>
            <a:pPr algn="ctr" eaLnBrk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4400" b="1" dirty="0" smtClean="0">
                <a:solidFill>
                  <a:schemeClr val="tx1"/>
                </a:solidFill>
                <a:latin typeface="Arial" pitchFamily="34" charset="0"/>
              </a:rPr>
              <a:t>Что лишнее?</a:t>
            </a:r>
          </a:p>
        </p:txBody>
      </p:sp>
      <p:pic>
        <p:nvPicPr>
          <p:cNvPr id="3482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2088" y="4791075"/>
            <a:ext cx="1008062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s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285750"/>
            <a:ext cx="103028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E92CE3-DA9E-459B-9C94-6109C8F2018A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900113" y="1800225"/>
            <a:ext cx="7991475" cy="281320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125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800" dirty="0" smtClean="0">
              <a:ea typeface="MS PMincho" pitchFamily="18" charset="-128"/>
            </a:endParaRPr>
          </a:p>
          <a:p>
            <a:pPr defTabSz="449263">
              <a:spcBef>
                <a:spcPts val="1125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2800" dirty="0" smtClean="0">
              <a:ea typeface="MS PMincho" pitchFamily="18" charset="-128"/>
            </a:endParaRPr>
          </a:p>
          <a:p>
            <a:pPr defTabSz="449263">
              <a:spcBef>
                <a:spcPts val="1125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dirty="0" smtClean="0">
                <a:ea typeface="MS PMincho" pitchFamily="18" charset="-128"/>
              </a:rPr>
              <a:t>1.Килобайт                                     </a:t>
            </a:r>
            <a:r>
              <a:rPr lang="ru-RU" altLang="ru-RU" sz="2800" dirty="0">
                <a:ea typeface="MS PMincho" pitchFamily="18" charset="-128"/>
              </a:rPr>
              <a:t>4.Бит</a:t>
            </a:r>
          </a:p>
          <a:p>
            <a:pPr defTabSz="449263">
              <a:spcBef>
                <a:spcPts val="1125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dirty="0">
                <a:ea typeface="MS PMincho" pitchFamily="18" charset="-128"/>
              </a:rPr>
              <a:t>2.Байт                                              5.Терабайт</a:t>
            </a:r>
          </a:p>
          <a:p>
            <a:pPr defTabSz="449263">
              <a:spcBef>
                <a:spcPts val="1125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dirty="0">
                <a:ea typeface="MS PMincho" pitchFamily="18" charset="-128"/>
              </a:rPr>
              <a:t>3.Гигабайт                                        6.Мегабайт</a:t>
            </a:r>
          </a:p>
        </p:txBody>
      </p:sp>
      <p:sp>
        <p:nvSpPr>
          <p:cNvPr id="35844" name="Text Box 3"/>
          <p:cNvSpPr txBox="1">
            <a:spLocks noChangeArrowheads="1"/>
          </p:cNvSpPr>
          <p:nvPr/>
        </p:nvSpPr>
        <p:spPr bwMode="auto">
          <a:xfrm>
            <a:off x="179388" y="360363"/>
            <a:ext cx="8964612" cy="1130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defTabSz="449263">
              <a:spcBef>
                <a:spcPts val="1125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>
                <a:solidFill>
                  <a:srgbClr val="000000"/>
                </a:solidFill>
                <a:ea typeface="MS PMincho" pitchFamily="18" charset="-128"/>
              </a:rPr>
              <a:t>  </a:t>
            </a:r>
            <a:r>
              <a:rPr lang="ru-RU" altLang="ru-RU" sz="3200">
                <a:solidFill>
                  <a:srgbClr val="000000"/>
                </a:solidFill>
                <a:ea typeface="MS PMincho" pitchFamily="18" charset="-128"/>
              </a:rPr>
              <a:t>     </a:t>
            </a:r>
            <a:r>
              <a:rPr lang="ru-RU" altLang="ru-RU" sz="3200" b="1">
                <a:solidFill>
                  <a:srgbClr val="FFFFFF"/>
                </a:solidFill>
                <a:ea typeface="MS PMincho" pitchFamily="18" charset="-128"/>
              </a:rPr>
              <a:t>    </a:t>
            </a:r>
            <a:r>
              <a:rPr lang="ru-RU" altLang="ru-RU" sz="3200" b="1">
                <a:ea typeface="MS PMincho" pitchFamily="18" charset="-128"/>
              </a:rPr>
              <a:t>Расположите единицы измерения информации в порядке убывания</a:t>
            </a:r>
            <a:r>
              <a:rPr lang="ru-RU" altLang="ru-RU" sz="3600" b="1">
                <a:ea typeface="MS PMincho" pitchFamily="18" charset="-128"/>
              </a:rPr>
              <a:t> </a:t>
            </a:r>
          </a:p>
        </p:txBody>
      </p:sp>
      <p:pic>
        <p:nvPicPr>
          <p:cNvPr id="3584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2257425"/>
            <a:ext cx="2671763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3EB63-7D5C-42DE-8E14-BC2DA1FF7AFB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1"/>
          <p:cNvSpPr txBox="1">
            <a:spLocks noChangeArrowheads="1"/>
          </p:cNvSpPr>
          <p:nvPr/>
        </p:nvSpPr>
        <p:spPr bwMode="auto">
          <a:xfrm>
            <a:off x="1285875" y="2663825"/>
            <a:ext cx="3033713" cy="825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50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>
                <a:solidFill>
                  <a:srgbClr val="000000"/>
                </a:solidFill>
                <a:ea typeface="MS PMincho" pitchFamily="18" charset="-128"/>
              </a:rPr>
              <a:t> </a:t>
            </a:r>
            <a:r>
              <a:rPr lang="ru-RU" altLang="ru-RU" sz="2400">
                <a:solidFill>
                  <a:srgbClr val="000000"/>
                </a:solidFill>
                <a:latin typeface="Arial Unicode MS" pitchFamily="34" charset="-128"/>
                <a:ea typeface="MS PMincho" pitchFamily="18" charset="-128"/>
              </a:rPr>
              <a:t>                                                       </a:t>
            </a:r>
          </a:p>
        </p:txBody>
      </p:sp>
      <p:sp>
        <p:nvSpPr>
          <p:cNvPr id="36867" name="Text Box 2"/>
          <p:cNvSpPr txBox="1">
            <a:spLocks noChangeArrowheads="1"/>
          </p:cNvSpPr>
          <p:nvPr/>
        </p:nvSpPr>
        <p:spPr bwMode="auto">
          <a:xfrm>
            <a:off x="2546350" y="1763713"/>
            <a:ext cx="2025650" cy="366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>
          <a:xfrm>
            <a:off x="671513" y="569913"/>
            <a:ext cx="7808912" cy="1144587"/>
          </a:xfrm>
        </p:spPr>
        <p:txBody>
          <a:bodyPr tIns="31680"/>
          <a:lstStyle/>
          <a:p>
            <a:pPr eaLnBrk="1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600" b="1" dirty="0" smtClean="0">
                <a:solidFill>
                  <a:schemeClr val="tx1"/>
                </a:solidFill>
                <a:latin typeface="Arial" pitchFamily="34" charset="0"/>
              </a:rPr>
              <a:t>Восстановите слова, в которых перепутаны местами буквы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395288" y="2060575"/>
            <a:ext cx="3671887" cy="792163"/>
          </a:xfrm>
        </p:spPr>
        <p:txBody>
          <a:bodyPr tIns="28080"/>
          <a:lstStyle/>
          <a:p>
            <a:pPr indent="-327025" eaLnBrk="1" hangingPunct="1">
              <a:lnSpc>
                <a:spcPct val="93000"/>
              </a:lnSpc>
              <a:spcAft>
                <a:spcPts val="1425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200" smtClean="0"/>
              <a:t>1. тикафоринма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395288" y="2697163"/>
            <a:ext cx="3671887" cy="792162"/>
          </a:xfrm>
        </p:spPr>
        <p:txBody>
          <a:bodyPr tIns="28080"/>
          <a:lstStyle/>
          <a:p>
            <a:pPr indent="-327025" eaLnBrk="1" hangingPunct="1">
              <a:lnSpc>
                <a:spcPct val="93000"/>
              </a:lnSpc>
              <a:spcAft>
                <a:spcPts val="1425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200" smtClean="0"/>
              <a:t>2. тиб</a:t>
            </a:r>
          </a:p>
        </p:txBody>
      </p:sp>
      <p:sp>
        <p:nvSpPr>
          <p:cNvPr id="11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5472113" y="2663825"/>
            <a:ext cx="3671887" cy="792163"/>
          </a:xfrm>
        </p:spPr>
        <p:txBody>
          <a:bodyPr tIns="28080"/>
          <a:lstStyle/>
          <a:p>
            <a:pPr indent="-327025" eaLnBrk="1" hangingPunct="1">
              <a:lnSpc>
                <a:spcPct val="93000"/>
              </a:lnSpc>
              <a:spcAft>
                <a:spcPts val="1425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3200" dirty="0" smtClean="0"/>
          </a:p>
        </p:txBody>
      </p:sp>
      <p:sp>
        <p:nvSpPr>
          <p:cNvPr id="12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323850" y="3357563"/>
            <a:ext cx="3671888" cy="792162"/>
          </a:xfrm>
        </p:spPr>
        <p:txBody>
          <a:bodyPr tIns="28080"/>
          <a:lstStyle/>
          <a:p>
            <a:pPr indent="-327025" eaLnBrk="1" hangingPunct="1">
              <a:lnSpc>
                <a:spcPct val="93000"/>
              </a:lnSpc>
              <a:spcAft>
                <a:spcPts val="1425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200" smtClean="0"/>
              <a:t>3. минотор</a:t>
            </a:r>
          </a:p>
        </p:txBody>
      </p:sp>
      <p:sp>
        <p:nvSpPr>
          <p:cNvPr id="13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5472113" y="3357563"/>
            <a:ext cx="3671887" cy="792162"/>
          </a:xfrm>
        </p:spPr>
        <p:txBody>
          <a:bodyPr tIns="28080"/>
          <a:lstStyle/>
          <a:p>
            <a:pPr indent="-327025" eaLnBrk="1" hangingPunct="1">
              <a:lnSpc>
                <a:spcPct val="93000"/>
              </a:lnSpc>
              <a:spcAft>
                <a:spcPts val="1425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3200" dirty="0" smtClean="0"/>
          </a:p>
        </p:txBody>
      </p:sp>
      <p:sp>
        <p:nvSpPr>
          <p:cNvPr id="14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468313" y="4149725"/>
            <a:ext cx="3671887" cy="792163"/>
          </a:xfrm>
        </p:spPr>
        <p:txBody>
          <a:bodyPr tIns="28080"/>
          <a:lstStyle/>
          <a:p>
            <a:pPr indent="-327025" eaLnBrk="1" hangingPunct="1">
              <a:lnSpc>
                <a:spcPct val="93000"/>
              </a:lnSpc>
              <a:spcAft>
                <a:spcPts val="1425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200" smtClean="0"/>
              <a:t>4. териннет</a:t>
            </a:r>
          </a:p>
        </p:txBody>
      </p:sp>
      <p:sp>
        <p:nvSpPr>
          <p:cNvPr id="15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5472113" y="4149725"/>
            <a:ext cx="3671887" cy="792163"/>
          </a:xfrm>
        </p:spPr>
        <p:txBody>
          <a:bodyPr tIns="28080"/>
          <a:lstStyle/>
          <a:p>
            <a:pPr indent="-327025" eaLnBrk="1" hangingPunct="1">
              <a:lnSpc>
                <a:spcPct val="93000"/>
              </a:lnSpc>
              <a:spcAft>
                <a:spcPts val="1425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3200" dirty="0" smtClean="0"/>
          </a:p>
        </p:txBody>
      </p:sp>
      <p:sp>
        <p:nvSpPr>
          <p:cNvPr id="16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468313" y="4941888"/>
            <a:ext cx="3671887" cy="790575"/>
          </a:xfrm>
        </p:spPr>
        <p:txBody>
          <a:bodyPr tIns="28080"/>
          <a:lstStyle/>
          <a:p>
            <a:pPr indent="-327025" eaLnBrk="1" hangingPunct="1">
              <a:lnSpc>
                <a:spcPct val="93000"/>
              </a:lnSpc>
              <a:spcAft>
                <a:spcPts val="1425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200" smtClean="0"/>
              <a:t>5. тайс</a:t>
            </a:r>
          </a:p>
        </p:txBody>
      </p:sp>
      <p:sp>
        <p:nvSpPr>
          <p:cNvPr id="17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5472113" y="4941888"/>
            <a:ext cx="3671887" cy="790575"/>
          </a:xfrm>
        </p:spPr>
        <p:txBody>
          <a:bodyPr tIns="28080"/>
          <a:lstStyle/>
          <a:p>
            <a:pPr indent="-327025" eaLnBrk="1" hangingPunct="1">
              <a:lnSpc>
                <a:spcPct val="93000"/>
              </a:lnSpc>
              <a:spcAft>
                <a:spcPts val="1425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3200" dirty="0" smtClean="0"/>
          </a:p>
        </p:txBody>
      </p:sp>
      <p:sp>
        <p:nvSpPr>
          <p:cNvPr id="18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468313" y="5661025"/>
            <a:ext cx="3671887" cy="792163"/>
          </a:xfrm>
        </p:spPr>
        <p:txBody>
          <a:bodyPr tIns="28080"/>
          <a:lstStyle/>
          <a:p>
            <a:pPr indent="-327025" eaLnBrk="1" hangingPunct="1">
              <a:lnSpc>
                <a:spcPct val="93000"/>
              </a:lnSpc>
              <a:spcAft>
                <a:spcPts val="1425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200" smtClean="0"/>
              <a:t>6. ренска</a:t>
            </a:r>
          </a:p>
        </p:txBody>
      </p:sp>
      <p:sp>
        <p:nvSpPr>
          <p:cNvPr id="19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5472113" y="5732463"/>
            <a:ext cx="3671887" cy="792162"/>
          </a:xfrm>
        </p:spPr>
        <p:txBody>
          <a:bodyPr tIns="28080"/>
          <a:lstStyle/>
          <a:p>
            <a:pPr indent="-327025" eaLnBrk="1" hangingPunct="1">
              <a:lnSpc>
                <a:spcPct val="93000"/>
              </a:lnSpc>
              <a:spcAft>
                <a:spcPts val="1425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3200" dirty="0" smtClean="0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427538" y="2060575"/>
            <a:ext cx="3600450" cy="792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defTabSz="449263">
              <a:spcAft>
                <a:spcPts val="1425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altLang="ru-RU" sz="3200" dirty="0">
              <a:ea typeface="MS PMincho" pitchFamily="18" charset="-128"/>
            </a:endParaRPr>
          </a:p>
        </p:txBody>
      </p:sp>
      <p:pic>
        <p:nvPicPr>
          <p:cNvPr id="3688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571744"/>
            <a:ext cx="2386012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BA036B-91B3-4838-9AE8-D12CE5B922B7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Grp="1" noChangeArrowheads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3200" dirty="0" smtClean="0"/>
              <a:t>КОНКУРС 2 </a:t>
            </a:r>
            <a:br>
              <a:rPr lang="ru-RU" sz="3200" dirty="0" smtClean="0"/>
            </a:br>
            <a:r>
              <a:rPr lang="ru-RU" sz="4600" dirty="0" smtClean="0"/>
              <a:t>РАЗМИНКА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762000" y="1905000"/>
            <a:ext cx="8024842" cy="4038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3200" dirty="0" smtClean="0"/>
              <a:t>Максимальная оценка за конкурс —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3200" dirty="0" smtClean="0"/>
              <a:t> </a:t>
            </a:r>
            <a:r>
              <a:rPr lang="ru-RU" altLang="ru-RU" sz="3200" b="1" dirty="0" smtClean="0">
                <a:solidFill>
                  <a:srgbClr val="FF0000"/>
                </a:solidFill>
              </a:rPr>
              <a:t>5 </a:t>
            </a:r>
            <a:r>
              <a:rPr lang="ru-RU" altLang="ru-RU" sz="3200" b="1" dirty="0" smtClean="0">
                <a:solidFill>
                  <a:srgbClr val="FF0000"/>
                </a:solidFill>
              </a:rPr>
              <a:t>баллов</a:t>
            </a:r>
            <a:r>
              <a:rPr lang="ru-RU" altLang="ru-RU" sz="3200" b="1" dirty="0" smtClean="0"/>
              <a:t> </a:t>
            </a:r>
            <a:endParaRPr lang="ru-RU" altLang="ru-RU" sz="3200" b="1" dirty="0" smtClean="0"/>
          </a:p>
          <a:p>
            <a:pPr eaLnBrk="1" hangingPunct="1">
              <a:lnSpc>
                <a:spcPct val="90000"/>
              </a:lnSpc>
              <a:buNone/>
            </a:pPr>
            <a:r>
              <a:rPr lang="ru-RU" altLang="ru-RU" sz="3200" dirty="0" smtClean="0"/>
              <a:t>Попеременно игрокам разных команд 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ru-RU" altLang="ru-RU" sz="3200" dirty="0" smtClean="0"/>
              <a:t>задается вопрос и дается 15 секунд для обдумывания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3200" dirty="0" smtClean="0"/>
              <a:t>Если команда ответила  неправильно, вопрос </a:t>
            </a:r>
            <a:r>
              <a:rPr lang="ru-RU" altLang="ru-RU" sz="3200" dirty="0" err="1" smtClean="0"/>
              <a:t>переадресуется</a:t>
            </a:r>
            <a:r>
              <a:rPr lang="ru-RU" altLang="ru-RU" sz="3200" dirty="0" smtClean="0"/>
              <a:t> соперникам.</a:t>
            </a:r>
          </a:p>
        </p:txBody>
      </p:sp>
      <p:pic>
        <p:nvPicPr>
          <p:cNvPr id="11268" name="Picture 5" descr="Question_mark_funny_fac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333375"/>
            <a:ext cx="114776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45BB42-A129-4A35-A745-C4CA2AB8C3C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395402"/>
          </a:xfrm>
        </p:spPr>
        <p:txBody>
          <a:bodyPr/>
          <a:lstStyle/>
          <a:p>
            <a:pPr algn="ctr"/>
            <a:r>
              <a:rPr lang="ru-RU" b="1" dirty="0" smtClean="0"/>
              <a:t>Конкурс мудрецов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Разгадай ребусы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000100" y="1928802"/>
            <a:ext cx="3143272" cy="1357322"/>
            <a:chOff x="1000100" y="1928802"/>
            <a:chExt cx="3143272" cy="1357322"/>
          </a:xfrm>
        </p:grpSpPr>
        <p:sp>
          <p:nvSpPr>
            <p:cNvPr id="1026" name="Text Box 2"/>
            <p:cNvSpPr txBox="1">
              <a:spLocks noChangeArrowheads="1"/>
            </p:cNvSpPr>
            <p:nvPr/>
          </p:nvSpPr>
          <p:spPr bwMode="auto">
            <a:xfrm>
              <a:off x="1000100" y="1928802"/>
              <a:ext cx="3143272" cy="1357322"/>
            </a:xfrm>
            <a:prstGeom prst="rect">
              <a:avLst/>
            </a:prstGeom>
            <a:solidFill>
              <a:srgbClr val="FFFFFF"/>
            </a:solidFill>
            <a:ln w="57150" cmpd="thinThick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Aft>
                  <a:spcPts val="1000"/>
                </a:spcAft>
              </a:pPr>
              <a:r>
                <a:rPr kumimoji="0" lang="ru-RU" sz="48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П</a:t>
              </a:r>
              <a:r>
                <a:rPr kumimoji="0" lang="ru-RU" sz="48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  </a:t>
              </a:r>
              <a:r>
                <a:rPr kumimoji="0" lang="ru-RU" sz="48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,       ,  ,5</a:t>
              </a:r>
              <a:endPara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3108" y="2143116"/>
              <a:ext cx="551093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" name="Группа 18"/>
          <p:cNvGrpSpPr/>
          <p:nvPr/>
        </p:nvGrpSpPr>
        <p:grpSpPr>
          <a:xfrm>
            <a:off x="1000100" y="4143380"/>
            <a:ext cx="3894137" cy="1343035"/>
            <a:chOff x="1000100" y="4143380"/>
            <a:chExt cx="3894137" cy="1343035"/>
          </a:xfrm>
        </p:grpSpPr>
        <p:sp>
          <p:nvSpPr>
            <p:cNvPr id="1028" name="Text Box 4"/>
            <p:cNvSpPr txBox="1">
              <a:spLocks noChangeArrowheads="1"/>
            </p:cNvSpPr>
            <p:nvPr/>
          </p:nvSpPr>
          <p:spPr bwMode="auto">
            <a:xfrm>
              <a:off x="1000100" y="4143380"/>
              <a:ext cx="3894137" cy="1343035"/>
            </a:xfrm>
            <a:prstGeom prst="rect">
              <a:avLst/>
            </a:prstGeom>
            <a:solidFill>
              <a:srgbClr val="FFFFFF"/>
            </a:solidFill>
            <a:ln w="57150" cmpd="thinThick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44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 %, ,</a:t>
              </a:r>
              <a:r>
                <a:rPr kumimoji="0" lang="en-US" sz="44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  C </a:t>
              </a:r>
              <a:r>
                <a:rPr kumimoji="0" lang="ru-RU" sz="4400" b="1" i="0" u="none" strike="noStrike" cap="none" normalizeH="0" baseline="3000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2</a:t>
              </a:r>
              <a:r>
                <a:rPr kumimoji="0" lang="ru-RU" sz="44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 , , ,   </a:t>
              </a:r>
              <a:endPara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57620" y="4500570"/>
              <a:ext cx="857256" cy="646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TextBox 9"/>
          <p:cNvSpPr txBox="1"/>
          <p:nvPr/>
        </p:nvSpPr>
        <p:spPr>
          <a:xfrm>
            <a:off x="285720" y="2214554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1.</a:t>
            </a: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357158" y="4500570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2.</a:t>
            </a:r>
            <a:endParaRPr lang="ru-RU" sz="3600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5000628" y="2285992"/>
            <a:ext cx="2643206" cy="714380"/>
            <a:chOff x="5000628" y="2285992"/>
            <a:chExt cx="2643206" cy="714380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5000628" y="2285992"/>
              <a:ext cx="2643206" cy="71438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000628" y="2285992"/>
              <a:ext cx="26432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dirty="0" smtClean="0"/>
                <a:t>ПАМЯТЬ</a:t>
              </a:r>
              <a:endParaRPr lang="ru-RU" sz="3600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5357818" y="4357694"/>
            <a:ext cx="3286148" cy="1000132"/>
            <a:chOff x="5357818" y="4357694"/>
            <a:chExt cx="3286148" cy="1000132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357818" y="4357694"/>
              <a:ext cx="3286148" cy="10001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29256" y="4572008"/>
              <a:ext cx="31432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/>
                <a:t>ПРОЦЕССОР</a:t>
              </a:r>
              <a:endParaRPr lang="ru-RU" sz="3200" b="1" dirty="0"/>
            </a:p>
          </p:txBody>
        </p:sp>
      </p:grp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E92CE3-DA9E-459B-9C94-6109C8F2018A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357158" y="285728"/>
            <a:ext cx="781687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4400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Конкурс 6</a:t>
            </a:r>
            <a:endParaRPr lang="ru-RU" altLang="ru-RU" sz="4400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7891" name="Прямоугольник 1"/>
          <p:cNvSpPr>
            <a:spLocks noChangeArrowheads="1"/>
          </p:cNvSpPr>
          <p:nvPr/>
        </p:nvSpPr>
        <p:spPr bwMode="auto">
          <a:xfrm>
            <a:off x="214282" y="928670"/>
            <a:ext cx="772321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44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«</a:t>
            </a:r>
            <a:r>
              <a:rPr lang="ru-RU" altLang="ru-RU" sz="44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Попробуй, </a:t>
            </a:r>
            <a:r>
              <a:rPr lang="ru-RU" altLang="ru-RU" sz="44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угадай!»</a:t>
            </a:r>
            <a:r>
              <a:rPr lang="ru-RU" altLang="ru-RU" sz="4400" b="1" dirty="0"/>
              <a:t/>
            </a:r>
            <a:br>
              <a:rPr lang="ru-RU" altLang="ru-RU" sz="4400" b="1" dirty="0"/>
            </a:br>
            <a:endParaRPr lang="ru-RU" altLang="ru-RU" sz="4400" dirty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50825" y="2000240"/>
            <a:ext cx="8713788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47675"/>
            <a:r>
              <a:rPr lang="ru-RU" sz="3200" dirty="0" smtClean="0"/>
              <a:t>А теперь посмотрим какие из вас могут получиться артисты театра мимики и жеста. Каждой команде необходимо с помощью мимики и жестов изобразить одно из устройств компьютера.</a:t>
            </a:r>
          </a:p>
          <a:p>
            <a:pPr indent="447675"/>
            <a:r>
              <a:rPr lang="ru-RU" altLang="ru-RU" sz="3200" dirty="0" smtClean="0"/>
              <a:t>Название устройства команды вытягивают из мешка с названиями устройств.</a:t>
            </a:r>
            <a:endParaRPr lang="ru-RU" altLang="ru-RU" sz="3200" dirty="0"/>
          </a:p>
          <a:p>
            <a:endParaRPr lang="ru-RU" altLang="ru-RU" dirty="0"/>
          </a:p>
        </p:txBody>
      </p:sp>
      <p:pic>
        <p:nvPicPr>
          <p:cNvPr id="3789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336858"/>
            <a:ext cx="1428760" cy="1553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45BB42-A129-4A35-A745-C4CA2AB8C3CD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4400" dirty="0" smtClean="0"/>
              <a:t>ПОДВЕДЕНИЕ ИТОГОВ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Члены жюри подводят итоги по всем конкурсам и объявляют победителей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9" name="Picture 4" descr="quiz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928802"/>
            <a:ext cx="4387853" cy="3716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BA036B-91B3-4838-9AE8-D12CE5B922B7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500" dirty="0" smtClean="0"/>
              <a:t>Выразите своё отношение к КВН</a:t>
            </a: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altLang="ru-RU" sz="3200" dirty="0" smtClean="0"/>
              <a:t>Я не доволен своей работой –поднимаем красный смайлик</a:t>
            </a:r>
          </a:p>
          <a:p>
            <a:endParaRPr lang="ru-RU" dirty="0"/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785786" y="1928802"/>
            <a:ext cx="371319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200" dirty="0" smtClean="0"/>
              <a:t>Я доволен своей работой –поднимаем зеленый смайлик</a:t>
            </a:r>
            <a:endParaRPr lang="ru-RU" altLang="ru-RU" sz="3200" dirty="0"/>
          </a:p>
        </p:txBody>
      </p:sp>
      <p:sp>
        <p:nvSpPr>
          <p:cNvPr id="40967" name="Line 7"/>
          <p:cNvSpPr>
            <a:spLocks noChangeShapeType="1"/>
          </p:cNvSpPr>
          <p:nvPr/>
        </p:nvSpPr>
        <p:spPr bwMode="auto">
          <a:xfrm>
            <a:off x="4572000" y="1989138"/>
            <a:ext cx="0" cy="42481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4423461"/>
            <a:ext cx="2787640" cy="2434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BA036B-91B3-4838-9AE8-D12CE5B922B7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57224" y="285728"/>
            <a:ext cx="7696200" cy="1143000"/>
          </a:xfrm>
        </p:spPr>
        <p:txBody>
          <a:bodyPr/>
          <a:lstStyle/>
          <a:p>
            <a:pPr algn="ctr"/>
            <a:r>
              <a:rPr lang="ru-RU" dirty="0" smtClean="0"/>
              <a:t>Конец урока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6699"/>
                </a:solidFill>
                <a:latin typeface="+mj-lt"/>
              </a:rPr>
              <a:t>Всем спасибо!</a:t>
            </a:r>
          </a:p>
          <a:p>
            <a:endParaRPr lang="ru-RU" dirty="0"/>
          </a:p>
        </p:txBody>
      </p:sp>
      <p:pic>
        <p:nvPicPr>
          <p:cNvPr id="7" name="Picture 6" descr="j02922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2781300"/>
            <a:ext cx="35671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3EB63-7D5C-42DE-8E14-BC2DA1FF7AFB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i="1" dirty="0" smtClean="0">
                <a:solidFill>
                  <a:srgbClr val="FF0000"/>
                </a:solidFill>
              </a:rPr>
              <a:t>ВОПРОС № 1</a:t>
            </a:r>
          </a:p>
        </p:txBody>
      </p:sp>
      <p:pic>
        <p:nvPicPr>
          <p:cNvPr id="14339" name="Picture 5" descr="answ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57166"/>
            <a:ext cx="1563687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vopros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488" y="3860800"/>
            <a:ext cx="1566862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31" name="Text Box 7"/>
          <p:cNvSpPr txBox="1">
            <a:spLocks noChangeArrowheads="1"/>
          </p:cNvSpPr>
          <p:nvPr/>
        </p:nvSpPr>
        <p:spPr bwMode="auto">
          <a:xfrm>
            <a:off x="611188" y="2420938"/>
            <a:ext cx="71294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000" dirty="0" smtClean="0"/>
              <a:t>Первая ЭВМ называлась…</a:t>
            </a:r>
            <a:endParaRPr lang="ru-RU" altLang="ru-RU" sz="40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3EB63-7D5C-42DE-8E14-BC2DA1FF7AFB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ENIAC начал работать в 1946г.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400" dirty="0" smtClean="0"/>
              <a:t>ENIAC содержал </a:t>
            </a:r>
            <a:r>
              <a:rPr lang="ru-RU" sz="2400" b="1" dirty="0" smtClean="0"/>
              <a:t>178468</a:t>
            </a:r>
            <a:r>
              <a:rPr lang="ru-RU" sz="2400" dirty="0" smtClean="0"/>
              <a:t> электронных ламп шести различных типов, занимал площадь в </a:t>
            </a:r>
            <a:r>
              <a:rPr lang="ru-RU" sz="2400" b="1" dirty="0" smtClean="0"/>
              <a:t>300 </a:t>
            </a:r>
            <a:r>
              <a:rPr lang="ru-RU" sz="2400" dirty="0" smtClean="0"/>
              <a:t>кв.метров, выполнял около </a:t>
            </a:r>
            <a:r>
              <a:rPr lang="ru-RU" sz="2400" b="1" dirty="0" smtClean="0"/>
              <a:t>1000</a:t>
            </a:r>
            <a:r>
              <a:rPr lang="ru-RU" sz="2400" dirty="0" smtClean="0"/>
              <a:t> операций в секунду</a:t>
            </a:r>
          </a:p>
          <a:p>
            <a:pPr eaLnBrk="1" hangingPunct="1"/>
            <a:r>
              <a:rPr lang="ru-RU" sz="2400" dirty="0" smtClean="0"/>
              <a:t>Компьютер проживет девять лет и последний раз будет включен в 1955 году.</a:t>
            </a:r>
          </a:p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1" y="3929066"/>
            <a:ext cx="2857520" cy="2319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3EB63-7D5C-42DE-8E14-BC2DA1FF7AFB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i="1" dirty="0" smtClean="0">
                <a:solidFill>
                  <a:srgbClr val="FF0000"/>
                </a:solidFill>
              </a:rPr>
              <a:t>ВОПРОС №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Первая отечественная ЭВМ называлась …</a:t>
            </a:r>
            <a:endParaRPr lang="ru-RU" dirty="0"/>
          </a:p>
        </p:txBody>
      </p:sp>
      <p:pic>
        <p:nvPicPr>
          <p:cNvPr id="4" name="Picture 5" descr="answ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1563687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3EB63-7D5C-42DE-8E14-BC2DA1FF7AFB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МЭСМ (малая электронная счетная машина</a:t>
            </a:r>
            <a:r>
              <a:rPr lang="ru-RU" dirty="0" smtClean="0"/>
              <a:t>), 1951г.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071678"/>
            <a:ext cx="5657850" cy="377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3EB63-7D5C-42DE-8E14-BC2DA1FF7AF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i="1" dirty="0" smtClean="0">
                <a:solidFill>
                  <a:srgbClr val="FF0000"/>
                </a:solidFill>
              </a:rPr>
              <a:t>ВОПРОС № 3</a:t>
            </a:r>
          </a:p>
        </p:txBody>
      </p:sp>
      <p:pic>
        <p:nvPicPr>
          <p:cNvPr id="13315" name="Picture 8" descr="answ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333375"/>
            <a:ext cx="1563687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9" descr="vopros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488" y="3860800"/>
            <a:ext cx="1566862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10" name="Rectangle 10"/>
          <p:cNvSpPr>
            <a:spLocks noChangeArrowheads="1"/>
          </p:cNvSpPr>
          <p:nvPr/>
        </p:nvSpPr>
        <p:spPr bwMode="auto">
          <a:xfrm>
            <a:off x="323850" y="2205038"/>
            <a:ext cx="723037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sz="4000" dirty="0" smtClean="0"/>
              <a:t>Основная микросхема,</a:t>
            </a:r>
          </a:p>
          <a:p>
            <a:pPr marL="342900" indent="-342900"/>
            <a:r>
              <a:rPr lang="ru-RU" sz="4000" dirty="0" smtClean="0"/>
              <a:t> производящая в компьютере</a:t>
            </a:r>
          </a:p>
          <a:p>
            <a:pPr marL="342900" indent="-342900"/>
            <a:r>
              <a:rPr lang="ru-RU" sz="4000" dirty="0" smtClean="0"/>
              <a:t> обработку информации? </a:t>
            </a:r>
            <a:endParaRPr lang="ru-RU" altLang="ru-RU" sz="40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E92CE3-DA9E-459B-9C94-6109C8F2018A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 smtClean="0"/>
              <a:t>Процессор</a:t>
            </a:r>
            <a:endParaRPr lang="ru-RU" sz="4400" dirty="0"/>
          </a:p>
        </p:txBody>
      </p:sp>
      <p:pic>
        <p:nvPicPr>
          <p:cNvPr id="1026" name="Picture 2" descr="Intel Core i7 модель 6800K – это шестиядерный процессор, обеспечивающий 12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000240"/>
            <a:ext cx="5929354" cy="3915844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E92CE3-DA9E-459B-9C94-6109C8F2018A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тудия">
  <a:themeElements>
    <a:clrScheme name="Студия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Студия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тудия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1847</TotalTime>
  <Words>750</Words>
  <Application>Microsoft Office PowerPoint</Application>
  <PresentationFormat>Экран (4:3)</PresentationFormat>
  <Paragraphs>172</Paragraphs>
  <Slides>34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Студия</vt:lpstr>
      <vt:lpstr>Поток</vt:lpstr>
      <vt:lpstr>ПО ИНФОРМАТИКЕ   </vt:lpstr>
      <vt:lpstr> КОНКУРС 1  ПРИВЕТСТВИЕ</vt:lpstr>
      <vt:lpstr>КОНКУРС 2  РАЗМИНКА</vt:lpstr>
      <vt:lpstr>ВОПРОС № 1</vt:lpstr>
      <vt:lpstr>ENIAC начал работать в 1946г.</vt:lpstr>
      <vt:lpstr>ВОПРОС № 2</vt:lpstr>
      <vt:lpstr>МЭСМ (малая электронная счетная машина), 1951г.</vt:lpstr>
      <vt:lpstr>ВОПРОС № 3</vt:lpstr>
      <vt:lpstr>Процессор</vt:lpstr>
      <vt:lpstr>ВОПРОС № 4</vt:lpstr>
      <vt:lpstr>ВОПРОС № 5</vt:lpstr>
      <vt:lpstr>ВОПРОС № 6</vt:lpstr>
      <vt:lpstr>Транзисторы</vt:lpstr>
      <vt:lpstr>ВОПРОС № 7</vt:lpstr>
      <vt:lpstr>ВОПРОС № 8</vt:lpstr>
      <vt:lpstr>ВОПРОС № 9</vt:lpstr>
      <vt:lpstr>ВОПРОС № 10</vt:lpstr>
      <vt:lpstr>      Конкурс 3  «Головоломка» (5 БАЛЛОВ)</vt:lpstr>
      <vt:lpstr>КОНКУРС 4 КОНКУРС КАПИТАНОВ</vt:lpstr>
      <vt:lpstr>Слайд 20</vt:lpstr>
      <vt:lpstr>Задание 4.2 «День рождения» (3 балла)</vt:lpstr>
      <vt:lpstr>КОНКУРС 5 «Тысяча профессий компьютера»</vt:lpstr>
      <vt:lpstr>Задание 5.1 «Создаем текстовые документы»</vt:lpstr>
      <vt:lpstr>Задание 5.2 «Вычисляем» </vt:lpstr>
      <vt:lpstr>Задание 5.3 «Рисуем»</vt:lpstr>
      <vt:lpstr>Слайд 26</vt:lpstr>
      <vt:lpstr>Что лишнее?</vt:lpstr>
      <vt:lpstr>Слайд 28</vt:lpstr>
      <vt:lpstr>Восстановите слова, в которых перепутаны местами буквы</vt:lpstr>
      <vt:lpstr>Конкурс мудрецов  Разгадай ребусы </vt:lpstr>
      <vt:lpstr>Слайд 31</vt:lpstr>
      <vt:lpstr>ПОДВЕДЕНИЕ ИТОГОВ</vt:lpstr>
      <vt:lpstr>Выразите своё отношение к КВН</vt:lpstr>
      <vt:lpstr>Конец урока</vt:lpstr>
    </vt:vector>
  </TitlesOfParts>
  <Company>Kraftway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КВН по информатике</dc:title>
  <dc:creator>GEG</dc:creator>
  <cp:lastModifiedBy>Chebotareva</cp:lastModifiedBy>
  <cp:revision>129</cp:revision>
  <dcterms:created xsi:type="dcterms:W3CDTF">2006-12-25T13:19:39Z</dcterms:created>
  <dcterms:modified xsi:type="dcterms:W3CDTF">2022-12-20T20:58:43Z</dcterms:modified>
</cp:coreProperties>
</file>