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368" r:id="rId2"/>
    <p:sldId id="319" r:id="rId3"/>
    <p:sldId id="347" r:id="rId4"/>
    <p:sldId id="348" r:id="rId5"/>
    <p:sldId id="349" r:id="rId6"/>
    <p:sldId id="350" r:id="rId7"/>
    <p:sldId id="353" r:id="rId8"/>
    <p:sldId id="359" r:id="rId9"/>
    <p:sldId id="351" r:id="rId10"/>
    <p:sldId id="354" r:id="rId11"/>
    <p:sldId id="355" r:id="rId12"/>
    <p:sldId id="362" r:id="rId13"/>
    <p:sldId id="363" r:id="rId14"/>
    <p:sldId id="356" r:id="rId15"/>
    <p:sldId id="352" r:id="rId16"/>
    <p:sldId id="364" r:id="rId17"/>
    <p:sldId id="358" r:id="rId18"/>
    <p:sldId id="357" r:id="rId19"/>
    <p:sldId id="366" r:id="rId20"/>
    <p:sldId id="367" r:id="rId21"/>
    <p:sldId id="277" r:id="rId22"/>
  </p:sldIdLst>
  <p:sldSz cx="12192000" cy="6858000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9CEB"/>
    <a:srgbClr val="62E4E4"/>
    <a:srgbClr val="ED816F"/>
    <a:srgbClr val="FF7C80"/>
    <a:srgbClr val="E85F48"/>
    <a:srgbClr val="A3A98D"/>
    <a:srgbClr val="9FD5B5"/>
    <a:srgbClr val="91BCE3"/>
    <a:srgbClr val="D9A381"/>
    <a:srgbClr val="3BF7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12" y="4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9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EA5887-FA7D-4686-A9C1-AFB1EC02221E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9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F66A6B-6377-40CA-A4C0-CC5C13B190C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2395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B26CBE-E73B-43C8-B7B9-EEB5526FA319}" type="datetimeFigureOut">
              <a:rPr lang="ru-RU" smtClean="0"/>
              <a:t>23.02.2022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87900"/>
            <a:ext cx="5486400" cy="3916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5BA687-A4C6-4E19-BBEA-E8066BCB36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801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5BA687-A4C6-4E19-BBEA-E8066BCB3686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753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87D8E-539D-41FF-BCC4-5BF5A50A84A8}" type="datetime1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842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0CF6A-C316-4024-9E37-A31B70A9B59C}" type="datetime1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4901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CAB06-AA45-4CEF-AF6F-F1E907CBD7B7}" type="datetime1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094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05797E-CA86-4982-9268-B8673645298F}" type="datetime1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0169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264F4-D35E-4BB2-A258-81BC70988299}" type="datetime1">
              <a:rPr lang="ru-RU" smtClean="0"/>
              <a:t>23.02.2022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722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1BDE1-E5DD-4646-85CA-9B0AC8309EBA}" type="datetime1">
              <a:rPr lang="ru-RU" smtClean="0"/>
              <a:t>23.02.2022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09799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A98BD-1121-47B2-A9AA-531BB45D2C53}" type="datetime1">
              <a:rPr lang="ru-RU" smtClean="0"/>
              <a:t>23.02.2022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5879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8044-7491-4564-AF07-C273B8FBFF4C}" type="datetime1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3759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9338D-CC55-4BC6-9AA7-56458A09794B}" type="datetime1">
              <a:rPr lang="ru-RU" smtClean="0"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48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51941-C179-4F05-AC04-CA0C4E1AF2C6}" type="datetime1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362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9FB4D-D02F-4315-96AB-50C37E0803B1}" type="datetime1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8668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chemeClr val="accent6">
                <a:lumMod val="60000"/>
                <a:lumOff val="40000"/>
              </a:schemeClr>
            </a:gs>
            <a:gs pos="10000">
              <a:srgbClr val="E5E8B9"/>
            </a:gs>
            <a:gs pos="40000">
              <a:schemeClr val="accent1">
                <a:lumMod val="63000"/>
                <a:lumOff val="37000"/>
                <a:alpha val="85000"/>
              </a:schemeClr>
            </a:gs>
            <a:gs pos="81000">
              <a:schemeClr val="accent2">
                <a:lumMod val="40000"/>
                <a:lumOff val="60000"/>
              </a:schemeClr>
            </a:gs>
            <a:gs pos="1000">
              <a:schemeClr val="accent4">
                <a:lumMod val="20000"/>
                <a:lumOff val="80000"/>
              </a:schemeClr>
            </a:gs>
            <a:gs pos="59000">
              <a:srgbClr val="C2DAEF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193503-7537-4B9B-BA16-06F2A3D897BA}" type="datetime1">
              <a:rPr lang="ru-RU" smtClean="0"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30E87E-83D6-45CC-9F24-A797D9A6DF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9201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43383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803" y="444617"/>
            <a:ext cx="9001386" cy="3061981"/>
          </a:xfrm>
        </p:spPr>
        <p:txBody>
          <a:bodyPr>
            <a:noAutofit/>
          </a:bodyPr>
          <a:lstStyle/>
          <a:p>
            <a:pPr algn="ctr"/>
            <a:r>
              <a:rPr lang="be-BY" sz="7200" b="1" dirty="0" smtClean="0">
                <a:latin typeface="Bookman Old Style" panose="02050604050505020204" pitchFamily="18" charset="0"/>
              </a:rPr>
              <a:t>МОРЯ  КИСЛОТ  И ОСТРОВА  СОЛЕЙ </a:t>
            </a:r>
            <a:endParaRPr lang="ru-RU" sz="7200" b="1" dirty="0"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29681" y="5209563"/>
            <a:ext cx="6090407" cy="1351646"/>
          </a:xfrm>
        </p:spPr>
        <p:txBody>
          <a:bodyPr>
            <a:normAutofit fontScale="92500" lnSpcReduction="20000"/>
          </a:bodyPr>
          <a:lstStyle/>
          <a:p>
            <a:pPr marL="0" indent="0" algn="r">
              <a:buNone/>
            </a:pPr>
            <a:r>
              <a:rPr lang="ru-RU" sz="3000" b="1" dirty="0" err="1" smtClean="0">
                <a:latin typeface="Bookman Old Style" panose="02050604050505020204" pitchFamily="18" charset="0"/>
              </a:rPr>
              <a:t>Мелеховец</a:t>
            </a:r>
            <a:r>
              <a:rPr lang="ru-RU" sz="3000" b="1" dirty="0" smtClean="0">
                <a:latin typeface="Bookman Old Style" panose="02050604050505020204" pitchFamily="18" charset="0"/>
              </a:rPr>
              <a:t> С.С.</a:t>
            </a:r>
          </a:p>
          <a:p>
            <a:pPr marL="0" indent="0" algn="r">
              <a:buNone/>
            </a:pPr>
            <a:r>
              <a:rPr lang="ru-RU" sz="2400" b="1" dirty="0" smtClean="0">
                <a:latin typeface="Bookman Old Style" panose="02050604050505020204" pitchFamily="18" charset="0"/>
              </a:rPr>
              <a:t>Учитель-методист, учитель химии ГУО «Лицей №1 имени А.С. Пушкина г. Бреста»</a:t>
            </a:r>
          </a:p>
          <a:p>
            <a:pPr marL="0" indent="0" algn="r">
              <a:buNone/>
            </a:pPr>
            <a:endParaRPr lang="ru-RU" sz="3600" b="1" dirty="0" smtClean="0"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83309" y="3597317"/>
            <a:ext cx="6797880" cy="1389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6938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3516566" y="4408914"/>
            <a:ext cx="5682991" cy="2344498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516567" y="1507707"/>
            <a:ext cx="4978098" cy="2643639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00315" y="824754"/>
            <a:ext cx="3169356" cy="5806956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299128" y="4151346"/>
            <a:ext cx="2774751" cy="260206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8911821" y="90007"/>
            <a:ext cx="2999937" cy="388516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24518" y="169052"/>
            <a:ext cx="5334000" cy="1211513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98700" y="4178583"/>
            <a:ext cx="606141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16566" y="226332"/>
            <a:ext cx="74915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А) Первая кислота, которую </a:t>
            </a:r>
          </a:p>
          <a:p>
            <a:r>
              <a:rPr lang="ru-RU" sz="2800" dirty="0" smtClean="0">
                <a:latin typeface="Bookman Old Style" panose="02050604050505020204" pitchFamily="18" charset="0"/>
              </a:rPr>
              <a:t>удалось выделить человеку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175673" y="160448"/>
            <a:ext cx="289820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700" dirty="0">
                <a:latin typeface="Bookman Old Style" panose="02050604050505020204" pitchFamily="18" charset="0"/>
              </a:rPr>
              <a:t>Г</a:t>
            </a:r>
            <a:r>
              <a:rPr lang="ru-RU" sz="2700" dirty="0" smtClean="0">
                <a:latin typeface="Bookman Old Style" panose="02050604050505020204" pitchFamily="18" charset="0"/>
              </a:rPr>
              <a:t>) Бывает комнатной температуры, бывает «ледяная»  </a:t>
            </a:r>
            <a:r>
              <a:rPr lang="en-US" sz="2700" dirty="0" smtClean="0">
                <a:latin typeface="Bookman Old Style" panose="02050604050505020204" pitchFamily="18" charset="0"/>
              </a:rPr>
              <a:t> </a:t>
            </a:r>
            <a:endParaRPr lang="ru-RU" sz="27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607033" y="4454942"/>
            <a:ext cx="39461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Д</a:t>
            </a:r>
            <a:r>
              <a:rPr lang="ru-RU" sz="2800" dirty="0" smtClean="0">
                <a:latin typeface="Bookman Old Style" panose="02050604050505020204" pitchFamily="18" charset="0"/>
              </a:rPr>
              <a:t>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91014" y="1507707"/>
            <a:ext cx="47178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В</a:t>
            </a:r>
            <a:r>
              <a:rPr lang="ru-RU" sz="2800" dirty="0" smtClean="0">
                <a:latin typeface="Bookman Old Style" panose="02050604050505020204" pitchFamily="18" charset="0"/>
              </a:rPr>
              <a:t>) Сам термин «кислота» вероятно произошёл от латинского названия данной кислоты. Очень похоже и название на белорусском языке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00255" y="1004207"/>
            <a:ext cx="332049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 Б) Это вещество с водой и мёдом давали детям для восполнения недостатка витаминов. Использовали как антисептик, при высокой температуре обтирали больных  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1538" y="115784"/>
            <a:ext cx="709246" cy="777875"/>
          </a:xfrm>
        </p:spPr>
        <p:txBody>
          <a:bodyPr>
            <a:noAutofit/>
          </a:bodyPr>
          <a:lstStyle/>
          <a:p>
            <a:r>
              <a:rPr lang="ru-RU" sz="6000" b="1" dirty="0">
                <a:latin typeface="Bookman Old Style" panose="02050604050505020204" pitchFamily="18" charset="0"/>
              </a:rPr>
              <a:t>1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04412" y="4255149"/>
            <a:ext cx="1807346" cy="22948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4134" y="4585088"/>
            <a:ext cx="4871253" cy="196491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52589" y="2358294"/>
            <a:ext cx="2267408" cy="1589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171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2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7341959" y="4603615"/>
            <a:ext cx="4791808" cy="2113707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717953" y="2464409"/>
            <a:ext cx="3500234" cy="4240495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7297005" y="1788212"/>
            <a:ext cx="4722080" cy="272235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945593" y="61546"/>
            <a:ext cx="5010147" cy="233105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829" y="860814"/>
            <a:ext cx="3609854" cy="5723252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15229" y="4887361"/>
            <a:ext cx="4603856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5301" y="875507"/>
            <a:ext cx="3587493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smtClean="0">
                <a:latin typeface="Bookman Old Style" panose="02050604050505020204" pitchFamily="18" charset="0"/>
              </a:rPr>
              <a:t>А) Является пищевой добавкой, консервантом.</a:t>
            </a:r>
          </a:p>
          <a:p>
            <a:r>
              <a:rPr lang="ru-RU" sz="2600" dirty="0" smtClean="0">
                <a:latin typeface="Bookman Old Style" panose="02050604050505020204" pitchFamily="18" charset="0"/>
              </a:rPr>
              <a:t>Маслянистая жидкость желтоватого цвета с резким запахом. Используется для защиты влажного зерна от плесени. В небольших количествах содержится в хлебе и муке</a:t>
            </a:r>
            <a:r>
              <a:rPr lang="en-US" sz="2600" dirty="0" smtClean="0">
                <a:latin typeface="Bookman Old Style" panose="02050604050505020204" pitchFamily="18" charset="0"/>
              </a:rPr>
              <a:t> </a:t>
            </a:r>
            <a:endParaRPr lang="ru-RU" sz="26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544550" y="3401857"/>
            <a:ext cx="34551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Д)</a:t>
            </a:r>
          </a:p>
          <a:p>
            <a:r>
              <a:rPr lang="ru-RU" sz="3200" dirty="0" smtClean="0">
                <a:latin typeface="Bookman Old Style" panose="02050604050505020204" pitchFamily="18" charset="0"/>
              </a:rPr>
              <a:t>СН</a:t>
            </a:r>
            <a:r>
              <a:rPr lang="ru-RU" sz="2000" dirty="0" smtClean="0">
                <a:latin typeface="Bookman Old Style" panose="02050604050505020204" pitchFamily="18" charset="0"/>
              </a:rPr>
              <a:t>3</a:t>
            </a:r>
            <a:r>
              <a:rPr lang="ru-RU" sz="3200" dirty="0" smtClean="0">
                <a:latin typeface="Bookman Old Style" panose="02050604050505020204" pitchFamily="18" charset="0"/>
              </a:rPr>
              <a:t>-СН</a:t>
            </a:r>
            <a:r>
              <a:rPr lang="ru-RU" sz="2000" dirty="0" smtClean="0">
                <a:latin typeface="Bookman Old Style" panose="02050604050505020204" pitchFamily="18" charset="0"/>
              </a:rPr>
              <a:t>2</a:t>
            </a:r>
            <a:r>
              <a:rPr lang="ru-RU" sz="3200" dirty="0" smtClean="0">
                <a:latin typeface="Bookman Old Style" panose="02050604050505020204" pitchFamily="18" charset="0"/>
              </a:rPr>
              <a:t>-СООН</a:t>
            </a:r>
            <a:r>
              <a:rPr lang="en-US" sz="3200" dirty="0" smtClean="0">
                <a:latin typeface="Bookman Old Style" panose="02050604050505020204" pitchFamily="18" charset="0"/>
              </a:rPr>
              <a:t> </a:t>
            </a:r>
            <a:endParaRPr lang="ru-RU" sz="32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83266" y="423707"/>
            <a:ext cx="3825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752794" y="2482911"/>
            <a:ext cx="344134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В) Замедляет </a:t>
            </a:r>
          </a:p>
          <a:p>
            <a:r>
              <a:rPr lang="ru-RU" sz="2400" dirty="0" smtClean="0">
                <a:latin typeface="Bookman Old Style" panose="02050604050505020204" pitchFamily="18" charset="0"/>
              </a:rPr>
              <a:t>развитие </a:t>
            </a:r>
          </a:p>
          <a:p>
            <a:r>
              <a:rPr lang="ru-RU" sz="2400" dirty="0" smtClean="0">
                <a:latin typeface="Bookman Old Style" panose="02050604050505020204" pitchFamily="18" charset="0"/>
              </a:rPr>
              <a:t>микроорганизмов </a:t>
            </a:r>
          </a:p>
          <a:p>
            <a:r>
              <a:rPr lang="ru-RU" sz="2400" dirty="0" smtClean="0">
                <a:latin typeface="Bookman Old Style" panose="02050604050505020204" pitchFamily="18" charset="0"/>
              </a:rPr>
              <a:t>в сыворотке и молоке, а некоторые микроорганизмы её вырабатывают </a:t>
            </a:r>
          </a:p>
          <a:p>
            <a:r>
              <a:rPr lang="ru-RU" sz="2400" dirty="0" smtClean="0">
                <a:latin typeface="Bookman Old Style" panose="02050604050505020204" pitchFamily="18" charset="0"/>
              </a:rPr>
              <a:t> 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3683" y="169052"/>
            <a:ext cx="709246" cy="77787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Bookman Old Style" panose="02050604050505020204" pitchFamily="18" charset="0"/>
              </a:rPr>
              <a:t>2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7557" y="169052"/>
            <a:ext cx="4328208" cy="209192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5035" y="1927413"/>
            <a:ext cx="2568993" cy="192741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3415" y="4741001"/>
            <a:ext cx="3966643" cy="187117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/>
          <a:srcRect l="1419" t="54827" r="48516" b="2945"/>
          <a:stretch/>
        </p:blipFill>
        <p:spPr>
          <a:xfrm>
            <a:off x="4445920" y="5114669"/>
            <a:ext cx="2154115" cy="159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54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521677" y="4502259"/>
            <a:ext cx="5132294" cy="2129450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651978" y="4483201"/>
            <a:ext cx="5298080" cy="2304461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875523" y="2376066"/>
            <a:ext cx="4410145" cy="1958522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46632" y="8781"/>
            <a:ext cx="7172453" cy="212190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3200" y="67298"/>
            <a:ext cx="4174356" cy="3959579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5367" y="4887361"/>
            <a:ext cx="5253718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latin typeface="Bookman Old Style" panose="02050604050505020204" pitchFamily="18" charset="0"/>
              </a:rPr>
              <a:t>Д</a:t>
            </a:r>
            <a:r>
              <a:rPr lang="ru-RU" dirty="0" smtClean="0">
                <a:latin typeface="Bookman Old Style" panose="02050604050505020204" pitchFamily="18" charset="0"/>
              </a:rPr>
              <a:t>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2276" y="141205"/>
            <a:ext cx="420324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А) Самая распространённая в природе непредельная кислота, входит в состав растительных масел и животных жиров. </a:t>
            </a:r>
            <a:r>
              <a:rPr lang="ru-RU" sz="2400" dirty="0">
                <a:latin typeface="Bookman Old Style" panose="02050604050505020204" pitchFamily="18" charset="0"/>
              </a:rPr>
              <a:t>Отличный защитник от радиации, отвечает за построение биологических мембран</a:t>
            </a:r>
            <a:r>
              <a:rPr lang="en-US" sz="2400" dirty="0">
                <a:latin typeface="Bookman Old Style" panose="02050604050505020204" pitchFamily="18" charset="0"/>
              </a:rPr>
              <a:t> 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09769" y="4567335"/>
            <a:ext cx="39461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866630" y="68665"/>
            <a:ext cx="70834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Б) Используется при изготовлении бумаги,  лака, олифы, при производстве резины, в качестве охлаждающе-смазочной жидкости при резке и сверлении металлов, в пищевой промышленности, косметологии и т.д.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859523" y="2349395"/>
            <a:ext cx="4321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В)  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36969" y="-57441"/>
            <a:ext cx="709246" cy="77787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Bookman Old Style" panose="02050604050505020204" pitchFamily="18" charset="0"/>
              </a:rPr>
              <a:t>3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4054" y="4567336"/>
            <a:ext cx="4353574" cy="212666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430" y="2515379"/>
            <a:ext cx="2413907" cy="16005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2281" y="4735218"/>
            <a:ext cx="4172401" cy="1704220"/>
          </a:xfrm>
          <a:prstGeom prst="rect">
            <a:avLst/>
          </a:prstGeom>
        </p:spPr>
      </p:pic>
      <p:sp>
        <p:nvSpPr>
          <p:cNvPr id="15" name="Скругленный прямоугольник 14"/>
          <p:cNvSpPr/>
          <p:nvPr/>
        </p:nvSpPr>
        <p:spPr>
          <a:xfrm>
            <a:off x="9397749" y="1967449"/>
            <a:ext cx="2699502" cy="244868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14442" r="14593"/>
          <a:stretch/>
        </p:blipFill>
        <p:spPr>
          <a:xfrm>
            <a:off x="10075321" y="2047087"/>
            <a:ext cx="1753518" cy="217417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461824" y="2007657"/>
            <a:ext cx="66954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Е</a:t>
            </a:r>
            <a:r>
              <a:rPr lang="ru-RU" sz="2800" dirty="0" smtClean="0">
                <a:latin typeface="Bookman Old Style" panose="02050604050505020204" pitchFamily="18" charset="0"/>
              </a:rPr>
              <a:t>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949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186162" y="4371589"/>
            <a:ext cx="7252129" cy="2285180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8553814" y="74531"/>
            <a:ext cx="3561986" cy="4110606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539619" y="2618800"/>
            <a:ext cx="4513236" cy="1631375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405446" y="4371589"/>
            <a:ext cx="3635820" cy="247267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965861" y="269194"/>
            <a:ext cx="4439585" cy="212190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9441" y="169052"/>
            <a:ext cx="3279333" cy="4016085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8306" y="4501013"/>
            <a:ext cx="796018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9992" y="201579"/>
            <a:ext cx="313833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dirty="0" smtClean="0">
                <a:latin typeface="Bookman Old Style" panose="02050604050505020204" pitchFamily="18" charset="0"/>
              </a:rPr>
              <a:t>А) Источник этой кислоты - ивовая кора, она есть в клубнике, вине листьях мирта и кустарнике спирея. Может вырабатываться в организме человека </a:t>
            </a:r>
            <a:r>
              <a:rPr lang="en-US" sz="2600" dirty="0" smtClean="0">
                <a:latin typeface="Bookman Old Style" panose="02050604050505020204" pitchFamily="18" charset="0"/>
              </a:rPr>
              <a:t> </a:t>
            </a:r>
            <a:endParaRPr lang="ru-RU" sz="26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669152" y="74531"/>
            <a:ext cx="3372114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dirty="0">
                <a:latin typeface="Bookman Old Style" panose="02050604050505020204" pitchFamily="18" charset="0"/>
              </a:rPr>
              <a:t>В) </a:t>
            </a:r>
            <a:r>
              <a:rPr lang="ru-RU" sz="2500" dirty="0" smtClean="0">
                <a:latin typeface="Bookman Old Style" panose="02050604050505020204" pitchFamily="18" charset="0"/>
              </a:rPr>
              <a:t>А с </a:t>
            </a:r>
            <a:r>
              <a:rPr lang="ru-RU" sz="2500" dirty="0">
                <a:latin typeface="Bookman Old Style" panose="02050604050505020204" pitchFamily="18" charset="0"/>
              </a:rPr>
              <a:t>приставкой в названии – разжижает </a:t>
            </a:r>
            <a:r>
              <a:rPr lang="ru-RU" sz="2500" dirty="0" smtClean="0">
                <a:latin typeface="Bookman Old Style" panose="02050604050505020204" pitchFamily="18" charset="0"/>
              </a:rPr>
              <a:t>кровь, утоляет боль, снижает темпера-туру. В мире ежегодно употребляется </a:t>
            </a:r>
          </a:p>
          <a:p>
            <a:pPr algn="ctr"/>
            <a:r>
              <a:rPr lang="ru-RU" sz="2500" dirty="0" smtClean="0">
                <a:latin typeface="Bookman Old Style" panose="02050604050505020204" pitchFamily="18" charset="0"/>
              </a:rPr>
              <a:t>80 000 000 000 таблеток </a:t>
            </a:r>
            <a:r>
              <a:rPr lang="en-US" sz="2500" dirty="0" smtClean="0">
                <a:latin typeface="Bookman Old Style" panose="02050604050505020204" pitchFamily="18" charset="0"/>
              </a:rPr>
              <a:t> </a:t>
            </a:r>
            <a:endParaRPr lang="ru-RU" sz="25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8789" y="4371589"/>
            <a:ext cx="394619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Д</a:t>
            </a:r>
            <a:r>
              <a:rPr lang="ru-RU" sz="2800" dirty="0" smtClean="0">
                <a:latin typeface="Bookman Old Style" panose="02050604050505020204" pitchFamily="18" charset="0"/>
              </a:rPr>
              <a:t>) Лекарство, содержащее </a:t>
            </a:r>
          </a:p>
          <a:p>
            <a:r>
              <a:rPr lang="ru-RU" sz="2800" dirty="0" smtClean="0">
                <a:latin typeface="Bookman Old Style" panose="02050604050505020204" pitchFamily="18" charset="0"/>
              </a:rPr>
              <a:t>кислоту получило своё название от кустарника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965861" y="413237"/>
            <a:ext cx="466418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Б) На латыни ива – </a:t>
            </a:r>
            <a:r>
              <a:rPr lang="ru-RU" sz="2400" dirty="0" err="1" smtClean="0">
                <a:latin typeface="Bookman Old Style" panose="02050604050505020204" pitchFamily="18" charset="0"/>
              </a:rPr>
              <a:t>саликс</a:t>
            </a:r>
            <a:r>
              <a:rPr lang="ru-RU" sz="2400" dirty="0" smtClean="0">
                <a:latin typeface="Bookman Old Style" panose="02050604050505020204" pitchFamily="18" charset="0"/>
              </a:rPr>
              <a:t>, кислота получила схожее название. </a:t>
            </a:r>
            <a:r>
              <a:rPr lang="ru-RU" sz="2400" dirty="0">
                <a:latin typeface="Bookman Old Style" panose="02050604050505020204" pitchFamily="18" charset="0"/>
              </a:rPr>
              <a:t>Эта кислота поможет в борьбе с прыщами и жирной кожей  </a:t>
            </a:r>
            <a:endParaRPr lang="ru-RU" sz="2400" dirty="0" smtClean="0">
              <a:latin typeface="Bookman Old Style" panose="02050604050505020204" pitchFamily="18" charset="0"/>
            </a:endParaRPr>
          </a:p>
          <a:p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39619" y="2592152"/>
            <a:ext cx="40352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Г</a:t>
            </a:r>
            <a:r>
              <a:rPr lang="ru-RU" sz="2800" dirty="0" smtClean="0">
                <a:latin typeface="Bookman Old Style" panose="02050604050505020204" pitchFamily="18" charset="0"/>
              </a:rPr>
              <a:t>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88327" y="0"/>
            <a:ext cx="709246" cy="777875"/>
          </a:xfrm>
        </p:spPr>
        <p:txBody>
          <a:bodyPr>
            <a:noAutofit/>
          </a:bodyPr>
          <a:lstStyle/>
          <a:p>
            <a:r>
              <a:rPr lang="ru-RU" sz="6000" b="1" dirty="0">
                <a:latin typeface="Bookman Old Style" panose="02050604050505020204" pitchFamily="18" charset="0"/>
              </a:rPr>
              <a:t>4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4716" t="7381" r="4866" b="6169"/>
          <a:stretch/>
        </p:blipFill>
        <p:spPr>
          <a:xfrm>
            <a:off x="9372600" y="4540295"/>
            <a:ext cx="2294435" cy="218698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1040" y="2719736"/>
            <a:ext cx="2404860" cy="14295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/>
          <a:srcRect b="34100"/>
          <a:stretch/>
        </p:blipFill>
        <p:spPr>
          <a:xfrm>
            <a:off x="3868616" y="4540295"/>
            <a:ext cx="3373594" cy="201564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4991" y="3075930"/>
            <a:ext cx="1681287" cy="1073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20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819021" y="4625489"/>
            <a:ext cx="4219841" cy="1897540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5539355" y="4625489"/>
            <a:ext cx="5881680" cy="2020439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138635" y="2541172"/>
            <a:ext cx="4004781" cy="2026085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377301" y="106633"/>
            <a:ext cx="3725051" cy="433873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59672" y="120457"/>
            <a:ext cx="5061134" cy="231573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7654" y="791975"/>
            <a:ext cx="2855522" cy="3432889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05319" y="4765629"/>
            <a:ext cx="5253718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7718" y="940871"/>
            <a:ext cx="30450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А) Эту кислоту и её изомеры получают синтетически или из корня известного растения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377301" y="47978"/>
            <a:ext cx="372505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Д) Используется в синтезе некоторых веществ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86574" y="4626711"/>
            <a:ext cx="39461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62264" y="145507"/>
            <a:ext cx="495854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Б) Изоамиловый эфир этой кислоты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r>
              <a:rPr lang="ru-RU" sz="2800" dirty="0" smtClean="0">
                <a:latin typeface="Bookman Old Style" panose="02050604050505020204" pitchFamily="18" charset="0"/>
              </a:rPr>
              <a:t>используется в пищевой промышленности (яблочная эссенция)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159672" y="2625031"/>
            <a:ext cx="3983744" cy="519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В)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195" y="14100"/>
            <a:ext cx="709246" cy="77787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Bookman Old Style" panose="02050604050505020204" pitchFamily="18" charset="0"/>
              </a:rPr>
              <a:t>5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825" t="6988" r="544" b="346"/>
          <a:stretch/>
        </p:blipFill>
        <p:spPr>
          <a:xfrm>
            <a:off x="6456836" y="4765629"/>
            <a:ext cx="4596646" cy="17573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7075" y="2996745"/>
            <a:ext cx="1975275" cy="140220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9548" y="2616311"/>
            <a:ext cx="3120523" cy="182905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09845" y="2363554"/>
            <a:ext cx="1890844" cy="102058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31506" y="940871"/>
            <a:ext cx="2035295" cy="205587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42380" y="4785968"/>
            <a:ext cx="2751416" cy="167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412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2840705" y="4132729"/>
            <a:ext cx="4557968" cy="2567685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600207" y="3908940"/>
            <a:ext cx="4506662" cy="2860509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818777" y="1951019"/>
            <a:ext cx="5438672" cy="1862413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371199" y="126083"/>
            <a:ext cx="3647886" cy="325315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818778" y="103115"/>
            <a:ext cx="5322372" cy="167521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9933" y="946928"/>
            <a:ext cx="2612545" cy="4557402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09208" y="3984016"/>
            <a:ext cx="5253718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3765" y="906670"/>
            <a:ext cx="2319121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А) Запах </a:t>
            </a:r>
          </a:p>
          <a:p>
            <a:r>
              <a:rPr lang="ru-RU" sz="2800" dirty="0" smtClean="0">
                <a:latin typeface="Bookman Old Style" panose="02050604050505020204" pitchFamily="18" charset="0"/>
              </a:rPr>
              <a:t>этой кислоты позволяет </a:t>
            </a:r>
            <a:r>
              <a:rPr lang="ru-RU" sz="2800" dirty="0" err="1" smtClean="0">
                <a:latin typeface="Bookman Old Style" panose="02050604050505020204" pitchFamily="18" charset="0"/>
              </a:rPr>
              <a:t>кровосо</a:t>
            </a:r>
            <a:r>
              <a:rPr lang="ru-RU" sz="2800" dirty="0" smtClean="0">
                <a:latin typeface="Bookman Old Style" panose="02050604050505020204" pitchFamily="18" charset="0"/>
              </a:rPr>
              <a:t>-</a:t>
            </a:r>
          </a:p>
          <a:p>
            <a:r>
              <a:rPr lang="ru-RU" sz="2800" dirty="0" smtClean="0">
                <a:latin typeface="Bookman Old Style" panose="02050604050505020204" pitchFamily="18" charset="0"/>
              </a:rPr>
              <a:t>сущим насекомым находить </a:t>
            </a:r>
          </a:p>
          <a:p>
            <a:r>
              <a:rPr lang="ru-RU" sz="2800" dirty="0" smtClean="0">
                <a:latin typeface="Bookman Old Style" panose="02050604050505020204" pitchFamily="18" charset="0"/>
              </a:rPr>
              <a:t>свои </a:t>
            </a:r>
          </a:p>
          <a:p>
            <a:r>
              <a:rPr lang="ru-RU" sz="2800" dirty="0" smtClean="0">
                <a:latin typeface="Bookman Old Style" panose="02050604050505020204" pitchFamily="18" charset="0"/>
              </a:rPr>
              <a:t>жертвы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476355" y="162097"/>
            <a:ext cx="2678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Д)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59055" y="4303312"/>
            <a:ext cx="39461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874637" y="59875"/>
            <a:ext cx="516670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Б) Содержится в квашеной капусте, солёных огурцах, образуется при созревании сыра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874637" y="1974013"/>
            <a:ext cx="526651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В) Является промежуточным продуктом обмена веществ у теплокровных животных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9933" y="59875"/>
            <a:ext cx="709246" cy="777875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latin typeface="Bookman Old Style" panose="02050604050505020204" pitchFamily="18" charset="0"/>
              </a:rPr>
              <a:t>6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1153" y="778159"/>
            <a:ext cx="3334182" cy="244016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7877" y="4303311"/>
            <a:ext cx="3698908" cy="22593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8025" y="4461094"/>
            <a:ext cx="4097310" cy="210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82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Скругленный прямоугольник 17"/>
          <p:cNvSpPr/>
          <p:nvPr/>
        </p:nvSpPr>
        <p:spPr>
          <a:xfrm>
            <a:off x="8994680" y="2813911"/>
            <a:ext cx="3085951" cy="3947373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76570" y="3648807"/>
            <a:ext cx="2764320" cy="2972243"/>
          </a:xfrm>
          <a:prstGeom prst="rect">
            <a:avLst/>
          </a:prstGeom>
        </p:spPr>
      </p:pic>
      <p:sp>
        <p:nvSpPr>
          <p:cNvPr id="19" name="Скругленный прямоугольник 18"/>
          <p:cNvSpPr/>
          <p:nvPr/>
        </p:nvSpPr>
        <p:spPr>
          <a:xfrm>
            <a:off x="3671437" y="4520712"/>
            <a:ext cx="4839517" cy="2240572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193113" y="2664363"/>
            <a:ext cx="5676629" cy="1631375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000028" y="80438"/>
            <a:ext cx="2861550" cy="2556700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133487" y="80438"/>
            <a:ext cx="5715020" cy="245084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8101" y="837657"/>
            <a:ext cx="3025188" cy="5686235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03620" y="2844166"/>
            <a:ext cx="3032835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Винная кислота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6817" y="887817"/>
            <a:ext cx="30450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А)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r>
              <a:rPr lang="ru-RU" sz="2800" dirty="0" smtClean="0">
                <a:latin typeface="Bookman Old Style" panose="02050604050505020204" pitchFamily="18" charset="0"/>
              </a:rPr>
              <a:t>В красном – камни грязно-красные, в белом – буро-серые, после </a:t>
            </a:r>
            <a:r>
              <a:rPr lang="ru-RU" sz="2800" dirty="0">
                <a:latin typeface="Bookman Old Style" panose="02050604050505020204" pitchFamily="18" charset="0"/>
              </a:rPr>
              <a:t>очистки </a:t>
            </a:r>
            <a:r>
              <a:rPr lang="ru-RU" sz="2800" dirty="0" smtClean="0">
                <a:latin typeface="Bookman Old Style" panose="02050604050505020204" pitchFamily="18" charset="0"/>
              </a:rPr>
              <a:t>– кристаллы бесцветные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102730" y="148419"/>
            <a:ext cx="26788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Д) </a:t>
            </a:r>
            <a:r>
              <a:rPr lang="ru-RU" sz="2800" dirty="0">
                <a:latin typeface="Bookman Old Style" panose="02050604050505020204" pitchFamily="18" charset="0"/>
              </a:rPr>
              <a:t>Соли этой кислоты – </a:t>
            </a:r>
            <a:r>
              <a:rPr lang="ru-RU" sz="2800" dirty="0" err="1">
                <a:latin typeface="Bookman Old Style" panose="02050604050505020204" pitchFamily="18" charset="0"/>
              </a:rPr>
              <a:t>тартраты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749224" y="4581715"/>
            <a:ext cx="30493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48743" y="165869"/>
            <a:ext cx="56499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Б) </a:t>
            </a:r>
            <a:r>
              <a:rPr lang="ru-RU" sz="2400" dirty="0">
                <a:latin typeface="Bookman Old Style" panose="02050604050505020204" pitchFamily="18" charset="0"/>
              </a:rPr>
              <a:t>Первые способы получения этой кислоты были </a:t>
            </a:r>
            <a:r>
              <a:rPr lang="ru-RU" sz="2400" dirty="0" smtClean="0">
                <a:latin typeface="Bookman Old Style" panose="02050604050505020204" pitchFamily="18" charset="0"/>
              </a:rPr>
              <a:t>проведены ещё алхимиками. Лишена запаха, но имеет ярко выраженный кислый вкус. Существенные количества её  содержат фрукты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214350" y="2692541"/>
            <a:ext cx="563415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В) Образует две соли – кислые и нормальные, они имеют разную растворимость 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6817" y="80438"/>
            <a:ext cx="787583" cy="807379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latin typeface="Bookman Old Style" panose="02050604050505020204" pitchFamily="18" charset="0"/>
              </a:rPr>
              <a:t>7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815" y="4427247"/>
            <a:ext cx="2665015" cy="189467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8827" y="4656841"/>
            <a:ext cx="3951981" cy="191795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67551" y="1637747"/>
            <a:ext cx="1926503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499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8" grpId="0"/>
      <p:bldP spid="12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342900" y="4695689"/>
            <a:ext cx="4334607" cy="2083387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8238392" y="3877409"/>
            <a:ext cx="3798277" cy="2892668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916202" y="2489849"/>
            <a:ext cx="3113978" cy="4180998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090160" y="233349"/>
            <a:ext cx="3681183" cy="325315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728746" y="270696"/>
            <a:ext cx="4094450" cy="212190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7653" y="861646"/>
            <a:ext cx="3438231" cy="3593813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38393" y="4580348"/>
            <a:ext cx="1210090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3682" y="887702"/>
            <a:ext cx="3382202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А)</a:t>
            </a:r>
            <a:r>
              <a:rPr lang="ru-RU" sz="2800" dirty="0">
                <a:latin typeface="Bookman Old Style" panose="02050604050505020204" pitchFamily="18" charset="0"/>
              </a:rPr>
              <a:t> </a:t>
            </a:r>
            <a:r>
              <a:rPr lang="ru-RU" sz="2400" dirty="0" smtClean="0">
                <a:latin typeface="Bookman Old Style" panose="02050604050505020204" pitchFamily="18" charset="0"/>
              </a:rPr>
              <a:t>Кислота </a:t>
            </a:r>
            <a:r>
              <a:rPr lang="ru-RU" sz="2400" dirty="0">
                <a:latin typeface="Bookman Old Style" panose="02050604050505020204" pitchFamily="18" charset="0"/>
              </a:rPr>
              <a:t>впервые была выделена </a:t>
            </a:r>
            <a:r>
              <a:rPr lang="ru-RU" sz="2400" dirty="0" smtClean="0">
                <a:latin typeface="Bookman Old Style" panose="02050604050505020204" pitchFamily="18" charset="0"/>
              </a:rPr>
              <a:t>в </a:t>
            </a:r>
            <a:r>
              <a:rPr lang="ru-RU" sz="2400" dirty="0">
                <a:latin typeface="Bookman Old Style" panose="02050604050505020204" pitchFamily="18" charset="0"/>
              </a:rPr>
              <a:t>1784 году шведским аптекарем Карлом </a:t>
            </a:r>
            <a:r>
              <a:rPr lang="ru-RU" sz="2400" dirty="0" err="1">
                <a:latin typeface="Bookman Old Style" panose="02050604050505020204" pitchFamily="18" charset="0"/>
              </a:rPr>
              <a:t>Шееле</a:t>
            </a:r>
            <a:r>
              <a:rPr lang="ru-RU" sz="2400" dirty="0" smtClean="0">
                <a:latin typeface="Bookman Old Style" panose="02050604050505020204" pitchFamily="18" charset="0"/>
              </a:rPr>
              <a:t>. Есть в организме каждого человека. Улучшает энергетический обмен.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204148" y="323323"/>
            <a:ext cx="37429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Д) Вкусовая добавка. Регулятор кислотности, консервант</a:t>
            </a:r>
            <a:r>
              <a:rPr lang="en-US" sz="2400" dirty="0" smtClean="0">
                <a:latin typeface="Bookman Old Style" panose="02050604050505020204" pitchFamily="18" charset="0"/>
              </a:rPr>
              <a:t> 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0864" y="4606132"/>
            <a:ext cx="4226643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В) </a:t>
            </a:r>
            <a:r>
              <a:rPr lang="ru-RU" sz="2400" dirty="0">
                <a:latin typeface="Bookman Old Style" panose="02050604050505020204" pitchFamily="18" charset="0"/>
              </a:rPr>
              <a:t>В строительстве, </a:t>
            </a:r>
            <a:r>
              <a:rPr lang="ru-RU" sz="2400" dirty="0" smtClean="0">
                <a:latin typeface="Bookman Old Style" panose="02050604050505020204" pitchFamily="18" charset="0"/>
              </a:rPr>
              <a:t>эту </a:t>
            </a:r>
            <a:r>
              <a:rPr lang="ru-RU" sz="2400" dirty="0">
                <a:latin typeface="Bookman Old Style" panose="02050604050505020204" pitchFamily="18" charset="0"/>
              </a:rPr>
              <a:t>кислоту используют в качестве добавки к цементу для замедления схватывания</a:t>
            </a:r>
            <a:r>
              <a:rPr lang="ru-RU" sz="2400" dirty="0" smtClean="0">
                <a:latin typeface="Bookman Old Style" panose="02050604050505020204" pitchFamily="18" charset="0"/>
              </a:rPr>
              <a:t>.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83266" y="423707"/>
            <a:ext cx="3825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61480" y="4252468"/>
            <a:ext cx="16272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После: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3683" y="169052"/>
            <a:ext cx="709246" cy="777875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latin typeface="Bookman Old Style" panose="02050604050505020204" pitchFamily="18" charset="0"/>
              </a:rPr>
              <a:t>8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79509" y="4114192"/>
            <a:ext cx="3246758" cy="241910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4280" y="2674137"/>
            <a:ext cx="2127688" cy="162473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65531" y="4793103"/>
            <a:ext cx="2256437" cy="1784943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5019832" y="2725394"/>
            <a:ext cx="756139" cy="972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</a:t>
            </a:r>
          </a:p>
          <a:p>
            <a:r>
              <a:rPr lang="ru-RU" sz="2800" dirty="0" smtClean="0">
                <a:latin typeface="Bookman Old Style" panose="02050604050505020204" pitchFamily="18" charset="0"/>
              </a:rPr>
              <a:t>До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5"/>
          <a:srcRect r="-17"/>
          <a:stretch/>
        </p:blipFill>
        <p:spPr>
          <a:xfrm>
            <a:off x="9161586" y="1966107"/>
            <a:ext cx="2312376" cy="136121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97059" y="444137"/>
            <a:ext cx="3395344" cy="1858907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/>
          <a:srcRect t="24062"/>
          <a:stretch/>
        </p:blipFill>
        <p:spPr>
          <a:xfrm>
            <a:off x="4397060" y="1373591"/>
            <a:ext cx="1297220" cy="92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61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0" grpId="0"/>
      <p:bldP spid="14" grpId="0"/>
      <p:bldP spid="2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146406" y="4506587"/>
            <a:ext cx="5596470" cy="2301776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096000" y="4613799"/>
            <a:ext cx="5968046" cy="2137843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525859" y="2690705"/>
            <a:ext cx="8029647" cy="1740082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423463" y="156422"/>
            <a:ext cx="3640583" cy="2358644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343298" y="165253"/>
            <a:ext cx="4888923" cy="229921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7654" y="946928"/>
            <a:ext cx="3025188" cy="3375152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50948" y="4690790"/>
            <a:ext cx="5253718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2473" y="1099267"/>
            <a:ext cx="304506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А</a:t>
            </a:r>
            <a:r>
              <a:rPr lang="ru-RU" sz="2800" dirty="0">
                <a:latin typeface="Bookman Old Style" panose="02050604050505020204" pitchFamily="18" charset="0"/>
              </a:rPr>
              <a:t>) Эту кислоту используют </a:t>
            </a:r>
            <a:r>
              <a:rPr lang="ru-RU" sz="2800" dirty="0" smtClean="0">
                <a:latin typeface="Bookman Old Style" panose="02050604050505020204" pitchFamily="18" charset="0"/>
              </a:rPr>
              <a:t>медведи </a:t>
            </a:r>
            <a:r>
              <a:rPr lang="ru-RU" sz="2800" dirty="0">
                <a:latin typeface="Bookman Old Style" panose="02050604050505020204" pitchFamily="18" charset="0"/>
              </a:rPr>
              <a:t>после зимней спячки. Как вы думаете, для чего?   </a:t>
            </a:r>
            <a:r>
              <a:rPr lang="en-US" sz="2800" dirty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  <a:p>
            <a:r>
              <a:rPr lang="ru-RU" sz="2800" dirty="0" smtClean="0">
                <a:latin typeface="Bookman Old Style" panose="02050604050505020204" pitchFamily="18" charset="0"/>
              </a:rPr>
              <a:t>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504954" y="42497"/>
            <a:ext cx="2678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Д)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8728" y="4561594"/>
            <a:ext cx="56400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1,25% раствор этого вещества называют спиртом.  Отношение атомов в молекуле данного вещества </a:t>
            </a:r>
          </a:p>
          <a:p>
            <a:r>
              <a:rPr lang="ru-RU" sz="2800" dirty="0" smtClean="0">
                <a:latin typeface="Bookman Old Style" panose="02050604050505020204" pitchFamily="18" charset="0"/>
              </a:rPr>
              <a:t>                1: 2 : 2 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25859" y="209673"/>
            <a:ext cx="470636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</a:t>
            </a:r>
            <a:r>
              <a:rPr lang="ru-RU" sz="2800" dirty="0">
                <a:latin typeface="Bookman Old Style" panose="02050604050505020204" pitchFamily="18" charset="0"/>
              </a:rPr>
              <a:t>) Благодаря этой кислоте</a:t>
            </a:r>
            <a:r>
              <a:rPr lang="en-US" sz="2800" dirty="0">
                <a:latin typeface="Bookman Old Style" panose="02050604050505020204" pitchFamily="18" charset="0"/>
              </a:rPr>
              <a:t> </a:t>
            </a:r>
            <a:r>
              <a:rPr lang="ru-RU" sz="2800" dirty="0">
                <a:latin typeface="Bookman Old Style" panose="02050604050505020204" pitchFamily="18" charset="0"/>
              </a:rPr>
              <a:t>некоторые виды насекомых общаются между </a:t>
            </a:r>
            <a:r>
              <a:rPr lang="ru-RU" sz="2800" dirty="0" smtClean="0">
                <a:latin typeface="Bookman Old Style" panose="02050604050505020204" pitchFamily="18" charset="0"/>
              </a:rPr>
              <a:t>собой и защищаются от врагов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25859" y="2614905"/>
            <a:ext cx="787880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В) Есть в растении</a:t>
            </a:r>
            <a:r>
              <a:rPr lang="ru-RU" sz="2800" dirty="0">
                <a:latin typeface="Bookman Old Style" panose="02050604050505020204" pitchFamily="18" charset="0"/>
              </a:rPr>
              <a:t>, личный опыт </a:t>
            </a:r>
            <a:r>
              <a:rPr lang="ru-RU" sz="2800" dirty="0" smtClean="0">
                <a:latin typeface="Bookman Old Style" panose="02050604050505020204" pitchFamily="18" charset="0"/>
              </a:rPr>
              <a:t>общения с которым может довести до слёз, мы знаем его по сказке Андерсена и узнают это растение даже слепые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3683" y="169052"/>
            <a:ext cx="709246" cy="77787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Bookman Old Style" panose="02050604050505020204" pitchFamily="18" charset="0"/>
              </a:rPr>
              <a:t>9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4304" t="12488" b="14822"/>
          <a:stretch/>
        </p:blipFill>
        <p:spPr>
          <a:xfrm>
            <a:off x="6615953" y="4707230"/>
            <a:ext cx="5274452" cy="190048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5849" y="172118"/>
            <a:ext cx="1698279" cy="14594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25680" y="503050"/>
            <a:ext cx="1678927" cy="139056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9073" y="1342254"/>
            <a:ext cx="1444877" cy="113395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63447" y="4782790"/>
            <a:ext cx="1450918" cy="890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896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1820008" y="4548322"/>
            <a:ext cx="4334607" cy="2083387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651978" y="4603616"/>
            <a:ext cx="5298080" cy="1815882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728746" y="2218930"/>
            <a:ext cx="5092524" cy="2207726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024185" y="161163"/>
            <a:ext cx="2994899" cy="420288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696733" y="270697"/>
            <a:ext cx="5124538" cy="181588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7654" y="946928"/>
            <a:ext cx="3467104" cy="3375152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65367" y="4887361"/>
            <a:ext cx="5253718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7889" y="1002220"/>
            <a:ext cx="335316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00" dirty="0" smtClean="0">
                <a:latin typeface="Bookman Old Style" panose="02050604050505020204" pitchFamily="18" charset="0"/>
              </a:rPr>
              <a:t>А) Белые кристаллы, плохо растворимы </a:t>
            </a:r>
          </a:p>
          <a:p>
            <a:r>
              <a:rPr lang="ru-RU" sz="2600" dirty="0" smtClean="0">
                <a:latin typeface="Bookman Old Style" panose="02050604050505020204" pitchFamily="18" charset="0"/>
              </a:rPr>
              <a:t>в воде </a:t>
            </a:r>
            <a:r>
              <a:rPr lang="en-US" sz="2600" dirty="0" smtClean="0">
                <a:latin typeface="Bookman Old Style" panose="02050604050505020204" pitchFamily="18" charset="0"/>
              </a:rPr>
              <a:t> </a:t>
            </a:r>
            <a:endParaRPr lang="ru-RU" sz="26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115537" y="169052"/>
            <a:ext cx="290613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Д) В медицине применяют в качестве </a:t>
            </a:r>
            <a:r>
              <a:rPr lang="ru-RU" sz="2800" dirty="0" err="1" smtClean="0">
                <a:latin typeface="Bookman Old Style" panose="02050604050505020204" pitchFamily="18" charset="0"/>
              </a:rPr>
              <a:t>противогриб-кового</a:t>
            </a:r>
            <a:r>
              <a:rPr lang="ru-RU" sz="2800" dirty="0" smtClean="0">
                <a:latin typeface="Bookman Old Style" panose="02050604050505020204" pitchFamily="18" charset="0"/>
              </a:rPr>
              <a:t> средства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208419" y="4603615"/>
            <a:ext cx="39461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28746" y="270696"/>
            <a:ext cx="50925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Б) Препятствует росту дрожжей и бактерий </a:t>
            </a:r>
            <a:r>
              <a:rPr lang="ru-RU" sz="2800" dirty="0" err="1" smtClean="0">
                <a:latin typeface="Bookman Old Style" panose="02050604050505020204" pitchFamily="18" charset="0"/>
              </a:rPr>
              <a:t>маслянокислого</a:t>
            </a:r>
            <a:r>
              <a:rPr lang="ru-RU" sz="2800" dirty="0" smtClean="0">
                <a:latin typeface="Bookman Old Style" panose="02050604050505020204" pitchFamily="18" charset="0"/>
              </a:rPr>
              <a:t> брожения, угнетают плесень. 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865770" y="2240640"/>
            <a:ext cx="487443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В) В молекуле данного вещества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r>
              <a:rPr lang="ru-RU" sz="2800" dirty="0" smtClean="0">
                <a:latin typeface="Bookman Old Style" panose="02050604050505020204" pitchFamily="18" charset="0"/>
              </a:rPr>
              <a:t>7 атомов углерода, а атомов водорода меньше, чем атомов углерода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61889"/>
            <a:ext cx="1282217" cy="77787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Bookman Old Style" panose="02050604050505020204" pitchFamily="18" charset="0"/>
              </a:rPr>
              <a:t>10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8618" y="4819601"/>
            <a:ext cx="3395766" cy="138391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" y="2694992"/>
            <a:ext cx="2205318" cy="14646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9381" y="5077433"/>
            <a:ext cx="2005183" cy="1537809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4565" y="4681304"/>
            <a:ext cx="2117647" cy="173819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3458" y="2854597"/>
            <a:ext cx="2150290" cy="1425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224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2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2519778" y="4598378"/>
            <a:ext cx="3634837" cy="2033332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217819" y="4730262"/>
            <a:ext cx="5741377" cy="2059402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802826" y="315030"/>
            <a:ext cx="6578565" cy="1619044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562730" y="734573"/>
            <a:ext cx="2516357" cy="386380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551380" y="2094616"/>
            <a:ext cx="6940329" cy="238391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39110" y="864588"/>
            <a:ext cx="2278775" cy="5805224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7819" y="4801937"/>
            <a:ext cx="5253718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4953" y="877273"/>
            <a:ext cx="217380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А)</a:t>
            </a:r>
            <a:r>
              <a:rPr lang="en-US" sz="2400" dirty="0" smtClean="0">
                <a:latin typeface="Bookman Old Style" panose="02050604050505020204" pitchFamily="18" charset="0"/>
              </a:rPr>
              <a:t> </a:t>
            </a:r>
            <a:r>
              <a:rPr lang="ru-RU" sz="2400" dirty="0" smtClean="0">
                <a:latin typeface="Bookman Old Style" panose="02050604050505020204" pitchFamily="18" charset="0"/>
              </a:rPr>
              <a:t>Эта кислота сильнее уксусной в 200 раз и может разъедать посуду, поэтому в пищевой промышленности не </a:t>
            </a:r>
            <a:r>
              <a:rPr lang="ru-RU" sz="2400" dirty="0" err="1" smtClean="0">
                <a:latin typeface="Bookman Old Style" panose="02050604050505020204" pitchFamily="18" charset="0"/>
              </a:rPr>
              <a:t>исполь-зуется</a:t>
            </a:r>
            <a:r>
              <a:rPr lang="en-US" sz="2400" dirty="0" smtClean="0">
                <a:latin typeface="Bookman Old Style" panose="02050604050505020204" pitchFamily="18" charset="0"/>
              </a:rPr>
              <a:t> 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562731" y="837657"/>
            <a:ext cx="251635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В) Очень много этой кислоты в ревене, свекле мангольд, спарже, шпинате, крыжовнике, ежевике, малине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51380" y="4877990"/>
            <a:ext cx="42378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Д</a:t>
            </a:r>
            <a:r>
              <a:rPr lang="ru-RU" sz="2800" dirty="0" smtClean="0">
                <a:latin typeface="Bookman Old Style" panose="02050604050505020204" pitchFamily="18" charset="0"/>
              </a:rPr>
              <a:t>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12139" y="2073880"/>
            <a:ext cx="666925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Представитель двухосновных карбоновых кислот. Не образует </a:t>
            </a:r>
            <a:r>
              <a:rPr lang="ru-RU" sz="2800" dirty="0">
                <a:latin typeface="Bookman Old Style" panose="02050604050505020204" pitchFamily="18" charset="0"/>
              </a:rPr>
              <a:t>ангидридов, при взаимодействии с серной кислотой даёт три оксида, один из которых ядовит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06955" y="315030"/>
            <a:ext cx="638651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Bookman Old Style" panose="02050604050505020204" pitchFamily="18" charset="0"/>
              </a:rPr>
              <a:t>Б) Тем не менее она есть в составе некоторых пищевых продуктов и её соли могут откладываться в организме человека, образуя камни</a:t>
            </a:r>
          </a:p>
          <a:p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30364" y="0"/>
            <a:ext cx="1282217" cy="77787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Bookman Old Style" panose="02050604050505020204" pitchFamily="18" charset="0"/>
              </a:rPr>
              <a:t>11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8505" y="4919903"/>
            <a:ext cx="3148958" cy="174990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8354" r="124" b="3981"/>
          <a:stretch/>
        </p:blipFill>
        <p:spPr>
          <a:xfrm>
            <a:off x="6820873" y="5357395"/>
            <a:ext cx="1521108" cy="131241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4141" y="4995908"/>
            <a:ext cx="2832151" cy="1517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193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93373" y="2882634"/>
            <a:ext cx="4955975" cy="3852274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297271" y="4540079"/>
            <a:ext cx="4410635" cy="2194829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5131413" y="2419650"/>
            <a:ext cx="4059420" cy="2029258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255115" y="161163"/>
            <a:ext cx="2861550" cy="3821752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754057" y="170153"/>
            <a:ext cx="4284374" cy="212190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0238" y="830323"/>
            <a:ext cx="4366174" cy="1936155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55744" y="4750232"/>
            <a:ext cx="3565595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              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7333" y="798126"/>
            <a:ext cx="4221144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А)</a:t>
            </a:r>
            <a:r>
              <a:rPr lang="ru-RU" dirty="0"/>
              <a:t> </a:t>
            </a:r>
            <a:r>
              <a:rPr lang="ru-RU" sz="2400" dirty="0" smtClean="0">
                <a:latin typeface="Bookman Old Style" panose="02050604050505020204" pitchFamily="18" charset="0"/>
              </a:rPr>
              <a:t>Эта кислота является </a:t>
            </a:r>
            <a:r>
              <a:rPr lang="ru-RU" sz="2400" dirty="0">
                <a:latin typeface="Bookman Old Style" panose="02050604050505020204" pitchFamily="18" charset="0"/>
              </a:rPr>
              <a:t>основным компонентом различных средств для химического </a:t>
            </a:r>
            <a:r>
              <a:rPr lang="ru-RU" sz="2400" dirty="0" smtClean="0">
                <a:latin typeface="Bookman Old Style" panose="02050604050505020204" pitchFamily="18" charset="0"/>
              </a:rPr>
              <a:t>удаления накипи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238542" y="195107"/>
            <a:ext cx="2678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Д)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6228" y="2899614"/>
            <a:ext cx="47830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</a:t>
            </a:r>
            <a:r>
              <a:rPr lang="ru-RU" sz="2400" dirty="0" smtClean="0">
                <a:latin typeface="Bookman Old Style" panose="02050604050505020204" pitchFamily="18" charset="0"/>
              </a:rPr>
              <a:t>Пищевая добавка</a:t>
            </a:r>
          </a:p>
          <a:p>
            <a:r>
              <a:rPr lang="ru-RU" sz="2800" b="1" dirty="0" smtClean="0">
                <a:latin typeface="Bookman Old Style" panose="02050604050505020204" pitchFamily="18" charset="0"/>
              </a:rPr>
              <a:t>Е355</a:t>
            </a:r>
            <a:r>
              <a:rPr lang="ru-RU" sz="2400" dirty="0" smtClean="0">
                <a:latin typeface="Bookman Old Style" panose="02050604050505020204" pitchFamily="18" charset="0"/>
              </a:rPr>
              <a:t>, для придания кислого вкуса пищевым продуктам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49347" y="153788"/>
            <a:ext cx="398908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Б) Исходное сырьё для получения </a:t>
            </a:r>
            <a:r>
              <a:rPr lang="ru-RU" sz="2800" dirty="0" err="1" smtClean="0">
                <a:latin typeface="Bookman Old Style" panose="02050604050505020204" pitchFamily="18" charset="0"/>
              </a:rPr>
              <a:t>гексаметилен-адипинамида</a:t>
            </a:r>
            <a:r>
              <a:rPr lang="ru-RU" sz="2800" dirty="0" smtClean="0">
                <a:latin typeface="Bookman Old Style" panose="02050604050505020204" pitchFamily="18" charset="0"/>
              </a:rPr>
              <a:t> (≈90%)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131413" y="2704949"/>
            <a:ext cx="40352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В)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59540"/>
            <a:ext cx="1282217" cy="77787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Bookman Old Style" panose="02050604050505020204" pitchFamily="18" charset="0"/>
              </a:rPr>
              <a:t>12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192" r="61765"/>
          <a:stretch/>
        </p:blipFill>
        <p:spPr>
          <a:xfrm>
            <a:off x="747346" y="4141694"/>
            <a:ext cx="3826897" cy="24770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8514" y="2497015"/>
            <a:ext cx="3245224" cy="172329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84604" y="4750232"/>
            <a:ext cx="3185750" cy="186852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0964" y="718327"/>
            <a:ext cx="2462997" cy="3011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514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3235224" y="4597762"/>
            <a:ext cx="3233816" cy="2188520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096155" y="2648676"/>
            <a:ext cx="5692434" cy="1815882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8969895" y="137293"/>
            <a:ext cx="3049190" cy="2335044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263732" y="2453005"/>
            <a:ext cx="2661939" cy="2017681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304773" y="89647"/>
            <a:ext cx="5552356" cy="230295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5219" y="864798"/>
            <a:ext cx="3025188" cy="4182331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2474" y="2620811"/>
            <a:ext cx="5253718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 smtClean="0">
                <a:latin typeface="Bookman Old Style" panose="02050604050505020204" pitchFamily="18" charset="0"/>
              </a:rPr>
              <a:t>Е)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93748" y="949836"/>
            <a:ext cx="34047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А) Эта кислота называется согласно названию популярного фрукта, но входит в состав множества ягод и фруктов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991494" y="137293"/>
            <a:ext cx="29585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Д) Бесцветная </a:t>
            </a:r>
            <a:r>
              <a:rPr lang="ru-RU" sz="2800" dirty="0">
                <a:latin typeface="Bookman Old Style" panose="02050604050505020204" pitchFamily="18" charset="0"/>
              </a:rPr>
              <a:t>маслянистая жидкость с неприятным запахом </a:t>
            </a:r>
            <a:r>
              <a:rPr lang="en-US" sz="2800" dirty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304772" y="4658544"/>
            <a:ext cx="39461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417539" y="137293"/>
            <a:ext cx="3825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12866" y="2472337"/>
            <a:ext cx="40352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В)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-27898" y="27299"/>
            <a:ext cx="1282217" cy="77787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Bookman Old Style" panose="02050604050505020204" pitchFamily="18" charset="0"/>
              </a:rPr>
              <a:t>13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7116" y="206145"/>
            <a:ext cx="4761389" cy="20741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t="8647" b="8220"/>
          <a:stretch/>
        </p:blipFill>
        <p:spPr>
          <a:xfrm>
            <a:off x="3882365" y="2546368"/>
            <a:ext cx="1790093" cy="175708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3965" y="4732296"/>
            <a:ext cx="2620976" cy="192078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55385" y="2734355"/>
            <a:ext cx="4710807" cy="164452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55385" y="4640897"/>
            <a:ext cx="5230686" cy="2082632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6857703" y="4692910"/>
            <a:ext cx="6623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Ж</a:t>
            </a:r>
            <a:r>
              <a:rPr lang="ru-RU" sz="2800" dirty="0" smtClean="0">
                <a:latin typeface="Bookman Old Style" panose="02050604050505020204" pitchFamily="18" charset="0"/>
              </a:rPr>
              <a:t>)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44817" y="4732296"/>
            <a:ext cx="4181018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683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3231676" y="4428253"/>
            <a:ext cx="4979995" cy="2172300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8606848" y="2942709"/>
            <a:ext cx="3483713" cy="3690551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331669" y="1835303"/>
            <a:ext cx="4649746" cy="2521359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211671" y="43555"/>
            <a:ext cx="3980329" cy="2736016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66658" y="131987"/>
            <a:ext cx="4460465" cy="159820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7654" y="693550"/>
            <a:ext cx="3025188" cy="4765956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52014" y="3229972"/>
            <a:ext cx="700948" cy="59795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dirty="0">
                <a:latin typeface="Bookman Old Style" panose="02050604050505020204" pitchFamily="18" charset="0"/>
              </a:rPr>
              <a:t>Д</a:t>
            </a:r>
            <a:r>
              <a:rPr lang="ru-RU" dirty="0" smtClean="0">
                <a:latin typeface="Bookman Old Style" panose="02050604050505020204" pitchFamily="18" charset="0"/>
              </a:rPr>
              <a:t>) </a:t>
            </a:r>
            <a:r>
              <a:rPr lang="en-US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5733" y="777875"/>
            <a:ext cx="304506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А) </a:t>
            </a:r>
            <a:r>
              <a:rPr lang="ru-RU" sz="2400" dirty="0" smtClean="0">
                <a:latin typeface="Bookman Old Style" panose="02050604050505020204" pitchFamily="18" charset="0"/>
              </a:rPr>
              <a:t>Кислота содержится в окаменевшей смоле. Организм человека ежедневно продуцирует </a:t>
            </a:r>
          </a:p>
          <a:p>
            <a:r>
              <a:rPr lang="ru-RU" sz="2400" dirty="0" smtClean="0">
                <a:latin typeface="Bookman Old Style" panose="02050604050505020204" pitchFamily="18" charset="0"/>
              </a:rPr>
              <a:t>200 мг этой кислоты. Она нормализует энергетический обмен  </a:t>
            </a:r>
            <a:r>
              <a:rPr lang="en-US" sz="2400" dirty="0" smtClean="0">
                <a:latin typeface="Bookman Old Style" panose="02050604050505020204" pitchFamily="18" charset="0"/>
              </a:rPr>
              <a:t> </a:t>
            </a:r>
            <a:endParaRPr lang="ru-RU" sz="24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452014" y="26228"/>
            <a:ext cx="26788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Г)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07218" y="4539062"/>
            <a:ext cx="15150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Е</a:t>
            </a:r>
            <a:r>
              <a:rPr lang="ru-RU" sz="2800" dirty="0" smtClean="0">
                <a:latin typeface="Bookman Old Style" panose="02050604050505020204" pitchFamily="18" charset="0"/>
              </a:rPr>
              <a:t>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248743" y="170330"/>
            <a:ext cx="42379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Б)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304772" y="1986898"/>
            <a:ext cx="40392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В)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0" y="0"/>
            <a:ext cx="1275493" cy="777875"/>
          </a:xfrm>
        </p:spPr>
        <p:txBody>
          <a:bodyPr>
            <a:noAutofit/>
          </a:bodyPr>
          <a:lstStyle/>
          <a:p>
            <a:r>
              <a:rPr lang="en-US" sz="6000" b="1" dirty="0" smtClean="0">
                <a:latin typeface="Bookman Old Style" panose="02050604050505020204" pitchFamily="18" charset="0"/>
              </a:rPr>
              <a:t>14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4705" y="170330"/>
            <a:ext cx="3054379" cy="240565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4704" y="3171197"/>
            <a:ext cx="2895601" cy="315571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6565" y="4585150"/>
            <a:ext cx="4444024" cy="185141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33291" y="276335"/>
            <a:ext cx="3753438" cy="131938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27929" y="1899242"/>
            <a:ext cx="3898025" cy="2331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0595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203683" y="3783106"/>
            <a:ext cx="3803542" cy="2823537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393892" y="327347"/>
            <a:ext cx="2707618" cy="3185585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95891" y="192272"/>
            <a:ext cx="7870603" cy="576925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41770" y="883643"/>
            <a:ext cx="30450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1770" y="3817904"/>
            <a:ext cx="39461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Б</a:t>
            </a:r>
            <a:r>
              <a:rPr lang="ru-RU" sz="2800" dirty="0" smtClean="0">
                <a:latin typeface="Bookman Old Style" panose="02050604050505020204" pitchFamily="18" charset="0"/>
              </a:rPr>
              <a:t>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225139" y="187471"/>
            <a:ext cx="38259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Bookman Old Style" panose="02050604050505020204" pitchFamily="18" charset="0"/>
              </a:rPr>
              <a:t>В)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479857" y="339957"/>
            <a:ext cx="403528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latin typeface="Bookman Old Style" panose="02050604050505020204" pitchFamily="18" charset="0"/>
              </a:rPr>
              <a:t>А</a:t>
            </a:r>
            <a:r>
              <a:rPr lang="ru-RU" sz="2800" dirty="0" smtClean="0">
                <a:latin typeface="Bookman Old Style" panose="02050604050505020204" pitchFamily="18" charset="0"/>
              </a:rPr>
              <a:t>)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3682" y="169052"/>
            <a:ext cx="1282217" cy="777875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atin typeface="Bookman Old Style" panose="02050604050505020204" pitchFamily="18" charset="0"/>
              </a:rPr>
              <a:t>15</a:t>
            </a:r>
            <a:endParaRPr lang="ru-RU" sz="6000" b="1" dirty="0">
              <a:latin typeface="Bookman Old Style" panose="020506040505050202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3987" y="858240"/>
            <a:ext cx="2383743" cy="250313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855" y="4375922"/>
            <a:ext cx="3363864" cy="204726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7978" y="706815"/>
            <a:ext cx="7546427" cy="4887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317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3471313" y="3409804"/>
            <a:ext cx="4334607" cy="2964102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chemeClr val="tx1"/>
                </a:solidFill>
                <a:latin typeface="Bookman Old Style" panose="02050604050505020204" pitchFamily="18" charset="0"/>
              </a:rPr>
              <a:t>ВАРИАНТ 2</a:t>
            </a:r>
          </a:p>
          <a:p>
            <a:pPr algn="ctr"/>
            <a:endParaRPr lang="ru-RU" sz="4000" dirty="0">
              <a:solidFill>
                <a:schemeClr val="tx1"/>
              </a:solidFill>
              <a:latin typeface="Bookman Old Style" panose="02050604050505020204" pitchFamily="18" charset="0"/>
            </a:endParaRPr>
          </a:p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Bookman Old Style" panose="02050604050505020204" pitchFamily="18" charset="0"/>
              </a:rPr>
              <a:t>Серная </a:t>
            </a:r>
            <a:r>
              <a:rPr lang="ru-RU" sz="4000" b="1" dirty="0">
                <a:solidFill>
                  <a:schemeClr val="tx1"/>
                </a:solidFill>
                <a:latin typeface="Bookman Old Style" panose="02050604050505020204" pitchFamily="18" charset="0"/>
              </a:rPr>
              <a:t>кислота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168395" y="1227079"/>
            <a:ext cx="3844168" cy="2837337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 </a:t>
            </a:r>
            <a:endParaRPr lang="ru-RU" dirty="0">
              <a:latin typeface="Bookman Old Style" panose="02050604050505020204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532094" y="262829"/>
            <a:ext cx="4285130" cy="260050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13619" y="1227079"/>
            <a:ext cx="3025188" cy="2831029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03683" y="1491050"/>
            <a:ext cx="304506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Bookman Old Style" panose="02050604050505020204" pitchFamily="18" charset="0"/>
              </a:rPr>
              <a:t>ВАРИАНТ 1</a:t>
            </a:r>
          </a:p>
          <a:p>
            <a:pPr algn="ctr"/>
            <a:endParaRPr lang="ru-RU" sz="2800" dirty="0">
              <a:latin typeface="Bookman Old Style" panose="02050604050505020204" pitchFamily="18" charset="0"/>
            </a:endParaRPr>
          </a:p>
          <a:p>
            <a:pPr algn="ctr"/>
            <a:r>
              <a:rPr lang="ru-RU" sz="4000" b="1" dirty="0" smtClean="0">
                <a:latin typeface="Bookman Old Style" panose="02050604050505020204" pitchFamily="18" charset="0"/>
              </a:rPr>
              <a:t>Уксусная кислота</a:t>
            </a:r>
            <a:endParaRPr lang="ru-RU" sz="4000" b="1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363220" y="1525823"/>
            <a:ext cx="345451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Bookman Old Style" panose="02050604050505020204" pitchFamily="18" charset="0"/>
              </a:rPr>
              <a:t>ВАРИАНТ 3</a:t>
            </a:r>
          </a:p>
          <a:p>
            <a:pPr algn="ctr"/>
            <a:endParaRPr lang="ru-RU" sz="2800" dirty="0">
              <a:latin typeface="Bookman Old Style" panose="02050604050505020204" pitchFamily="18" charset="0"/>
            </a:endParaRPr>
          </a:p>
          <a:p>
            <a:pPr algn="ctr"/>
            <a:r>
              <a:rPr lang="ru-RU" sz="4000" b="1" dirty="0" smtClean="0">
                <a:latin typeface="Bookman Old Style" panose="02050604050505020204" pitchFamily="18" charset="0"/>
              </a:rPr>
              <a:t>Щавелевая кислота</a:t>
            </a:r>
            <a:endParaRPr lang="ru-RU" sz="4000" b="1" dirty="0">
              <a:latin typeface="Bookman Old Style" panose="02050604050505020204" pitchFamily="18" charset="0"/>
            </a:endParaRPr>
          </a:p>
          <a:p>
            <a:r>
              <a:rPr lang="ru-RU" sz="2800" dirty="0" smtClean="0">
                <a:latin typeface="Bookman Old Style" panose="02050604050505020204" pitchFamily="18" charset="0"/>
              </a:rPr>
              <a:t>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83265" y="423707"/>
            <a:ext cx="3629159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Bookman Old Style" panose="02050604050505020204" pitchFamily="18" charset="0"/>
              </a:rPr>
              <a:t>ВАРИАНТ </a:t>
            </a:r>
            <a:r>
              <a:rPr lang="ru-RU" sz="2800" dirty="0" smtClean="0">
                <a:latin typeface="Bookman Old Style" panose="02050604050505020204" pitchFamily="18" charset="0"/>
              </a:rPr>
              <a:t>2</a:t>
            </a:r>
          </a:p>
          <a:p>
            <a:pPr algn="ctr"/>
            <a:endParaRPr lang="ru-RU" sz="2800" dirty="0">
              <a:latin typeface="Bookman Old Style" panose="02050604050505020204" pitchFamily="18" charset="0"/>
            </a:endParaRPr>
          </a:p>
          <a:p>
            <a:pPr algn="ctr"/>
            <a:r>
              <a:rPr lang="ru-RU" sz="4000" b="1" dirty="0" smtClean="0">
                <a:latin typeface="Bookman Old Style" panose="02050604050505020204" pitchFamily="18" charset="0"/>
              </a:rPr>
              <a:t>Соляная кислота</a:t>
            </a:r>
            <a:endParaRPr lang="ru-RU" sz="4000" b="1" dirty="0">
              <a:latin typeface="Bookman Old Style" panose="020506040505050202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07861" y="2863334"/>
            <a:ext cx="2584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Bookman Old Style" panose="02050604050505020204" pitchFamily="18" charset="0"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2023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21" y="2638011"/>
            <a:ext cx="11833362" cy="768163"/>
          </a:xfrm>
          <a:prstGeom prst="rect">
            <a:avLst/>
          </a:prstGeom>
          <a:solidFill>
            <a:srgbClr val="F69CEB"/>
          </a:solidFill>
        </p:spPr>
      </p:pic>
      <p:sp>
        <p:nvSpPr>
          <p:cNvPr id="19" name="Скругленный прямоугольник 18"/>
          <p:cNvSpPr/>
          <p:nvPr/>
        </p:nvSpPr>
        <p:spPr>
          <a:xfrm>
            <a:off x="267961" y="1747815"/>
            <a:ext cx="11855625" cy="806399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93406" y="3523460"/>
            <a:ext cx="11855625" cy="749323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8671" y="5187390"/>
            <a:ext cx="11820598" cy="753283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10109" y="4346027"/>
            <a:ext cx="11855624" cy="75750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69327" y="98440"/>
            <a:ext cx="11679704" cy="68943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3221" y="887013"/>
            <a:ext cx="11705810" cy="769520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7960" y="5187390"/>
            <a:ext cx="11601309" cy="13551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 smtClean="0">
                <a:latin typeface="Bookman Old Style" panose="02050604050505020204" pitchFamily="18" charset="0"/>
              </a:rPr>
              <a:t>7) Является бескислородной</a:t>
            </a:r>
            <a:r>
              <a:rPr lang="en-US" sz="3600" dirty="0" smtClean="0">
                <a:latin typeface="Bookman Old Style" panose="02050604050505020204" pitchFamily="18" charset="0"/>
              </a:rPr>
              <a:t> 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7961" y="918865"/>
            <a:ext cx="116013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2) Является ненасыщенной </a:t>
            </a:r>
            <a:r>
              <a:rPr lang="ru-RU" sz="2800" dirty="0" smtClean="0">
                <a:latin typeface="Bookman Old Style" panose="02050604050505020204" pitchFamily="18" charset="0"/>
              </a:rPr>
              <a:t> </a:t>
            </a:r>
            <a:r>
              <a:rPr lang="en-US" sz="2800" dirty="0" smtClean="0">
                <a:latin typeface="Bookman Old Style" panose="02050604050505020204" pitchFamily="18" charset="0"/>
              </a:rPr>
              <a:t> 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7961" y="2577366"/>
            <a:ext cx="116810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4) Содержит в своём составе группу -СООН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3221" y="3526301"/>
            <a:ext cx="116260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5) Соли этой кислоты - оксалаты </a:t>
            </a:r>
            <a:r>
              <a:rPr lang="en-US" sz="3600" dirty="0" smtClean="0">
                <a:latin typeface="Bookman Old Style" panose="02050604050505020204" pitchFamily="18" charset="0"/>
              </a:rPr>
              <a:t> 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9326" y="114574"/>
            <a:ext cx="11537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Bookman Old Style" panose="02050604050505020204" pitchFamily="18" charset="0"/>
              </a:rPr>
              <a:t>1</a:t>
            </a:r>
            <a:r>
              <a:rPr lang="ru-RU" sz="3600" dirty="0" smtClean="0">
                <a:latin typeface="Bookman Old Style" panose="02050604050505020204" pitchFamily="18" charset="0"/>
              </a:rPr>
              <a:t>) Второе название – </a:t>
            </a:r>
            <a:r>
              <a:rPr lang="ru-RU" sz="3600" dirty="0" err="1" smtClean="0">
                <a:latin typeface="Bookman Old Style" panose="02050604050505020204" pitchFamily="18" charset="0"/>
              </a:rPr>
              <a:t>этановая</a:t>
            </a:r>
            <a:r>
              <a:rPr lang="ru-RU" sz="3600" dirty="0" smtClean="0">
                <a:latin typeface="Bookman Old Style" panose="02050604050505020204" pitchFamily="18" charset="0"/>
              </a:rPr>
              <a:t> кислота </a:t>
            </a:r>
            <a:r>
              <a:rPr lang="en-US" sz="3600" dirty="0" smtClean="0">
                <a:latin typeface="Bookman Old Style" panose="02050604050505020204" pitchFamily="18" charset="0"/>
              </a:rPr>
              <a:t> 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67961" y="1789333"/>
            <a:ext cx="116810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3) Используется для консервирования</a:t>
            </a:r>
            <a:r>
              <a:rPr lang="en-US" sz="3600" dirty="0" smtClean="0">
                <a:latin typeface="Bookman Old Style" panose="02050604050505020204" pitchFamily="18" charset="0"/>
              </a:rPr>
              <a:t> 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7961" y="4346027"/>
            <a:ext cx="115385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6) В воде не растворима</a:t>
            </a:r>
            <a:r>
              <a:rPr lang="en-US" sz="3600" dirty="0" smtClean="0">
                <a:latin typeface="Bookman Old Style" panose="02050604050505020204" pitchFamily="18" charset="0"/>
              </a:rPr>
              <a:t> 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158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8" grpId="0"/>
      <p:bldP spid="10" grpId="0"/>
      <p:bldP spid="12" grpId="0"/>
      <p:bldP spid="14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09" y="2638011"/>
            <a:ext cx="11966474" cy="768163"/>
          </a:xfrm>
          <a:prstGeom prst="rect">
            <a:avLst/>
          </a:prstGeom>
          <a:solidFill>
            <a:srgbClr val="F69CEB"/>
          </a:solidFill>
        </p:spPr>
      </p:pic>
      <p:sp>
        <p:nvSpPr>
          <p:cNvPr id="19" name="Скругленный прямоугольник 18"/>
          <p:cNvSpPr/>
          <p:nvPr/>
        </p:nvSpPr>
        <p:spPr>
          <a:xfrm>
            <a:off x="110109" y="1747815"/>
            <a:ext cx="12013477" cy="806399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93406" y="3523460"/>
            <a:ext cx="11855625" cy="749323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10109" y="5187390"/>
            <a:ext cx="11759160" cy="753283"/>
          </a:xfrm>
          <a:prstGeom prst="roundRect">
            <a:avLst/>
          </a:prstGeom>
          <a:solidFill>
            <a:srgbClr val="A3A98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10109" y="4346027"/>
            <a:ext cx="11855624" cy="75750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0109" y="98440"/>
            <a:ext cx="11838922" cy="68943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10109" y="887013"/>
            <a:ext cx="11838922" cy="769520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110" y="5187390"/>
            <a:ext cx="11759160" cy="6824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 smtClean="0">
                <a:latin typeface="Bookman Old Style" panose="02050604050505020204" pitchFamily="18" charset="0"/>
              </a:rPr>
              <a:t>14) Хорошо растворима в воде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7961" y="918865"/>
            <a:ext cx="116013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latin typeface="Bookman Old Style" panose="02050604050505020204" pitchFamily="18" charset="0"/>
              </a:rPr>
              <a:t>9</a:t>
            </a:r>
            <a:r>
              <a:rPr lang="ru-RU" sz="3600" dirty="0" smtClean="0">
                <a:latin typeface="Bookman Old Style" panose="02050604050505020204" pitchFamily="18" charset="0"/>
              </a:rPr>
              <a:t>) Вступает в реакцию нейтрализации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0109" y="2577366"/>
            <a:ext cx="118389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11) Относится к двухосновным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0109" y="3526301"/>
            <a:ext cx="117591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12) В состав входит кислород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9326" y="114574"/>
            <a:ext cx="11537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8) Входит в состав желудочного сока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10109" y="1789333"/>
            <a:ext cx="118389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10) Твёрдая при комнатной температуре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0109" y="4346027"/>
            <a:ext cx="11696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13) Реагирует с основными оксидами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582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  <p:bldP spid="12" grpId="0"/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21" y="2638011"/>
            <a:ext cx="11833362" cy="768163"/>
          </a:xfrm>
          <a:prstGeom prst="rect">
            <a:avLst/>
          </a:prstGeom>
          <a:solidFill>
            <a:srgbClr val="F69CEB"/>
          </a:solidFill>
        </p:spPr>
      </p:pic>
      <p:sp>
        <p:nvSpPr>
          <p:cNvPr id="19" name="Скругленный прямоугольник 18"/>
          <p:cNvSpPr/>
          <p:nvPr/>
        </p:nvSpPr>
        <p:spPr>
          <a:xfrm>
            <a:off x="267961" y="1747815"/>
            <a:ext cx="11855625" cy="806399"/>
          </a:xfrm>
          <a:prstGeom prst="roundRect">
            <a:avLst/>
          </a:prstGeom>
          <a:solidFill>
            <a:srgbClr val="62E4E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93406" y="3523460"/>
            <a:ext cx="11855625" cy="749323"/>
          </a:xfrm>
          <a:prstGeom prst="roundRect">
            <a:avLst/>
          </a:prstGeom>
          <a:solidFill>
            <a:srgbClr val="ED816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110109" y="4346027"/>
            <a:ext cx="11855624" cy="75750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69327" y="98440"/>
            <a:ext cx="11679704" cy="68943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43221" y="887013"/>
            <a:ext cx="11833362" cy="769520"/>
          </a:xfrm>
          <a:prstGeom prst="roundRect">
            <a:avLst/>
          </a:prstGeom>
          <a:solidFill>
            <a:srgbClr val="D9A38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70069" y="905160"/>
            <a:ext cx="125243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16) Качественная реакция – взаимодействие с </a:t>
            </a:r>
            <a:r>
              <a:rPr lang="en-US" sz="3600" dirty="0" smtClean="0">
                <a:latin typeface="Bookman Old Style" panose="02050604050505020204" pitchFamily="18" charset="0"/>
              </a:rPr>
              <a:t>Ag+</a:t>
            </a:r>
            <a:endParaRPr lang="ru-RU" sz="2800" dirty="0">
              <a:latin typeface="Bookman Old Style" panose="020506040505050202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67961" y="2577366"/>
            <a:ext cx="116810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18) В составе кислоты только 2 элемента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3221" y="3526301"/>
            <a:ext cx="1162604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19) рН раствора этого вещества больше 7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69326" y="114574"/>
            <a:ext cx="115371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15) Соли этой кислоты - ацетаты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67961" y="1789333"/>
            <a:ext cx="116810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smtClean="0">
                <a:latin typeface="Bookman Old Style" panose="02050604050505020204" pitchFamily="18" charset="0"/>
              </a:rPr>
              <a:t>17</a:t>
            </a:r>
            <a:r>
              <a:rPr lang="ru-RU" sz="3600" dirty="0" smtClean="0">
                <a:latin typeface="Bookman Old Style" panose="02050604050505020204" pitchFamily="18" charset="0"/>
              </a:rPr>
              <a:t>) Одноосновная кислота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7961" y="4346027"/>
            <a:ext cx="115385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>
                <a:latin typeface="Bookman Old Style" panose="02050604050505020204" pitchFamily="18" charset="0"/>
              </a:rPr>
              <a:t>20) Образует соли сульфаты</a:t>
            </a:r>
            <a:endParaRPr lang="ru-RU" sz="3600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4456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780" y="1242636"/>
            <a:ext cx="7562275" cy="519597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750175">
            <a:off x="5310557" y="1101963"/>
            <a:ext cx="7303301" cy="2785660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 smtClean="0">
                <a:latin typeface="Bookman Old Style" panose="02050604050505020204" pitchFamily="18" charset="0"/>
              </a:rPr>
              <a:t/>
            </a:r>
            <a:br>
              <a:rPr lang="ru-RU" sz="5400" b="1" dirty="0" smtClean="0">
                <a:latin typeface="Bookman Old Style" panose="02050604050505020204" pitchFamily="18" charset="0"/>
              </a:rPr>
            </a:br>
            <a:r>
              <a:rPr lang="ru-RU" sz="5400" b="1" dirty="0" smtClean="0">
                <a:latin typeface="Bookman Old Style" panose="02050604050505020204" pitchFamily="18" charset="0"/>
              </a:rPr>
              <a:t/>
            </a:r>
            <a:br>
              <a:rPr lang="ru-RU" sz="5400" b="1" dirty="0" smtClean="0">
                <a:latin typeface="Bookman Old Style" panose="02050604050505020204" pitchFamily="18" charset="0"/>
              </a:rPr>
            </a:br>
            <a:r>
              <a:rPr lang="ru-RU" sz="8000" b="1" dirty="0" smtClean="0">
                <a:latin typeface="Bookman Old Style" panose="02050604050505020204" pitchFamily="18" charset="0"/>
              </a:rPr>
              <a:t>СПАСИБО</a:t>
            </a:r>
            <a:br>
              <a:rPr lang="ru-RU" sz="8000" b="1" dirty="0" smtClean="0">
                <a:latin typeface="Bookman Old Style" panose="02050604050505020204" pitchFamily="18" charset="0"/>
              </a:rPr>
            </a:br>
            <a:r>
              <a:rPr lang="ru-RU" sz="8000" b="1" dirty="0" smtClean="0">
                <a:latin typeface="Bookman Old Style" panose="02050604050505020204" pitchFamily="18" charset="0"/>
              </a:rPr>
              <a:t>ЗА  </a:t>
            </a:r>
            <a:br>
              <a:rPr lang="ru-RU" sz="8000" b="1" dirty="0" smtClean="0">
                <a:latin typeface="Bookman Old Style" panose="02050604050505020204" pitchFamily="18" charset="0"/>
              </a:rPr>
            </a:br>
            <a:r>
              <a:rPr lang="ru-RU" sz="8000" b="1" dirty="0" smtClean="0">
                <a:latin typeface="Bookman Old Style" panose="02050604050505020204" pitchFamily="18" charset="0"/>
              </a:rPr>
              <a:t>ИГРУ!</a:t>
            </a:r>
            <a:r>
              <a:rPr lang="ru-RU" sz="6600" b="1" dirty="0">
                <a:latin typeface="Bookman Old Style" panose="02050604050505020204" pitchFamily="18" charset="0"/>
              </a:rPr>
              <a:t/>
            </a:r>
            <a:br>
              <a:rPr lang="ru-RU" sz="6600" b="1" dirty="0">
                <a:latin typeface="Bookman Old Style" panose="02050604050505020204" pitchFamily="18" charset="0"/>
              </a:rPr>
            </a:br>
            <a:endParaRPr lang="ru-RU" sz="6600" b="1" dirty="0">
              <a:latin typeface="Bookman Old Style" panose="020506040505050202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4837043"/>
            <a:ext cx="10515600" cy="1339920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493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4060</TotalTime>
  <Words>1032</Words>
  <Application>Microsoft Office PowerPoint</Application>
  <PresentationFormat>Широкоэкранный</PresentationFormat>
  <Paragraphs>164</Paragraphs>
  <Slides>21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6" baseType="lpstr">
      <vt:lpstr>Arial</vt:lpstr>
      <vt:lpstr>Bookman Old Style</vt:lpstr>
      <vt:lpstr>Calibri</vt:lpstr>
      <vt:lpstr>Calibri Light</vt:lpstr>
      <vt:lpstr>Тема Office</vt:lpstr>
      <vt:lpstr>МОРЯ  КИСЛОТ  И ОСТРОВА  СОЛЕЙ 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10</vt:lpstr>
      <vt:lpstr>11</vt:lpstr>
      <vt:lpstr>12</vt:lpstr>
      <vt:lpstr>13</vt:lpstr>
      <vt:lpstr>14</vt:lpstr>
      <vt:lpstr>15</vt:lpstr>
      <vt:lpstr>Презентация PowerPoint</vt:lpstr>
      <vt:lpstr>Презентация PowerPoint</vt:lpstr>
      <vt:lpstr>Презентация PowerPoint</vt:lpstr>
      <vt:lpstr>Презентация PowerPoint</vt:lpstr>
      <vt:lpstr>  СПАСИБО ЗА   ИГРУ!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КИСЛОРОД. ОЗОН</dc:title>
  <dc:creator>Светлана Мелеховец</dc:creator>
  <cp:lastModifiedBy>Svetlana</cp:lastModifiedBy>
  <cp:revision>300</cp:revision>
  <cp:lastPrinted>2018-02-26T18:40:13Z</cp:lastPrinted>
  <dcterms:created xsi:type="dcterms:W3CDTF">2018-02-24T16:58:51Z</dcterms:created>
  <dcterms:modified xsi:type="dcterms:W3CDTF">2022-02-23T15:31:20Z</dcterms:modified>
</cp:coreProperties>
</file>