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9" r:id="rId7"/>
    <p:sldId id="266" r:id="rId8"/>
    <p:sldId id="293" r:id="rId9"/>
    <p:sldId id="270" r:id="rId10"/>
    <p:sldId id="274" r:id="rId11"/>
    <p:sldId id="268" r:id="rId12"/>
    <p:sldId id="294" r:id="rId13"/>
    <p:sldId id="275" r:id="rId14"/>
    <p:sldId id="276" r:id="rId15"/>
    <p:sldId id="267" r:id="rId16"/>
    <p:sldId id="277" r:id="rId17"/>
    <p:sldId id="273" r:id="rId18"/>
    <p:sldId id="272" r:id="rId19"/>
    <p:sldId id="279" r:id="rId20"/>
    <p:sldId id="280" r:id="rId21"/>
    <p:sldId id="282" r:id="rId22"/>
    <p:sldId id="281" r:id="rId23"/>
    <p:sldId id="264" r:id="rId24"/>
    <p:sldId id="283" r:id="rId25"/>
    <p:sldId id="289" r:id="rId26"/>
    <p:sldId id="284" r:id="rId27"/>
    <p:sldId id="285" r:id="rId28"/>
    <p:sldId id="290" r:id="rId29"/>
    <p:sldId id="286" r:id="rId30"/>
    <p:sldId id="291" r:id="rId31"/>
    <p:sldId id="288" r:id="rId32"/>
    <p:sldId id="271" r:id="rId33"/>
    <p:sldId id="265" r:id="rId34"/>
    <p:sldId id="292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5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8D8A6-BE29-433C-A8A7-8AF2E2AE2D10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493D-F17E-47C7-AD91-374E8427F06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 descr="color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C8C1C9"/>
              </a:clrFrom>
              <a:clrTo>
                <a:srgbClr val="C8C1C9">
                  <a:alpha val="0"/>
                </a:srgbClr>
              </a:clrTo>
            </a:clrChange>
          </a:blip>
          <a:srcRect t="27724" b="27724"/>
          <a:stretch>
            <a:fillRect/>
          </a:stretch>
        </p:blipFill>
        <p:spPr>
          <a:xfrm>
            <a:off x="142844" y="71414"/>
            <a:ext cx="8786874" cy="2000264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8D8A6-BE29-433C-A8A7-8AF2E2AE2D10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493D-F17E-47C7-AD91-374E8427F0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8D8A6-BE29-433C-A8A7-8AF2E2AE2D10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493D-F17E-47C7-AD91-374E8427F0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8D8A6-BE29-433C-A8A7-8AF2E2AE2D10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493D-F17E-47C7-AD91-374E8427F0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8D8A6-BE29-433C-A8A7-8AF2E2AE2D10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493D-F17E-47C7-AD91-374E8427F0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8D8A6-BE29-433C-A8A7-8AF2E2AE2D10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493D-F17E-47C7-AD91-374E8427F0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8D8A6-BE29-433C-A8A7-8AF2E2AE2D10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493D-F17E-47C7-AD91-374E8427F0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8D8A6-BE29-433C-A8A7-8AF2E2AE2D10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493D-F17E-47C7-AD91-374E8427F0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8D8A6-BE29-433C-A8A7-8AF2E2AE2D10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493D-F17E-47C7-AD91-374E8427F0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8D8A6-BE29-433C-A8A7-8AF2E2AE2D10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493D-F17E-47C7-AD91-374E8427F0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8D8A6-BE29-433C-A8A7-8AF2E2AE2D10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493D-F17E-47C7-AD91-374E8427F0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6000"/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0_6129d_c2d0151_XL.jpeg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43768" y="5474626"/>
            <a:ext cx="1857356" cy="118174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1406" y="71414"/>
            <a:ext cx="9001188" cy="6715172"/>
          </a:xfrm>
          <a:prstGeom prst="rect">
            <a:avLst/>
          </a:prstGeom>
          <a:noFill/>
          <a:ln w="76200">
            <a:solidFill>
              <a:srgbClr val="00B0F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8D8A6-BE29-433C-A8A7-8AF2E2AE2D10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0493D-F17E-47C7-AD91-374E8427F06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268760"/>
            <a:ext cx="7774632" cy="36004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нетрадиционных изобразительных технологий при работе с детьми старшего дошкольного возраста.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95936" y="5021638"/>
            <a:ext cx="49278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 Воспитатель  МБДОУ №25 старшей группы «Лесная сказка»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Надежина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О.А.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188640"/>
            <a:ext cx="5400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u-RU" sz="2000" b="1" dirty="0" smtClean="0">
                <a:solidFill>
                  <a:srgbClr val="C00000"/>
                </a:solidFill>
              </a:rPr>
              <a:t>                                                                </a:t>
            </a:r>
            <a:r>
              <a:rPr lang="ru-RU" sz="2000" b="1" dirty="0" smtClean="0"/>
              <a:t>                         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60826" y="692696"/>
            <a:ext cx="7755589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rgbClr val="FF0000"/>
              </a:solidFill>
            </a:endParaRPr>
          </a:p>
          <a:p>
            <a:r>
              <a:rPr lang="ru-RU" sz="3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Участники: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 старшей группы «Лесная сказка», воспитатель, родители воспитанников.</a:t>
            </a:r>
          </a:p>
          <a:p>
            <a:r>
              <a:rPr lang="ru-RU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проекта: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ворческий.</a:t>
            </a:r>
          </a:p>
          <a:p>
            <a:r>
              <a:rPr lang="ru-RU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Продолжительность: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долгосрочный.</a:t>
            </a:r>
          </a:p>
          <a:p>
            <a:r>
              <a:rPr lang="ru-RU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реализации:</a:t>
            </a:r>
          </a:p>
          <a:p>
            <a:r>
              <a:rPr lang="ru-RU" sz="2000" b="1" dirty="0" smtClean="0"/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1 Октября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по </a:t>
            </a:r>
            <a:r>
              <a:rPr lang="ru-RU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ru-RU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января 2022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года. </a:t>
            </a: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12845"/>
            <a:ext cx="806489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проекта: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заключается в том, что современное общество имеет потребность в творческой личности. Большой потенциал для раскрытия творчества заключен в изобразительной деятельности. Занятия рисованием, изобразительным творчеством смогут дать те необходимые знания, которые нужны для полноценного развития человека,  для того чтобы он почувствовал красоту и гармонию природы, чтобы лучше понимал себя и других людей, чтобы выражал оригинальные идеи и фантазии.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ещё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нетрадиционные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дают ребёнку возможность удивиться и порадоваться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миру.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951480" y="1626007"/>
            <a:ext cx="57606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</a:rPr>
              <a:t>                                                             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79512" y="233581"/>
            <a:ext cx="8769241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</a:p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 ребят творчески мыслить, развить детскую активность и самостоятельность.</a:t>
            </a:r>
            <a:endParaRPr lang="ru-RU" sz="2400" b="1" i="1" dirty="0"/>
          </a:p>
          <a:p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у детей интерес к изобразительной деятельности через нетрадиционные техники, развивать воображение, фантазию.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Знакомить детей различными видами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нетрадиционных техник,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многообразием художественных материалов и приёмами работы с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ними.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Приобщать родителей к проведению совместной художественной деятельности с ребенком дома.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лаготворно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влиять с помощью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нетрадиционных технологий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эмоциональное состояние и психическое развитие детей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97870" y="260648"/>
            <a:ext cx="876661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ru-RU" sz="4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проекта: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Подготовительный:</a:t>
            </a:r>
          </a:p>
          <a:p>
            <a:pPr marL="514350" indent="-514350">
              <a:buFont typeface="Wingdings" panose="05000000000000000000" pitchFamily="2" charset="2"/>
              <a:buChar char="Ø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 темы</a:t>
            </a:r>
          </a:p>
          <a:p>
            <a:pPr marL="514350" indent="-514350">
              <a:buFont typeface="Wingdings" panose="05000000000000000000" pitchFamily="2" charset="2"/>
              <a:buChar char="Ø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целей, задач</a:t>
            </a:r>
          </a:p>
          <a:p>
            <a:pPr marL="514350" indent="-514350">
              <a:buFont typeface="Wingdings" panose="05000000000000000000" pitchFamily="2" charset="2"/>
              <a:buChar char="Ø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методов</a:t>
            </a:r>
          </a:p>
          <a:p>
            <a:pPr marL="514350" indent="-514350">
              <a:buFont typeface="Wingdings" panose="05000000000000000000" pitchFamily="2" charset="2"/>
              <a:buChar char="Ø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литературы</a:t>
            </a:r>
          </a:p>
          <a:p>
            <a:pPr marL="514350" indent="-514350">
              <a:buFont typeface="Wingdings" panose="05000000000000000000" pitchFamily="2" charset="2"/>
              <a:buChar char="Ø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Информирование родителей о проекте</a:t>
            </a:r>
          </a:p>
          <a:p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Основной:  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(Реализация целей и задач)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картин, изображений в нетрадиционной технике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 на развитие воображения, внимания, д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«Маленькие шедевры»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ru-RU" sz="4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Овал 4"/>
          <p:cNvSpPr/>
          <p:nvPr/>
        </p:nvSpPr>
        <p:spPr>
          <a:xfrm>
            <a:off x="570954" y="3642845"/>
            <a:ext cx="1542362" cy="68484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1743" tIns="25400" rIns="151743" bIns="254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000" b="1" kern="1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60648"/>
            <a:ext cx="88924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endParaRPr lang="ru-RU" sz="24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с использование нетрадиционных технологий (в процессе НОД, индивидуально)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 (консультации, участие в конкурсах, мастер-класс для родителей)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ru-RU" sz="24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3. Итоговый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 детских работ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открытого занятия для родителей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конкурсах внутри ДОУ, в интернет- конкурсах.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проекта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412776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charset="0"/>
              <a:buNone/>
            </a:pPr>
            <a:endParaRPr lang="ru-RU" sz="2800" b="1" i="1" dirty="0" smtClean="0"/>
          </a:p>
        </p:txBody>
      </p:sp>
      <p:sp>
        <p:nvSpPr>
          <p:cNvPr id="18" name="Овал 4"/>
          <p:cNvSpPr/>
          <p:nvPr/>
        </p:nvSpPr>
        <p:spPr>
          <a:xfrm>
            <a:off x="570954" y="3642845"/>
            <a:ext cx="1542362" cy="68484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1743" tIns="25400" rIns="151743" bIns="254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000" b="1" kern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987489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116632"/>
            <a:ext cx="8640959" cy="3942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Ожидаемые 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результаты:</a:t>
            </a: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интереса у детей к изобразительной деятельности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воображения и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самооценки</a:t>
            </a:r>
          </a:p>
          <a:p>
            <a:pPr marL="457200" lvl="0" indent="-45720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и обогащение  художественного опыта.</a:t>
            </a:r>
          </a:p>
          <a:p>
            <a:pPr marL="457200" lvl="0" indent="-45720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Обогащение словарного запаса детей.</a:t>
            </a:r>
          </a:p>
          <a:p>
            <a:pPr marL="457200" lvl="0" indent="-45720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родителей в образовательном процессе.</a:t>
            </a: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83768" y="3645024"/>
            <a:ext cx="8328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547936" y="10053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501008"/>
            <a:ext cx="4916620" cy="3240360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11560" y="116632"/>
            <a:ext cx="8280919" cy="5649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проекта</a:t>
            </a:r>
          </a:p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детьми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демонстрируют необычные сочетания материалов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инструментов. Технология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выполнения интересна и доступна как взрослому, так и ребенку.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Именно поэтому, нетрадиционные методики очень привлекательны для детей, так как они открывают большие возможности выражения собственных фантазий, желаний и самовыражению в целом.</a:t>
            </a:r>
          </a:p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83768" y="3645024"/>
            <a:ext cx="8328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547936" y="10053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902583548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483768" y="3645024"/>
            <a:ext cx="8328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55734" y="260648"/>
            <a:ext cx="8892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методом тычка: 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ватными палочками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«Осеннее дерево»: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30361"/>
            <a:ext cx="4464496" cy="53421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7" y="1330361"/>
            <a:ext cx="4067944" cy="5444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551293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8"/>
          <p:cNvSpPr/>
          <p:nvPr/>
        </p:nvSpPr>
        <p:spPr>
          <a:xfrm>
            <a:off x="1403648" y="188640"/>
            <a:ext cx="6480720" cy="80728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1743" tIns="21590" rIns="151743" bIns="21590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800" b="1" kern="120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88640"/>
            <a:ext cx="8640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Жесткой полусухой кистью:   (Друзья для котенка)                                                   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46" y="1142747"/>
            <a:ext cx="4523362" cy="559862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142746"/>
            <a:ext cx="4320480" cy="5715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211861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8"/>
          <p:cNvSpPr/>
          <p:nvPr/>
        </p:nvSpPr>
        <p:spPr>
          <a:xfrm>
            <a:off x="179512" y="188640"/>
            <a:ext cx="8784976" cy="20882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1743" tIns="21590" rIns="151743" bIns="21590" numCol="1" spcCol="1270" anchor="ctr" anchorCtr="0">
            <a:noAutofit/>
          </a:bodyPr>
          <a:lstStyle/>
          <a:p>
            <a:pPr lvl="0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b="1" u="sng" dirty="0" smtClean="0">
                <a:solidFill>
                  <a:schemeClr val="tx1"/>
                </a:solidFill>
              </a:rPr>
              <a:t>2.</a:t>
            </a:r>
            <a:r>
              <a:rPr lang="ru-RU" sz="2800" b="1" u="sng" dirty="0" smtClean="0">
                <a:solidFill>
                  <a:srgbClr val="FF0000"/>
                </a:solidFill>
              </a:rPr>
              <a:t> </a:t>
            </a:r>
            <a:r>
              <a:rPr lang="ru-RU" sz="2800" b="1" u="sng" dirty="0" smtClean="0">
                <a:solidFill>
                  <a:schemeClr val="tx1"/>
                </a:solidFill>
              </a:rPr>
              <a:t>Аппликация из бумажных салфеток:</a:t>
            </a:r>
          </a:p>
          <a:p>
            <a:pPr lvl="0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b="1" dirty="0" smtClean="0">
                <a:solidFill>
                  <a:schemeClr val="tx1"/>
                </a:solidFill>
              </a:rPr>
              <a:t> Коллективная работа - Снегири прилетели</a:t>
            </a:r>
            <a:r>
              <a:rPr lang="ru-RU" sz="2800" b="1" dirty="0">
                <a:solidFill>
                  <a:schemeClr val="tx1"/>
                </a:solidFill>
              </a:rPr>
              <a:t>!</a:t>
            </a:r>
            <a:endParaRPr lang="ru-RU" sz="2800" b="1" kern="1200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276872"/>
            <a:ext cx="8640960" cy="4392488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8"/>
          <p:cNvSpPr/>
          <p:nvPr/>
        </p:nvSpPr>
        <p:spPr>
          <a:xfrm>
            <a:off x="179512" y="188640"/>
            <a:ext cx="8784976" cy="20882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1743" tIns="21590" rIns="151743" bIns="21590" numCol="1" spcCol="1270" anchor="ctr" anchorCtr="0">
            <a:noAutofit/>
          </a:bodyPr>
          <a:lstStyle/>
          <a:p>
            <a:pPr lvl="0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b="1" u="sng" dirty="0" smtClean="0">
                <a:solidFill>
                  <a:srgbClr val="FF0000"/>
                </a:solidFill>
              </a:rPr>
              <a:t> </a:t>
            </a:r>
            <a:r>
              <a:rPr lang="ru-RU" sz="2800" b="1" u="sng" dirty="0" smtClean="0">
                <a:solidFill>
                  <a:schemeClr val="tx1"/>
                </a:solidFill>
              </a:rPr>
              <a:t>Аппликация из бумажных салфеток:</a:t>
            </a:r>
          </a:p>
          <a:p>
            <a:pPr lvl="0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b="1" dirty="0" smtClean="0">
                <a:solidFill>
                  <a:schemeClr val="tx1"/>
                </a:solidFill>
              </a:rPr>
              <a:t>                                  «Весёлый клоун»</a:t>
            </a:r>
            <a:endParaRPr lang="ru-RU" sz="2800" b="1" kern="12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0808"/>
            <a:ext cx="4431022" cy="50131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513" y="1700808"/>
            <a:ext cx="3829995" cy="501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435403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8"/>
          <p:cNvSpPr/>
          <p:nvPr/>
        </p:nvSpPr>
        <p:spPr>
          <a:xfrm>
            <a:off x="179512" y="188640"/>
            <a:ext cx="8964488" cy="12961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1743" tIns="21590" rIns="151743" bIns="21590" numCol="1" spcCol="1270" anchor="ctr" anchorCtr="0">
            <a:noAutofit/>
          </a:bodyPr>
          <a:lstStyle/>
          <a:p>
            <a:pPr lvl="0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b="1" u="sng" dirty="0" smtClean="0">
                <a:solidFill>
                  <a:schemeClr val="tx1"/>
                </a:solidFill>
              </a:rPr>
              <a:t>3. Рисование манкой (Зимушка -Зима):</a:t>
            </a:r>
          </a:p>
          <a:p>
            <a:pPr lvl="0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800" b="1" kern="1200" dirty="0"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80728"/>
            <a:ext cx="5143500" cy="5688632"/>
          </a:xfrm>
          <a:prstGeom prst="rect">
            <a:avLst/>
          </a:prstGeom>
        </p:spPr>
      </p:pic>
      <p:sp>
        <p:nvSpPr>
          <p:cNvPr id="9" name="Стрелка вниз 8"/>
          <p:cNvSpPr/>
          <p:nvPr/>
        </p:nvSpPr>
        <p:spPr>
          <a:xfrm rot="1981495">
            <a:off x="6006718" y="802300"/>
            <a:ext cx="484632" cy="649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5476373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8"/>
          <p:cNvSpPr/>
          <p:nvPr/>
        </p:nvSpPr>
        <p:spPr>
          <a:xfrm>
            <a:off x="1465944" y="198636"/>
            <a:ext cx="6480720" cy="80728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1743" tIns="21590" rIns="151743" bIns="21590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800" b="1" kern="1200" dirty="0">
              <a:solidFill>
                <a:srgbClr val="FF000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2" y="188314"/>
            <a:ext cx="4608512" cy="36007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76509"/>
            <a:ext cx="3707904" cy="345638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932892"/>
            <a:ext cx="5184576" cy="2925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821718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23528" y="260648"/>
            <a:ext cx="86409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Пластилинография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нетрадиционный способ рисования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пластилином на картоне. Лепка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тренирует пальцы и активизирует расположенные на кисти сенсоры, связанные с работой мозга, помогает снять мышечное и эмоциональное напряжение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b="1" i="1" dirty="0"/>
          </a:p>
          <a:p>
            <a:endParaRPr lang="ru-RU" sz="2000" b="1" i="1" dirty="0" smtClean="0"/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способ: РАЗМАЗЫВАНИЕ              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способ: РАСКАТЫВАНИЕ</a:t>
            </a:r>
            <a:endParaRPr lang="ru-RU"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8" name="Стрелка вниз 7"/>
          <p:cNvSpPr/>
          <p:nvPr/>
        </p:nvSpPr>
        <p:spPr>
          <a:xfrm>
            <a:off x="1835696" y="2204864"/>
            <a:ext cx="484632" cy="4622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трелка вниз 1"/>
          <p:cNvSpPr/>
          <p:nvPr/>
        </p:nvSpPr>
        <p:spPr>
          <a:xfrm>
            <a:off x="6876256" y="2163051"/>
            <a:ext cx="4846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140968"/>
            <a:ext cx="5148064" cy="36122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610" y="3399969"/>
            <a:ext cx="3513878" cy="3046654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трелка вниз 7"/>
          <p:cNvSpPr/>
          <p:nvPr/>
        </p:nvSpPr>
        <p:spPr>
          <a:xfrm>
            <a:off x="1276587" y="908720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16633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Создание рисунка из пластилина  по замыслу :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4" y="3606693"/>
            <a:ext cx="5616116" cy="32350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608255"/>
            <a:ext cx="5040052" cy="2998438"/>
          </a:xfrm>
          <a:prstGeom prst="rect">
            <a:avLst/>
          </a:prstGeom>
        </p:spPr>
      </p:pic>
      <p:sp>
        <p:nvSpPr>
          <p:cNvPr id="7" name="Стрелка вниз 6"/>
          <p:cNvSpPr/>
          <p:nvPr/>
        </p:nvSpPr>
        <p:spPr>
          <a:xfrm rot="17767817">
            <a:off x="2207795" y="686150"/>
            <a:ext cx="484632" cy="6120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204391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8"/>
          <p:cNvSpPr/>
          <p:nvPr/>
        </p:nvSpPr>
        <p:spPr>
          <a:xfrm>
            <a:off x="1403648" y="188640"/>
            <a:ext cx="6480720" cy="80728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1743" tIns="21590" rIns="151743" bIns="21590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800" b="1" kern="120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88640"/>
            <a:ext cx="8496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Рисование с элементом аппликации ватой (Домик в снегу):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492896"/>
            <a:ext cx="4824536" cy="43651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434" y="836712"/>
            <a:ext cx="3975946" cy="4221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787412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8"/>
          <p:cNvSpPr/>
          <p:nvPr/>
        </p:nvSpPr>
        <p:spPr>
          <a:xfrm>
            <a:off x="1403648" y="188640"/>
            <a:ext cx="6480720" cy="80728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1743" tIns="21590" rIns="151743" bIns="21590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800" b="1" kern="120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407615"/>
            <a:ext cx="80648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Ниткография</a:t>
            </a: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(рисование ниткой)</a:t>
            </a:r>
            <a:endParaRPr lang="ru-RU" sz="28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995922"/>
            <a:ext cx="3707904" cy="274395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31" y="4314849"/>
            <a:ext cx="4355976" cy="25431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5" y="995922"/>
            <a:ext cx="4499992" cy="322774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351" y="4005064"/>
            <a:ext cx="2674583" cy="267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2017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8"/>
          <p:cNvSpPr/>
          <p:nvPr/>
        </p:nvSpPr>
        <p:spPr>
          <a:xfrm>
            <a:off x="1403648" y="188640"/>
            <a:ext cx="6480720" cy="80728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1743" tIns="21590" rIns="151743" bIns="21590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800" b="1" kern="1200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315282"/>
            <a:ext cx="849694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smtClean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Монотипия </a:t>
            </a:r>
            <a:r>
              <a:rPr lang="ru-RU" sz="2400" dirty="0" smtClean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2400" dirty="0" smtClean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ru-RU" sz="2400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простая, но удивительная техника рисования красками (акварелью, </a:t>
            </a:r>
            <a:r>
              <a:rPr lang="ru-RU" sz="2400" dirty="0" smtClean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гуашью). </a:t>
            </a:r>
            <a:r>
              <a:rPr lang="ru-RU" sz="2400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Она заключается в том, что рисунок рисуется на одной стороне поверхности и отпечатывается на другую.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70140"/>
            <a:ext cx="3851031" cy="47343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183" y="1911384"/>
            <a:ext cx="3930313" cy="482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556505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8"/>
          <p:cNvSpPr/>
          <p:nvPr/>
        </p:nvSpPr>
        <p:spPr>
          <a:xfrm>
            <a:off x="1403648" y="188640"/>
            <a:ext cx="6480720" cy="80728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1743" tIns="21590" rIns="151743" bIns="21590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800" b="1" kern="120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407615"/>
            <a:ext cx="8064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9. Рисование солью 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8679">
            <a:off x="558219" y="1411712"/>
            <a:ext cx="3467179" cy="51195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9421">
            <a:off x="5028451" y="1116073"/>
            <a:ext cx="3312368" cy="52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614658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8"/>
          <p:cNvSpPr/>
          <p:nvPr/>
        </p:nvSpPr>
        <p:spPr>
          <a:xfrm>
            <a:off x="1403648" y="188640"/>
            <a:ext cx="6480720" cy="80728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1743" tIns="21590" rIns="151743" bIns="21590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800" b="1" kern="12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4279" y="248203"/>
            <a:ext cx="889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Коллективная работа – «Природа источник доброты»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90" y="851946"/>
            <a:ext cx="8758202" cy="5529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661433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8"/>
          <p:cNvSpPr/>
          <p:nvPr/>
        </p:nvSpPr>
        <p:spPr>
          <a:xfrm>
            <a:off x="1403648" y="188640"/>
            <a:ext cx="6480720" cy="80728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1743" tIns="21590" rIns="151743" bIns="21590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800" b="1" kern="120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407615"/>
            <a:ext cx="80648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айларт</a:t>
            </a: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или рисование  </a:t>
            </a:r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файле. </a:t>
            </a:r>
            <a:endParaRPr lang="ru-RU" b="1" dirty="0"/>
          </a:p>
          <a:p>
            <a:r>
              <a:rPr lang="ru-RU" b="1" dirty="0" smtClean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азвивает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тактильную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чувствительность, готовит руку к письму. Используем для разнообразия изучения цифр и букв.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038831"/>
            <a:ext cx="4392488" cy="46001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038832"/>
            <a:ext cx="3436538" cy="4624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921319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35292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Световой стол для рисования песком</a:t>
            </a:r>
          </a:p>
          <a:p>
            <a:pPr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Песок способен заземлять отрицательную энергию, стабилизирует эмоциональное состояние, помогает преодолеть комплекс «плохого художника». Рисование песком отличается простотой. Рисовать можно двумя руками симметрично.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48" y="2558520"/>
            <a:ext cx="7799103" cy="4038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50" y="704850"/>
            <a:ext cx="7708900" cy="544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093695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5652120" cy="36004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789040"/>
            <a:ext cx="6300192" cy="2920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137357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500062"/>
            <a:ext cx="8352928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004345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88640"/>
            <a:ext cx="81369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Дидактическая игра «Маленькие шедевры»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Формировать у детей эстетическое отношение к миру и художественное развитие через нетрадиционные техники рисования. Формировать умение называть и различать нетрадиционные техники, развивать внимание, память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060848"/>
            <a:ext cx="4545923" cy="36006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200" y="1628800"/>
            <a:ext cx="3549652" cy="501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284407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88640"/>
            <a:ext cx="81369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1: «Кто быстрее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>
              <a:buNone/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Вариант 2: «Кто больше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70565"/>
            <a:ext cx="3454987" cy="332134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70" y="1831237"/>
            <a:ext cx="3851031" cy="486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214209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88640"/>
            <a:ext cx="81369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родителей в проекте:</a:t>
            </a:r>
          </a:p>
          <a:p>
            <a:pPr algn="ctr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работа детей с родителями для участия в новогоднем конкурсе «Волшебный ларец Деда Мороза»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564904"/>
            <a:ext cx="8856984" cy="379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387824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41547"/>
            <a:ext cx="8712968" cy="5374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457187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88640"/>
            <a:ext cx="813690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Осваивая нетрадиционные методы в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изодеятельности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 пришла к выводу: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маленькая игра,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доставляет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ребенку радость, положительные эмоции. Она не утомляет малыша, у ребенка сохраняется высокая активность,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работоспособность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протяжении всего времени рисования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Также нетрадиционный подход к выполнению изображения даст толчок развитию детского интеллекта. Научит нестандартно мыслить. Знакомство с нетрадиционными технологиями не просто повысит интерес детей к изобразительной деятельности, а способствует развитию творческого воображения.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ужно больше с детьми  рисовать и импровизировать.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5" y="3666515"/>
            <a:ext cx="5832648" cy="3002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775954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8"/>
            <a:ext cx="805243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 </a:t>
            </a:r>
            <a:r>
              <a:rPr lang="ru-RU" sz="3200" b="1" dirty="0" smtClean="0"/>
              <a:t>                     РЕЗУЛЬТАТ ПРОЕКТА: </a:t>
            </a:r>
          </a:p>
          <a:p>
            <a:endParaRPr lang="ru-RU" sz="3200" b="1" dirty="0" smtClean="0"/>
          </a:p>
          <a:p>
            <a:r>
              <a:rPr lang="ru-RU" dirty="0" smtClean="0"/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.Пополнена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предметно-развивающая среда изостудии.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У детей повысился интерес к изобразительной деятельности.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3. Консультации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Участие родителей совместно с детьми в конкурсах.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Размещение детской работы в интернет конкурсе  (получение награды - диплом).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Ознакомление педагогов с работой над проектом.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996952"/>
            <a:ext cx="2718039" cy="3776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209822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7016" y="476672"/>
            <a:ext cx="88569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r>
              <a:rPr lang="ru-RU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Список литературы:</a:t>
            </a:r>
            <a:endParaRPr lang="en-US" sz="32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Давыдова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Г.Н. 22 занятия по рисованию для дошкольников. Нетрадиционные техники – М., 2003, 2018.</a:t>
            </a:r>
          </a:p>
          <a:p>
            <a:pPr lvl="0"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Рузанова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Ю.В. Развитие мелкой моторики в нетрадиционной изобразительной деятельности –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.: КАРО, 2009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/>
              <a:t>3.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Никитина А.В. Нетрадиционные техники рисования в детском саду –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Спб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КАРО, 2010.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000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www.infourok.ru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ru-RU" sz="2000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000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www.maam.ru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16" y="3429000"/>
            <a:ext cx="2995427" cy="3334340"/>
          </a:xfrm>
          <a:prstGeom prst="rect">
            <a:avLst/>
          </a:prstGeom>
        </p:spPr>
      </p:pic>
      <p:pic>
        <p:nvPicPr>
          <p:cNvPr id="8" name="Google Shape;218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92941" y="3429000"/>
            <a:ext cx="2520280" cy="32414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-конечная звезда 4"/>
          <p:cNvSpPr/>
          <p:nvPr/>
        </p:nvSpPr>
        <p:spPr>
          <a:xfrm>
            <a:off x="3059832" y="188640"/>
            <a:ext cx="5544616" cy="316835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Спасибо за внимание!!!</a:t>
            </a:r>
            <a:endParaRPr lang="ru-RU" sz="2800" dirty="0"/>
          </a:p>
        </p:txBody>
      </p:sp>
      <p:sp>
        <p:nvSpPr>
          <p:cNvPr id="7" name="5-конечная звезда 6"/>
          <p:cNvSpPr/>
          <p:nvPr/>
        </p:nvSpPr>
        <p:spPr>
          <a:xfrm>
            <a:off x="377959" y="4005064"/>
            <a:ext cx="3168352" cy="2282552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969596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"/>
</p:tagLst>
</file>

<file path=ppt/theme/theme1.xml><?xml version="1.0" encoding="utf-8"?>
<a:theme xmlns:a="http://schemas.openxmlformats.org/drawingml/2006/main" name="Chudoghik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Chudoghik1</Template>
  <TotalTime>1505</TotalTime>
  <Words>937</Words>
  <Application>Microsoft Office PowerPoint</Application>
  <PresentationFormat>Экран (4:3)</PresentationFormat>
  <Paragraphs>106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9" baseType="lpstr">
      <vt:lpstr>Arial</vt:lpstr>
      <vt:lpstr>Calibri</vt:lpstr>
      <vt:lpstr>Times New Roman</vt:lpstr>
      <vt:lpstr>Wingdings</vt:lpstr>
      <vt:lpstr>Chudoghik1</vt:lpstr>
      <vt:lpstr>Проект  Использование нетрадиционных изобразительных технологий при работе с детьми старшего дошкольного возраста.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«Развитие мелкой моторики рук     у детей дошкольного  возраста средствами нетрадиционного рисования»</dc:title>
  <dc:creator>Пользователь</dc:creator>
  <cp:lastModifiedBy>Пользователь Windows</cp:lastModifiedBy>
  <cp:revision>138</cp:revision>
  <dcterms:created xsi:type="dcterms:W3CDTF">2015-11-07T13:58:29Z</dcterms:created>
  <dcterms:modified xsi:type="dcterms:W3CDTF">2022-01-18T16:50:07Z</dcterms:modified>
</cp:coreProperties>
</file>