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68" r:id="rId2"/>
    <p:sldId id="432" r:id="rId3"/>
    <p:sldId id="393" r:id="rId4"/>
    <p:sldId id="525" r:id="rId5"/>
    <p:sldId id="434" r:id="rId6"/>
    <p:sldId id="547" r:id="rId7"/>
    <p:sldId id="548" r:id="rId8"/>
    <p:sldId id="524" r:id="rId9"/>
    <p:sldId id="435" r:id="rId10"/>
    <p:sldId id="436" r:id="rId11"/>
    <p:sldId id="438" r:id="rId12"/>
    <p:sldId id="439" r:id="rId13"/>
    <p:sldId id="437" r:id="rId14"/>
    <p:sldId id="441" r:id="rId15"/>
    <p:sldId id="422" r:id="rId16"/>
    <p:sldId id="518" r:id="rId17"/>
    <p:sldId id="457" r:id="rId18"/>
    <p:sldId id="443" r:id="rId19"/>
    <p:sldId id="447" r:id="rId20"/>
    <p:sldId id="448" r:id="rId21"/>
    <p:sldId id="445" r:id="rId22"/>
    <p:sldId id="429" r:id="rId23"/>
    <p:sldId id="550" r:id="rId24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5EE"/>
    <a:srgbClr val="181818"/>
    <a:srgbClr val="AFAFAF"/>
    <a:srgbClr val="494949"/>
    <a:srgbClr val="5FD5E5"/>
    <a:srgbClr val="95E7E8"/>
    <a:srgbClr val="AAEE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0" autoAdjust="0"/>
    <p:restoredTop sz="94660"/>
  </p:normalViewPr>
  <p:slideViewPr>
    <p:cSldViewPr>
      <p:cViewPr varScale="1">
        <p:scale>
          <a:sx n="89" d="100"/>
          <a:sy n="89" d="100"/>
        </p:scale>
        <p:origin x="322" y="77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294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CBDACDC-6E63-4272-B3AC-CCF5CA6029F9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C119DBA-4540-49B3-8FA9-6259387ECF9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B379994-B797-4915-BB7A-12D6CEBDCA03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3B36274-F2B9-4C45-BBB4-0EDF4CD651A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2FAEAE-3926-45B0-A259-66C5DC1FA34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3505200"/>
          </a:xfrm>
        </p:spPr>
        <p:txBody>
          <a:bodyPr rtlCol="0">
            <a:noAutofit/>
          </a:bodyPr>
          <a:lstStyle>
            <a:lvl1pPr>
              <a:defRPr sz="7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413" y="4953000"/>
            <a:ext cx="8229600" cy="10668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C10C6A-66F6-4656-BD5A-C787A1F83051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686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AB38E33-CD8D-468C-AC4D-8EE3547B20B6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4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522414" y="2514601"/>
            <a:ext cx="9144000" cy="2819400"/>
          </a:xfrm>
        </p:spPr>
        <p:txBody>
          <a:bodyPr rtlCol="0" anchor="b">
            <a:noAutofit/>
          </a:bodyPr>
          <a:lstStyle>
            <a:lvl1pPr algn="l" rtl="0">
              <a:defRPr sz="6600" b="0" i="0" cap="none" baseline="0"/>
            </a:lvl1pPr>
          </a:lstStyle>
          <a:p>
            <a:pPr rtl="0"/>
            <a:r>
              <a:rPr lang="ru-RU" dirty="0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990600"/>
            <a:ext cx="8229600" cy="11430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C9BE440-AB8F-40F9-B469-1A59D2545CD3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69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2414" y="1828800"/>
            <a:ext cx="4645152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75412" y="1828800"/>
            <a:ext cx="4648201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3F9309-2CCA-4BCE-9CC0-3EE77B52DCAB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69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46451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4" y="2667000"/>
            <a:ext cx="4645152" cy="3352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78462" y="1828800"/>
            <a:ext cx="46451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78462" y="2667000"/>
            <a:ext cx="4645152" cy="3352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8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18821A-9448-46F0-B6E1-E60F48BE7F0B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12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dirty="0"/>
              <a:t>Стиль образца заголовка</a:t>
            </a:r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544A87-C71B-4A39-B170-2D8A98D13A99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70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247BFD6-90C6-43D7-BD59-197B56E94537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201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rtlCol="0" anchor="b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Замещающий текст 2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Объект 3"/>
          <p:cNvSpPr>
            <a:spLocks noGrp="1"/>
          </p:cNvSpPr>
          <p:nvPr>
            <p:ph idx="1"/>
          </p:nvPr>
        </p:nvSpPr>
        <p:spPr>
          <a:xfrm>
            <a:off x="5180012" y="838200"/>
            <a:ext cx="6172201" cy="5181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8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861E71-FD8E-41DA-B28B-6587873E4DD2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828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rtlCol="0" anchor="b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Замещающий текст 2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Рисунок 3"/>
          <p:cNvSpPr>
            <a:spLocks noGrp="1"/>
          </p:cNvSpPr>
          <p:nvPr>
            <p:ph type="pic" idx="1"/>
          </p:nvPr>
        </p:nvSpPr>
        <p:spPr>
          <a:xfrm>
            <a:off x="5484812" y="836610"/>
            <a:ext cx="5867401" cy="518319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pic>
        <p:nvPicPr>
          <p:cNvPr id="9" name="Рисунок 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2" y="458787"/>
            <a:ext cx="6626225" cy="5938837"/>
          </a:xfrm>
          <a:prstGeom prst="rect">
            <a:avLst/>
          </a:prstGeom>
          <a:noFill/>
          <a:ln>
            <a:noFill/>
          </a:ln>
          <a:effectLst>
            <a:outerShdw blurRad="292100" algn="c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469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E8CAEA8-596E-4ADA-B5C6-8A4218D28579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22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</p:nvPr>
        </p:nvSpPr>
        <p:spPr>
          <a:xfrm>
            <a:off x="9752012" y="533400"/>
            <a:ext cx="1371600" cy="5592764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ru-RU" dirty="0"/>
              <a:t>Стиль образца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2411" y="533400"/>
            <a:ext cx="8077201" cy="5592764"/>
          </a:xfrm>
        </p:spPr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E9CDD9C-ADF0-4A8E-89D7-BECA34527CD0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1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/>
              <a:t>Стиль образца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9601200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  <a:p>
            <a:pPr lvl="5" rtl="0"/>
            <a:r>
              <a:rPr lang="ru-RU" dirty="0"/>
              <a:t>Шестой уровень</a:t>
            </a:r>
          </a:p>
          <a:p>
            <a:pPr lvl="6" rtl="0"/>
            <a:r>
              <a:rPr lang="ru-RU" dirty="0"/>
              <a:t>Седьмой уровень</a:t>
            </a:r>
          </a:p>
          <a:p>
            <a:pPr lvl="7" rtl="0"/>
            <a:r>
              <a:rPr lang="ru-RU" dirty="0"/>
              <a:t>Восьмой уровень</a:t>
            </a:r>
          </a:p>
          <a:p>
            <a:pPr lvl="8" rtl="0"/>
            <a:r>
              <a:rPr lang="ru-RU" dirty="0"/>
              <a:t>Девятый уровень</a:t>
            </a: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1517950" y="6172200"/>
            <a:ext cx="6862462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4" name="Дата 4"/>
          <p:cNvSpPr>
            <a:spLocks noGrp="1"/>
          </p:cNvSpPr>
          <p:nvPr>
            <p:ph type="dt" sz="half" idx="2"/>
          </p:nvPr>
        </p:nvSpPr>
        <p:spPr>
          <a:xfrm>
            <a:off x="8609012" y="6172200"/>
            <a:ext cx="1320059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EFE7F42-9E58-4B67-8DDA-E2C75A491C90}" type="datetime1">
              <a:rPr lang="ru-RU" smtClean="0"/>
              <a:t>16.04.2026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33012" y="6172200"/>
            <a:ext cx="9906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5137D0E-4A4F-4307-8994-C1891D747D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605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3838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41363" indent="-17145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67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80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44752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82496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57984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3862164" y="5974034"/>
            <a:ext cx="4852363" cy="74430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446340" y="4336894"/>
            <a:ext cx="6629547" cy="136980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95656" y="307916"/>
            <a:ext cx="9721080" cy="130139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7828" y="2037196"/>
            <a:ext cx="10657184" cy="175184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проекта.</a:t>
            </a:r>
            <a:br>
              <a:rPr lang="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 учащихся на логопедических занятиях как фактор социализации в школьном коллективе.</a:t>
            </a:r>
            <a:br>
              <a:rPr lang="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Объект 2"/>
          <p:cNvSpPr>
            <a:spLocks noGrp="1"/>
          </p:cNvSpPr>
          <p:nvPr>
            <p:ph type="subTitle" idx="1"/>
          </p:nvPr>
        </p:nvSpPr>
        <p:spPr>
          <a:xfrm>
            <a:off x="5602217" y="4381486"/>
            <a:ext cx="6317791" cy="1280619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Чеснокова Елена Павловна,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учитель-логопед, учитель русского языка </a:t>
            </a: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литературы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1215201" y="330751"/>
            <a:ext cx="9610466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Clr>
                <a:srgbClr val="000000"/>
              </a:buClr>
              <a:buSzPct val="80000"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 «Средняя общеобразовательная школа №37 </a:t>
            </a:r>
          </a:p>
          <a:p>
            <a:pPr algn="ctr" eaLnBrk="1" hangingPunct="1">
              <a:lnSpc>
                <a:spcPct val="90000"/>
              </a:lnSpc>
              <a:buClr>
                <a:srgbClr val="000000"/>
              </a:buClr>
              <a:buSzPct val="80000"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углублённым изучением отдельных предметов»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344562" y="6134582"/>
            <a:ext cx="5887565" cy="83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Каменск-Уральский, 2026 год</a:t>
            </a:r>
          </a:p>
        </p:txBody>
      </p:sp>
    </p:spTree>
    <p:extLst>
      <p:ext uri="{BB962C8B-B14F-4D97-AF65-F5344CB8AC3E}">
        <p14:creationId xmlns:p14="http://schemas.microsoft.com/office/powerpoint/2010/main" val="249884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pic>
        <p:nvPicPr>
          <p:cNvPr id="1026" name="Picture 2" descr="https://img-s3.onedio.com/id-58f4981e466a42b71a41337f/rev-0/raw/s-6a21a957b1997076987d986ad516da5ec6769df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6094412" cy="299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s://psifactor.info/wp-content/uploads/2016/07/SyfJhW6PMy6GNSivvd2mcSdf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573016"/>
            <a:ext cx="6269761" cy="281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661476" y="1680190"/>
            <a:ext cx="5520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каждом возрастном этапе развития человека формируется ведущий тип деятельности, способствующий развитию личности.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4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14492" y="867548"/>
            <a:ext cx="4752528" cy="659227"/>
          </a:xfrm>
          <a:prstGeom prst="roundRect">
            <a:avLst/>
          </a:prstGeom>
          <a:solidFill>
            <a:srgbClr val="BFF5EE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знать!</a:t>
            </a:r>
          </a:p>
        </p:txBody>
      </p:sp>
    </p:spTree>
    <p:extLst>
      <p:ext uri="{BB962C8B-B14F-4D97-AF65-F5344CB8AC3E}">
        <p14:creationId xmlns:p14="http://schemas.microsoft.com/office/powerpoint/2010/main" val="4435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3412112" y="746516"/>
            <a:ext cx="5364597" cy="810276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Чтение, что это?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31058" y="1916832"/>
            <a:ext cx="75413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tabLst>
                <a:tab pos="1615440" algn="l"/>
              </a:tabLst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представляет собой сложный процесс, в котором участвуют различные анализаторы: 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зрительный,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речедвигательный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речеслуховой. </a:t>
            </a:r>
            <a:endParaRPr lang="ru-RU" sz="6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ds05.infourok.ru/uploads/ex/083d/00091c74-c82d16b1/hello_html_m32c067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644" y="1484784"/>
            <a:ext cx="3727665" cy="470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63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pic>
        <p:nvPicPr>
          <p:cNvPr id="8196" name="Picture 4" descr="https://i.pinimg.com/originals/ae/02/28/ae022858cf4d94cd3c1b46c99fff17d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667" y1="26485" x2="21000" y2="18506"/>
                        <a14:foregroundMark x1="74833" y1="39891" x2="84967" y2="33370"/>
                        <a14:foregroundMark x1="84133" y1="20692" x2="74833" y2="8925"/>
                        <a14:foregroundMark x1="75667" y1="10200" x2="54633" y2="2587"/>
                        <a14:foregroundMark x1="11400" y1="87505" x2="84300" y2="94572"/>
                        <a14:foregroundMark x1="87100" y1="87505" x2="33433" y2="88780"/>
                        <a14:foregroundMark x1="16533" y1="94208" x2="52500" y2="95483"/>
                        <a14:foregroundMark x1="15200" y1="32459" x2="33100" y2="172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404" y="1484784"/>
            <a:ext cx="5328592" cy="487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917948" y="651697"/>
            <a:ext cx="8554986" cy="731235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входит в навык чтения?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65820" y="1688487"/>
            <a:ext cx="61206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tabLst>
                <a:tab pos="1615440" algn="l"/>
              </a:tabLst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характеризовать навык чтения, называя четыре его качества: 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правильность, 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беглость, 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сознательность </a:t>
            </a:r>
          </a:p>
          <a:p>
            <a:pPr marL="571500" indent="-571500" algn="just">
              <a:buFont typeface="Arial" panose="020B0604020202020204" pitchFamily="34" charset="0"/>
              <a:buChar char="•"/>
              <a:tabLst>
                <a:tab pos="1615440" algn="l"/>
              </a:tabLst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выразительность. </a:t>
            </a:r>
            <a:endParaRPr lang="ru-RU" sz="6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1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kakrazvivat.ru/wp-content/uploads/2019/08/kak-pomoch-pervoklashke-s-domashnim-zadaniem-picture-norm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51"/>
          <a:stretch/>
        </p:blipFill>
        <p:spPr bwMode="auto">
          <a:xfrm>
            <a:off x="5878388" y="1628800"/>
            <a:ext cx="6089416" cy="473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-18120"/>
            <a:ext cx="12188826" cy="17728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3380" y="764704"/>
            <a:ext cx="5832648" cy="5702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Повторение слов.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Низкий темп чтения.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Слоговое чтение.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Замена образа букв (вместо [ж] называют звук [з], вместо [с] называют звук [ш]).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Ошибки в ударениях.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Неспособность выговорить некоторые звуки.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40135" y="382219"/>
            <a:ext cx="5904656" cy="1278025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школьников</a:t>
            </a:r>
          </a:p>
        </p:txBody>
      </p:sp>
    </p:spTree>
    <p:extLst>
      <p:ext uri="{BB962C8B-B14F-4D97-AF65-F5344CB8AC3E}">
        <p14:creationId xmlns:p14="http://schemas.microsoft.com/office/powerpoint/2010/main" val="51652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-18120"/>
            <a:ext cx="12188826" cy="1772816"/>
          </a:xfrm>
          <a:prstGeom prst="rect">
            <a:avLst/>
          </a:prstGeom>
        </p:spPr>
      </p:pic>
      <p:pic>
        <p:nvPicPr>
          <p:cNvPr id="1026" name="Picture 2" descr="https://udoba.org/sites/default/files/h5p/content/3815/images/image-5fbaaff01146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684" y="2492896"/>
            <a:ext cx="3646141" cy="295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13892" y="753616"/>
            <a:ext cx="10153128" cy="65916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исследования показывают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748" y="1984424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Дисграфия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 частичное 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процесса 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Отмечается у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37%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начальных классов.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частичное 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процесса 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Отмечается у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30%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начальных классов. </a:t>
            </a:r>
            <a:endParaRPr lang="ru-RU" sz="3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3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-18120"/>
            <a:ext cx="12188826" cy="1772816"/>
          </a:xfrm>
          <a:prstGeom prst="rect">
            <a:avLst/>
          </a:prstGeom>
        </p:spPr>
      </p:pic>
      <p:pic>
        <p:nvPicPr>
          <p:cNvPr id="2050" name="Picture 2" descr="https://im0-tub-ru.yandex.net/i?id=451cd6f7fe8d1622781f14fc0eda57fa-l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6" r="4740"/>
          <a:stretch/>
        </p:blipFill>
        <p:spPr bwMode="auto">
          <a:xfrm>
            <a:off x="7894612" y="1340768"/>
            <a:ext cx="4174684" cy="456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4092" y="395665"/>
            <a:ext cx="7200800" cy="720080"/>
          </a:xfrm>
        </p:spPr>
        <p:txBody>
          <a:bodyPr>
            <a:no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Логопедическая работа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592" y="3984537"/>
            <a:ext cx="69585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применяются для коррекции искаженного произношения слов и звуков.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1101790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специальная педагогическая наука о нарушениях речи, способах их предупреждения, выявления и устранения средствами специального обучения и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279466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3214092" y="520790"/>
            <a:ext cx="6264696" cy="731235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ли решение?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20813" y="1252025"/>
            <a:ext cx="107471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tabLst>
                <a:tab pos="1615440" algn="l"/>
              </a:tabLst>
            </a:pPr>
            <a:r>
              <a:rPr lang="ru-RU" sz="3600" dirty="0">
                <a:latin typeface="Times New Roman" panose="02020603050405020304" pitchFamily="18" charset="0"/>
              </a:rPr>
              <a:t>Сталкиваясь с данной проблемой, учителю, совместно с родителями необходимо постоянно совершенствовать работу над навыком чтения детей.</a:t>
            </a:r>
            <a:endParaRPr lang="ru-RU" sz="3600" dirty="0">
              <a:effectLst/>
            </a:endParaRPr>
          </a:p>
        </p:txBody>
      </p:sp>
      <p:pic>
        <p:nvPicPr>
          <p:cNvPr id="6146" name="Picture 2" descr="https://cdn24.img.ria.ru/images/129945/02/1299450266_0:0:2001:1126_1920x0_80_0_0_16f72c25e218f475f9e0be9fd0f95e6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72" y="3261224"/>
            <a:ext cx="613899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www.prodlenka.org/images/stories/readingevenin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4"/>
          <a:stretch/>
        </p:blipFill>
        <p:spPr bwMode="auto">
          <a:xfrm>
            <a:off x="6598468" y="3284984"/>
            <a:ext cx="5353066" cy="340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04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022981" y="728839"/>
            <a:ext cx="10198868" cy="708333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Природный темп деятельности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3791" y="1688906"/>
            <a:ext cx="11161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Темп деятельности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это скорость, с которой работают психические процессы.</a:t>
            </a:r>
            <a:endParaRPr lang="ru-RU" sz="3600" dirty="0"/>
          </a:p>
        </p:txBody>
      </p:sp>
      <p:pic>
        <p:nvPicPr>
          <p:cNvPr id="5122" name="Picture 2" descr="https://webstockreview.net/images/clipart-reading-learner-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64" y="3140968"/>
            <a:ext cx="5976664" cy="295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742484" y="4894546"/>
            <a:ext cx="4781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Приём «Молния»</a:t>
            </a:r>
            <a:endParaRPr lang="ru-RU" sz="3600" dirty="0"/>
          </a:p>
        </p:txBody>
      </p:sp>
      <p:pic>
        <p:nvPicPr>
          <p:cNvPr id="5124" name="Picture 4" descr="https://creazilla-store.fra1.digitaloceanspaces.com/cliparts/77595/lightning-clipart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652" y="2889235"/>
            <a:ext cx="1964903" cy="18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6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989956" y="739542"/>
            <a:ext cx="8771843" cy="648072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антиципации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1804" y="1475166"/>
            <a:ext cx="11089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Антиципация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это психический процесс ориентации на предвидимое будущее.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3772" y="2843319"/>
            <a:ext cx="8329504" cy="3688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750"/>
              </a:spcAft>
            </a:pPr>
            <a:r>
              <a:rPr lang="ru-RU" sz="36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Антиципация частей поговорок.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Сделал дело …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Лучше поздно …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 золотник …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 раз отмерь …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avatars.mds.yandex.net/get-zen_doc/1811900/pub_5f617cce8169a878160fbe7b_5f6180a68b0f2342e58b9ab8/scale_120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40" t="3935" r="26084" b="7518"/>
          <a:stretch/>
        </p:blipFill>
        <p:spPr bwMode="auto">
          <a:xfrm>
            <a:off x="8313527" y="2675495"/>
            <a:ext cx="244827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34979" y="3647603"/>
            <a:ext cx="2880320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гуляй смело.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21571" y="4421218"/>
            <a:ext cx="2880320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никогда.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19982" y="5183987"/>
            <a:ext cx="2880320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дорог.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078188" y="5940785"/>
            <a:ext cx="3816424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раз отрежь.</a:t>
            </a:r>
          </a:p>
        </p:txBody>
      </p:sp>
    </p:spTree>
    <p:extLst>
      <p:ext uri="{BB962C8B-B14F-4D97-AF65-F5344CB8AC3E}">
        <p14:creationId xmlns:p14="http://schemas.microsoft.com/office/powerpoint/2010/main" val="259872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3772" y="4077072"/>
            <a:ext cx="8640960" cy="1940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Гроза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Гроза надвига…        Огромная лило… ту…    медленно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поднима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       из-за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 </a:t>
            </a:r>
            <a:endParaRPr lang="ru-RU" sz="3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193782" y="4800830"/>
            <a:ext cx="1224136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лась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509512" y="4736664"/>
            <a:ext cx="864096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33914" y="5432284"/>
            <a:ext cx="711696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27847" y="5304886"/>
            <a:ext cx="1071736" cy="648072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лась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200155" y="5373508"/>
            <a:ext cx="783704" cy="560329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https://mocah.org/uploads/posts/772184-Scenery-Roads-Fields-Sky-Clouds-Thunderclou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548" y="1586966"/>
            <a:ext cx="4085973" cy="289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989956" y="739542"/>
            <a:ext cx="8771843" cy="648072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антиципации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28248" y="1582216"/>
            <a:ext cx="8089270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>
              <a:lnSpc>
                <a:spcPct val="115000"/>
              </a:lnSpc>
              <a:spcAft>
                <a:spcPts val="75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текстов с пропущенными буквами в окончаниях.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28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710036" y="3575598"/>
            <a:ext cx="576064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5217" y="1524942"/>
            <a:ext cx="11881320" cy="4120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Упражнение, в котором пропущенное слово подсказывается несколькими буквами, однозначно его определяющими.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ru-RU" sz="5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___АЗ___ОЦ___ЕТ___ЫЕ 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ru-RU" sz="5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КО___АБ___ИК___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10236" y="3542264"/>
            <a:ext cx="720080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509366" y="3539969"/>
            <a:ext cx="639688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462819" y="3530007"/>
            <a:ext cx="648158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654252" y="4588956"/>
            <a:ext cx="576064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509366" y="4575150"/>
            <a:ext cx="674187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8471289" y="4575149"/>
            <a:ext cx="639688" cy="827035"/>
          </a:xfrm>
          <a:prstGeom prst="rect">
            <a:avLst/>
          </a:prstGeom>
          <a:solidFill>
            <a:schemeClr val="bg1"/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pic>
        <p:nvPicPr>
          <p:cNvPr id="9218" name="Picture 2" descr="https://static5.depositphotos.com/1035435/440/v/950/depositphotos_4403738-stock-illustration-paper-boats-on-wat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31" y="1524942"/>
            <a:ext cx="6840760" cy="528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917948" y="784675"/>
            <a:ext cx="8771843" cy="648072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Отсутствие антиципации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77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2" grpId="0" animBg="1"/>
      <p:bldP spid="13" grpId="0" animBg="1"/>
      <p:bldP spid="14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903229" y="735001"/>
            <a:ext cx="8382364" cy="720080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Недостатки артикуляции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3812" y="1506006"/>
            <a:ext cx="11617175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 трудно детям, у которых наблюдается смазанное произношение. Речь их отличается недостаточной внятностью и выразительностью. </a:t>
            </a:r>
            <a:endParaRPr lang="ru-RU" sz="3600" dirty="0"/>
          </a:p>
        </p:txBody>
      </p:sp>
      <p:pic>
        <p:nvPicPr>
          <p:cNvPr id="2050" name="Picture 2" descr="https://www.beremennost-po-nedeliam.com/wp-content/uploads/2018/01/%D0%A3%D0%BF%D1%80%D0%B0%D0%B6%D0%BD%D0%B5%D0%BD%D0%B8%D1%8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131" y="3657623"/>
            <a:ext cx="5040560" cy="243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9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9756" y="1772817"/>
            <a:ext cx="8014964" cy="294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75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Чтение </a:t>
            </a:r>
            <a:r>
              <a:rPr lang="ru-RU" sz="3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чистоговорок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есть иголки у ежа.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на улице тепло.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молоко кому?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clipart-best.com/img/hedgehog/hedgehog-clip-art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660" y="1581523"/>
            <a:ext cx="2843208" cy="191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thumbs.dreamstime.com/b/%D0%B4%D0%B5%D1%82%D0%B8-%D0%B8%D0%BC%D0%B5%D1%8F-%D0%BF%D0%BE-%D0%B5%D0%B7%D0%BD%D0%BE%D0%B3%D0%BE-%D0%B2%D1%80%D0%B5%D0%BC%D1%8F-%D1%80%D0%B0%D0%B1%D0%BE%D1%82%D1%8B-%D0%B2-%D0%B0%D0%BD-%D1%88%D0%B0%D1%84%D1%82%D0%B5-%D0%B5%D1%82%D0%B0-v-334759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900" y="3590260"/>
            <a:ext cx="5374904" cy="255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img.freepik.com/free-vector/set-of-milk-on-different-container_1308-23129.jpg?size=626&amp;ext=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712" y="4690357"/>
            <a:ext cx="2650282" cy="216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277988" y="764704"/>
            <a:ext cx="8382364" cy="720080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Недостатки артикуляции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5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0"/>
            <a:ext cx="12188826" cy="1772816"/>
          </a:xfrm>
          <a:prstGeom prst="rect">
            <a:avLst/>
          </a:prstGeom>
        </p:spPr>
      </p:pic>
      <p:pic>
        <p:nvPicPr>
          <p:cNvPr id="31750" name="Picture 6" descr="https://fsd.multiurok.ru/html/2020/10/04/s_5f7a2121123d7/1533034_1.jpe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484" y="1556792"/>
            <a:ext cx="5006174" cy="447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061964" y="639906"/>
            <a:ext cx="8244916" cy="731235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скороговорок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33772" y="1371141"/>
            <a:ext cx="669674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Скороговорки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жанр устного народного творчества. Это специально подобранная фраза  с быстрым трудно выговариваемым подбором звуков. Они помогают развивать речь, правильно произносить слова не только детей, но и взрослых.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90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0"/>
            <a:ext cx="12188826" cy="1772816"/>
          </a:xfrm>
          <a:prstGeom prst="rect">
            <a:avLst/>
          </a:prstGeom>
        </p:spPr>
      </p:pic>
      <p:pic>
        <p:nvPicPr>
          <p:cNvPr id="2050" name="Picture 2" descr="https://img2.freepng.ru/20180625/uvj/kisspng-common-opossum-domesticated-hedgehog-animal-comput-5b312d3d0811d6.49202284152994950103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25" t="3464" r="17354" b="4573"/>
          <a:stretch/>
        </p:blipFill>
        <p:spPr bwMode="auto">
          <a:xfrm>
            <a:off x="249451" y="857105"/>
            <a:ext cx="2814935" cy="161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get-pdb/1625645/714f85f7-cd52-4666-9a3a-1358cfe7e6b9/s12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356" y="242208"/>
            <a:ext cx="1955695" cy="284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7460" y="1038872"/>
            <a:ext cx="3980655" cy="1015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99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ёжится 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522051" y="1064744"/>
            <a:ext cx="3501970" cy="1015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998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укололся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6916" y="3213006"/>
            <a:ext cx="960269" cy="1015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998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</a:t>
            </a:r>
          </a:p>
        </p:txBody>
      </p:sp>
      <p:pic>
        <p:nvPicPr>
          <p:cNvPr id="2054" name="Picture 6" descr="https://st3.depositphotos.com/1000489/12679/v/950/depositphotos_126798954-stock-illustration-green-fluffy-pine-branch-isolate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875" y="3023432"/>
            <a:ext cx="2837201" cy="188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38725" y="3091891"/>
            <a:ext cx="7642409" cy="1015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998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Ёлка ёжится, дрожа: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26915" y="4907511"/>
            <a:ext cx="4615768" cy="1015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998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укололась об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780284" y="4808978"/>
            <a:ext cx="376928" cy="1015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5998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Picture 2" descr="https://img2.freepng.ru/20180625/uvj/kisspng-common-opossum-domesticated-hedgehog-animal-comput-5b312d3d0811d6.49202284152994950103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25" t="3464" r="17354" b="4573"/>
          <a:stretch/>
        </p:blipFill>
        <p:spPr bwMode="auto">
          <a:xfrm>
            <a:off x="5590356" y="4437112"/>
            <a:ext cx="2814935" cy="161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3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0"/>
            <a:ext cx="12188826" cy="17728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836" y="729433"/>
            <a:ext cx="10918949" cy="72008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</a:t>
            </a:r>
          </a:p>
        </p:txBody>
      </p:sp>
      <p:pic>
        <p:nvPicPr>
          <p:cNvPr id="4" name="Picture 2" descr="http://papyrinairina.ucoz.net/_si/0/082070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853" y="1916832"/>
            <a:ext cx="8365118" cy="402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2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0"/>
            <a:ext cx="12188826" cy="177281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9776" y="1159333"/>
            <a:ext cx="114492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Слева-направо, справа-налево.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медленное чтение, затем ускорение.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тихо, затем увеличивая громкость.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определённого слова каким-либо подходящим движением.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шёпотом.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 закрытым ртом.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хором.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только гласных букв.</a:t>
            </a:r>
          </a:p>
        </p:txBody>
      </p:sp>
      <p:pic>
        <p:nvPicPr>
          <p:cNvPr id="36866" name="Picture 2" descr="https://fs00.infourok.ru/images/doc/52/65160/hello_html_m42d6be9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588" y="3429000"/>
            <a:ext cx="3060340" cy="331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055358" y="435634"/>
            <a:ext cx="6078108" cy="720080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49580" algn="ctr">
              <a:lnSpc>
                <a:spcPct val="115000"/>
              </a:lnSpc>
              <a:spcAft>
                <a:spcPts val="750"/>
              </a:spcAft>
            </a:pP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Способы чтения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1593" y="-212985"/>
            <a:ext cx="5589674" cy="10668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Отгадайте загадку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9776" y="1001606"/>
            <a:ext cx="56886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4400" dirty="0">
                <a:latin typeface="Arial Narrow" panose="020B0606020202030204" pitchFamily="34" charset="0"/>
                <a:cs typeface="Times New Roman" panose="02020603050405020304" pitchFamily="18" charset="0"/>
              </a:rPr>
              <a:t>Птица медленно плывёт,</a:t>
            </a:r>
          </a:p>
          <a:p>
            <a:r>
              <a:rPr lang="ru-RU" altLang="ru-RU" sz="4400" dirty="0">
                <a:latin typeface="Arial Narrow" panose="020B0606020202030204" pitchFamily="34" charset="0"/>
                <a:cs typeface="Times New Roman" panose="02020603050405020304" pitchFamily="18" charset="0"/>
              </a:rPr>
              <a:t>Словно белый теплоход.</a:t>
            </a:r>
          </a:p>
          <a:p>
            <a:r>
              <a:rPr lang="ru-RU" altLang="ru-RU" sz="4400" dirty="0">
                <a:latin typeface="Arial Narrow" panose="020B0606020202030204" pitchFamily="34" charset="0"/>
                <a:cs typeface="Times New Roman" panose="02020603050405020304" pitchFamily="18" charset="0"/>
              </a:rPr>
              <a:t>Горделива и красива,</a:t>
            </a:r>
          </a:p>
          <a:p>
            <a:r>
              <a:rPr lang="ru-RU" altLang="ru-RU" sz="4400" dirty="0">
                <a:latin typeface="Arial Narrow" panose="020B0606020202030204" pitchFamily="34" charset="0"/>
                <a:cs typeface="Times New Roman" panose="02020603050405020304" pitchFamily="18" charset="0"/>
              </a:rPr>
              <a:t>Терпелива и пуглива.</a:t>
            </a:r>
            <a:endParaRPr lang="ru-RU" altLang="ru-RU" sz="48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89756" y="1001606"/>
            <a:ext cx="11737304" cy="0"/>
          </a:xfrm>
          <a:prstGeom prst="line">
            <a:avLst/>
          </a:prstGeom>
          <a:ln w="57150">
            <a:solidFill>
              <a:srgbClr val="95E7E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https://bipbap.ru/wp-content/uploads/2018/04/s1200-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41448" y="1209992"/>
            <a:ext cx="615668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894612" y="5314448"/>
            <a:ext cx="2952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6000" b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Лебе</a:t>
            </a:r>
            <a:r>
              <a:rPr lang="ru-RU" altLang="ru-RU" sz="6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…ь</a:t>
            </a:r>
            <a:endParaRPr lang="ru-RU" altLang="ru-RU" sz="6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50796" y="5462239"/>
            <a:ext cx="576064" cy="72008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B050"/>
                </a:solidFill>
                <a:latin typeface="Arial Narrow" panose="020B0606020202030204" pitchFamily="34" charset="0"/>
              </a:rPr>
              <a:t>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4794" y="3807242"/>
            <a:ext cx="62016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4000" dirty="0">
                <a:solidFill>
                  <a:srgbClr val="355D7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В каких произведениях встречается лебедь? </a:t>
            </a:r>
            <a:endParaRPr lang="ru-RU" altLang="ru-RU" sz="4400" dirty="0">
              <a:solidFill>
                <a:srgbClr val="355D7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4794" y="4952740"/>
            <a:ext cx="62016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4000" dirty="0">
                <a:solidFill>
                  <a:srgbClr val="355D7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Чему учит рассказ «Приёмыш»? </a:t>
            </a:r>
            <a:endParaRPr lang="ru-RU" altLang="ru-RU" sz="4400" dirty="0">
              <a:solidFill>
                <a:srgbClr val="355D7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56430" y="6330110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dirty="0">
                <a:latin typeface="Arial Narrow" panose="020B0606020202030204" pitchFamily="34" charset="0"/>
                <a:cs typeface="Times New Roman" panose="02020603050405020304" pitchFamily="18" charset="0"/>
              </a:rPr>
              <a:t>Д.Н. Мамин-Сибиряк «Приёмыш»</a:t>
            </a:r>
            <a:endParaRPr lang="ru-RU" altLang="ru-RU" sz="28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4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 animBg="1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4132" y="-262032"/>
            <a:ext cx="5589674" cy="10668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Речевая разминка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-260294" y="931271"/>
            <a:ext cx="6048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8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Летели лебеди с лебедятами.</a:t>
            </a:r>
            <a:endParaRPr lang="ru-RU" altLang="ru-RU" sz="54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96870" y="908720"/>
            <a:ext cx="11737304" cy="0"/>
          </a:xfrm>
          <a:prstGeom prst="line">
            <a:avLst/>
          </a:prstGeom>
          <a:ln w="57150">
            <a:solidFill>
              <a:srgbClr val="95E7E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s://kartinkin.net/pics/uploads/posts/2022-07/1657716762_5-kartinkin-net-p-letyashchii-lebed-art-oboi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270" y="1556792"/>
            <a:ext cx="6859904" cy="437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-1104" y="3056783"/>
            <a:ext cx="909836" cy="360040"/>
          </a:xfrm>
          <a:prstGeom prst="rightArrow">
            <a:avLst/>
          </a:prstGeom>
          <a:solidFill>
            <a:srgbClr val="5FD5E5"/>
          </a:solidFill>
          <a:ln>
            <a:solidFill>
              <a:srgbClr val="95E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/>
          </a:p>
        </p:txBody>
      </p:sp>
      <p:sp>
        <p:nvSpPr>
          <p:cNvPr id="4" name="Прямоугольник 3"/>
          <p:cNvSpPr/>
          <p:nvPr/>
        </p:nvSpPr>
        <p:spPr>
          <a:xfrm>
            <a:off x="1017848" y="2655786"/>
            <a:ext cx="3492388" cy="108012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Narrow" panose="020B0606020202030204" pitchFamily="34" charset="0"/>
              </a:rPr>
              <a:t>Прочитайте с восклицанием.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0" y="4265484"/>
            <a:ext cx="909836" cy="360040"/>
          </a:xfrm>
          <a:prstGeom prst="rightArrow">
            <a:avLst/>
          </a:prstGeom>
          <a:solidFill>
            <a:srgbClr val="5FD5E5"/>
          </a:solidFill>
          <a:ln>
            <a:solidFill>
              <a:srgbClr val="95E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/>
          </a:p>
        </p:txBody>
      </p:sp>
      <p:sp>
        <p:nvSpPr>
          <p:cNvPr id="10" name="Прямоугольник 9"/>
          <p:cNvSpPr/>
          <p:nvPr/>
        </p:nvSpPr>
        <p:spPr>
          <a:xfrm>
            <a:off x="1017848" y="3847781"/>
            <a:ext cx="3492388" cy="119544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Narrow" panose="020B0606020202030204" pitchFamily="34" charset="0"/>
              </a:rPr>
              <a:t>Прочитайте  справа налево.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17848" y="5155103"/>
            <a:ext cx="3492388" cy="119544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Narrow" panose="020B0606020202030204" pitchFamily="34" charset="0"/>
              </a:rPr>
              <a:t>Прочитайте тихо – громко.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0" y="5574319"/>
            <a:ext cx="909836" cy="360040"/>
          </a:xfrm>
          <a:prstGeom prst="rightArrow">
            <a:avLst/>
          </a:prstGeom>
          <a:solidFill>
            <a:srgbClr val="5FD5E5"/>
          </a:solidFill>
          <a:ln>
            <a:solidFill>
              <a:srgbClr val="95E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/>
          </a:p>
        </p:txBody>
      </p:sp>
    </p:spTree>
    <p:extLst>
      <p:ext uri="{BB962C8B-B14F-4D97-AF65-F5344CB8AC3E}">
        <p14:creationId xmlns:p14="http://schemas.microsoft.com/office/powerpoint/2010/main" val="121350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7750596" y="4830013"/>
            <a:ext cx="1604611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764212" y="4830013"/>
            <a:ext cx="181820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478788" y="4077072"/>
            <a:ext cx="1512168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38228" y="4077072"/>
            <a:ext cx="132598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50496" y="3292073"/>
            <a:ext cx="104411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29916" y="3284984"/>
            <a:ext cx="165618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2" y="0"/>
            <a:ext cx="12188826" cy="17728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3772" y="1844824"/>
            <a:ext cx="11737304" cy="4242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750"/>
              </a:spcAft>
            </a:pPr>
            <a:r>
              <a:rPr lang="ru-RU" sz="36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ниже приведённых рядах букв найди «спрятавшиеся» там слова.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АВРОГАЗЕТААТМНИВСЛШКТДОМРВМНЧЕВНГМШЬ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ШАОНСРВИКЕЫМОЧКИВЛГМЛГСТИМСНПАКЕТД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ВОНГАРСИЫПЧЬЛЩДАТКОШКААВЕСНАУЕКЫМЧСЯ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ЗВНКПЕНАЛВАСКШНМТВЛДЧБЮВНЛЕСВНАОСТВ</a:t>
            </a:r>
            <a:endParaRPr lang="ru-RU" sz="36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69875" y="584685"/>
            <a:ext cx="9721081" cy="1224136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algn="ctr">
              <a:lnSpc>
                <a:spcPct val="115000"/>
              </a:lnSpc>
              <a:spcAft>
                <a:spcPts val="750"/>
              </a:spcAft>
            </a:pPr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Малое поле зрения.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Уровень организации внимания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10" grpId="0" animBg="1"/>
      <p:bldP spid="9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74064"/>
          <a:stretch/>
        </p:blipFill>
        <p:spPr>
          <a:xfrm rot="10800000">
            <a:off x="-1" y="0"/>
            <a:ext cx="12188826" cy="177281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277988" y="944136"/>
            <a:ext cx="8244916" cy="731235"/>
          </a:xfrm>
          <a:prstGeom prst="roundRect">
            <a:avLst/>
          </a:prstGeom>
          <a:solidFill>
            <a:srgbClr val="BFF5EE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ребусов </a:t>
            </a:r>
          </a:p>
        </p:txBody>
      </p:sp>
      <p:pic>
        <p:nvPicPr>
          <p:cNvPr id="38914" name="Picture 2" descr="https://avatars.mds.yandex.net/get-zen_doc/1594643/pub_5e3a489df3c30523bab11ca3_5e3a497d553c206132bf63ca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48" y="2132856"/>
            <a:ext cx="5112568" cy="383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8" name="Picture 2" descr="https://fsd.kopilkaurokov.ru/up/html/2019/11/19/k_5dd399fa8927a/527649_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9" t="18284" r="2326"/>
          <a:stretch/>
        </p:blipFill>
        <p:spPr bwMode="auto">
          <a:xfrm>
            <a:off x="5420073" y="2187460"/>
            <a:ext cx="6598469" cy="368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70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74064"/>
          <a:stretch/>
        </p:blipFill>
        <p:spPr>
          <a:xfrm rot="10800000">
            <a:off x="-3" y="0"/>
            <a:ext cx="12188827" cy="1772816"/>
          </a:xfrm>
          <a:prstGeom prst="rect">
            <a:avLst/>
          </a:prstGeom>
        </p:spPr>
      </p:pic>
      <p:pic>
        <p:nvPicPr>
          <p:cNvPr id="7" name="Picture 2" descr="https://svetlica-mama-blogger.ru/wp-content/uploads/2021/01/cukhoml_3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72" y="2204864"/>
            <a:ext cx="2546374" cy="377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277988" y="886408"/>
            <a:ext cx="9522526" cy="2905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800"/>
              </a:spcAft>
              <a:tabLst>
                <a:tab pos="1615440" algn="l"/>
              </a:tabLst>
            </a:pPr>
            <a:r>
              <a:rPr lang="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 учащихся на логопедических занятиях как </a:t>
            </a:r>
            <a:r>
              <a:rPr lang="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фактор социализации </a:t>
            </a:r>
            <a:r>
              <a:rPr lang="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школьном коллективе </a:t>
            </a:r>
            <a:endParaRPr lang="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  <a:spcAft>
                <a:spcPts val="800"/>
              </a:spcAft>
              <a:tabLst>
                <a:tab pos="1615440" algn="l"/>
              </a:tabLst>
            </a:pP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Чтение</a:t>
            </a:r>
            <a:r>
              <a:rPr lang="ru-RU" sz="2400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окошко, через которое дети видят и познают мир и самих себя.</a:t>
            </a:r>
            <a:br>
              <a:rPr lang="ru-RU" sz="2400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В.А. Сухомлинский</a:t>
            </a:r>
            <a:endParaRPr lang="ru-RU" sz="24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konspekta.net/studopediaru/baza26/1495647465444.files/image00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212" y="3573016"/>
            <a:ext cx="4864581" cy="266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5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Акварель_16x9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10793120_TF02886637_TF02886637.potx" id="{73ACD70C-3AB4-47AB-8335-319F4983FF55}" vid="{199FA249-678D-48C7-B7BC-DFDA8EECE67F}"/>
    </a:ext>
  </a:extLst>
</a:theme>
</file>

<file path=ppt/theme/theme2.xml><?xml version="1.0" encoding="utf-8"?>
<a:theme xmlns:a="http://schemas.openxmlformats.org/drawingml/2006/main" name="Тема Offic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Акварель (широкоэкранный формат)</Template>
  <TotalTime>2227</TotalTime>
  <Words>541</Words>
  <Application>Microsoft Office PowerPoint</Application>
  <PresentationFormat>Произвольный</PresentationFormat>
  <Paragraphs>118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Arial Narrow</vt:lpstr>
      <vt:lpstr>Calibri</vt:lpstr>
      <vt:lpstr>Palatino Linotype</vt:lpstr>
      <vt:lpstr>Symbol</vt:lpstr>
      <vt:lpstr>Times New Roman</vt:lpstr>
      <vt:lpstr>Wingdings</vt:lpstr>
      <vt:lpstr>Акварель_16x9</vt:lpstr>
      <vt:lpstr>Тема проекта. Развитие речи учащихся на логопедических занятиях как фактор социализации в школьном коллективе. 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исследования показывают</vt:lpstr>
      <vt:lpstr>Логопедическая работа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Дыхательная гимнастика</vt:lpstr>
      <vt:lpstr>Презентация PowerPoint</vt:lpstr>
      <vt:lpstr>Отгадайте загадку</vt:lpstr>
      <vt:lpstr>Речевая разминка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окружающему миру для 1 класса на тему ...</dc:title>
  <dc:creator>diman</dc:creator>
  <cp:lastModifiedBy>Учетная запись Майкрософт</cp:lastModifiedBy>
  <cp:revision>143</cp:revision>
  <dcterms:created xsi:type="dcterms:W3CDTF">2020-03-02T13:16:24Z</dcterms:created>
  <dcterms:modified xsi:type="dcterms:W3CDTF">2026-04-16T09:00:53Z</dcterms:modified>
</cp:coreProperties>
</file>