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70" r:id="rId3"/>
    <p:sldId id="258" r:id="rId4"/>
    <p:sldId id="259" r:id="rId5"/>
    <p:sldId id="262" r:id="rId6"/>
    <p:sldId id="263" r:id="rId7"/>
    <p:sldId id="261" r:id="rId8"/>
    <p:sldId id="264" r:id="rId9"/>
    <p:sldId id="268" r:id="rId10"/>
    <p:sldId id="265" r:id="rId11"/>
    <p:sldId id="266" r:id="rId12"/>
    <p:sldId id="267" r:id="rId13"/>
    <p:sldId id="269" r:id="rId14"/>
    <p:sldId id="271" r:id="rId15"/>
    <p:sldId id="260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B0D24F-F6B6-46E1-B6B4-852213018E24}" type="datetimeFigureOut">
              <a:rPr lang="ru-RU" smtClean="0"/>
              <a:t>17.02.2016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67C86-54C4-4128-8C2F-75093530CD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268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67C86-54C4-4128-8C2F-75093530CDE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446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0156-7D84-426A-B5C4-445FB4F481C4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C7946-6C67-466E-96B6-F1925E760A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B4FA0-0524-4209-B553-19C307766FC5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A70D4-0334-4911-BF04-1ABC165575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CB386-715E-4C9C-933D-C0DA68FD9586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72DF3-035F-43E4-B7C7-FD646A59D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579BF-9DA9-4B5B-B8A9-4C5249476904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E7532-3B80-402B-A6E3-FA6D7A5CF9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B070-51FB-4F97-98E4-BE6E3CC7A7D0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B0B9B-0976-49D6-97C4-0BE57500A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731E1-E2F7-4735-8867-216748F01B65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786CF-F83B-403F-AFAA-4DF1DC4DE9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E856F-E4C0-4B22-89A0-C577922E1AE5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5141C-5045-4E64-809A-7AF6B76A97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B76-43E4-4576-AE84-D7692FC67AAB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AE00A-059E-4D2A-B134-59EEE63159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22805-A672-428C-9E05-5F57247B8FE0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F6003-AA09-4295-AFA9-5193CDC4AE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795F2-FEFF-40EC-BDDE-EF34C92AF180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1E26A-25BB-4F6D-A270-329DDB264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21BF2-438B-4CEA-A68D-B99AD7E743C4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CDB1-E72A-4908-A9EE-EF7CBE8E74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E33ACB-824A-41EA-AD5B-A71C98D1C775}" type="datetimeFigureOut">
              <a:rPr lang="ru-RU"/>
              <a:pPr>
                <a:defRPr/>
              </a:pPr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0AF173-8842-4F3F-8F3D-116B72A358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gif"/><Relationship Id="rId7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2.gif"/><Relationship Id="rId7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Прямоугольник 2"/>
          <p:cNvSpPr>
            <a:spLocks noChangeArrowheads="1"/>
          </p:cNvSpPr>
          <p:nvPr/>
        </p:nvSpPr>
        <p:spPr bwMode="auto">
          <a:xfrm>
            <a:off x="2339753" y="116633"/>
            <a:ext cx="613589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Calibri" pitchFamily="34" charset="0"/>
              </a:rPr>
              <a:t>Наша интересная жизнь с родителями.</a:t>
            </a:r>
          </a:p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Calibri" pitchFamily="34" charset="0"/>
              </a:rPr>
              <a:t>Группа «</a:t>
            </a:r>
            <a:r>
              <a:rPr lang="ru-RU" sz="5400" b="1" dirty="0" err="1" smtClean="0">
                <a:solidFill>
                  <a:srgbClr val="0070C0"/>
                </a:solidFill>
                <a:latin typeface="Calibri" pitchFamily="34" charset="0"/>
              </a:rPr>
              <a:t>Смешарики</a:t>
            </a:r>
            <a:r>
              <a:rPr lang="ru-RU" sz="5400" b="1" dirty="0" smtClean="0">
                <a:solidFill>
                  <a:srgbClr val="0070C0"/>
                </a:solidFill>
                <a:latin typeface="Calibri" pitchFamily="34" charset="0"/>
              </a:rPr>
              <a:t>»</a:t>
            </a:r>
            <a:endParaRPr lang="ru-RU" sz="5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2054" name="Picture 2" descr="\\172.16.83.19\f\Мои документы\Мои рисунки\132375a0b9b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002756"/>
            <a:ext cx="2476500" cy="214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4" descr="C:\Documents and Settings\1\Мои документы\Мои рисунки\5da9319d0e6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050" y="4076700"/>
            <a:ext cx="223202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 descr="C:\Users\Песня\Desktop\анимашки\dve-pticy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0" y="0"/>
            <a:ext cx="24765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32" y="4107155"/>
            <a:ext cx="2901950" cy="2569468"/>
          </a:xfrm>
          <a:prstGeom prst="rect">
            <a:avLst/>
          </a:prstGeom>
        </p:spPr>
      </p:pic>
      <p:pic>
        <p:nvPicPr>
          <p:cNvPr id="3" name="Detskie_pesni_o_seme_-_Radost_moya_(xMusic.m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102902" y="573325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3"/>
          <p:cNvSpPr>
            <a:spLocks noChangeArrowheads="1"/>
          </p:cNvSpPr>
          <p:nvPr/>
        </p:nvSpPr>
        <p:spPr bwMode="auto">
          <a:xfrm>
            <a:off x="0" y="2983485"/>
            <a:ext cx="8353425" cy="311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5220" anchor="ctr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14342" name="Rectangle 4"/>
          <p:cNvSpPr>
            <a:spLocks noChangeArrowheads="1"/>
          </p:cNvSpPr>
          <p:nvPr/>
        </p:nvSpPr>
        <p:spPr bwMode="auto">
          <a:xfrm>
            <a:off x="250825" y="3716279"/>
            <a:ext cx="8353425" cy="573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5220" anchor="ctr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14343" name="Picture 5" descr="C:\Users\Песня\Desktop\анимашки\3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3625" y="4000500"/>
            <a:ext cx="58388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27659" y="1332530"/>
            <a:ext cx="85274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+mn-lt"/>
              </a:rPr>
              <a:t>«Семья – это первичная среда,</a:t>
            </a:r>
          </a:p>
          <a:p>
            <a:r>
              <a:rPr lang="ru-RU" sz="4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4800" b="1" dirty="0" smtClean="0">
                <a:solidFill>
                  <a:srgbClr val="FF0000"/>
                </a:solidFill>
                <a:latin typeface="+mn-lt"/>
              </a:rPr>
              <a:t>  где человек должен учиться</a:t>
            </a:r>
          </a:p>
          <a:p>
            <a:r>
              <a:rPr lang="ru-RU" sz="4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4800" b="1" dirty="0" smtClean="0">
                <a:solidFill>
                  <a:srgbClr val="FF0000"/>
                </a:solidFill>
                <a:latin typeface="+mn-lt"/>
              </a:rPr>
              <a:t>           творить добро»</a:t>
            </a:r>
          </a:p>
          <a:p>
            <a:r>
              <a:rPr lang="ru-RU" sz="4800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4800" dirty="0" smtClean="0">
                <a:solidFill>
                  <a:srgbClr val="FF0000"/>
                </a:solidFill>
                <a:latin typeface="+mn-lt"/>
              </a:rPr>
              <a:t>                                           </a:t>
            </a:r>
            <a:r>
              <a:rPr lang="ru-RU" sz="2800" dirty="0" smtClean="0">
                <a:solidFill>
                  <a:srgbClr val="FF0000"/>
                </a:solidFill>
                <a:latin typeface="+mn-lt"/>
              </a:rPr>
              <a:t>Сухомлинский</a:t>
            </a:r>
            <a:endParaRPr lang="ru-RU" sz="48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2268538" y="2492375"/>
            <a:ext cx="43926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i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30922" y="1052736"/>
            <a:ext cx="849694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Семья – это счастье, любовь и удача!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Семья – это летом </a:t>
            </a:r>
            <a:r>
              <a:rPr lang="ru-RU" sz="32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п</a:t>
            </a: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оездка на дачу!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Семья – это труд, друг о друге забота!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Семья – это много домашней работы!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Семья – это важно, семья – это сложно!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Но счастливо жить одному невозможно!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Всегда будьте вместе, любовь берегите, обиды и ссоры подальше гоните!</a:t>
            </a:r>
            <a:endParaRPr lang="ru-RU" sz="3200" b="1" i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078" name="Picture 3" descr="C:\Users\Песня\Desktop\анимашки\12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4451350"/>
            <a:ext cx="4284662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95288" y="-242888"/>
            <a:ext cx="8229600" cy="114300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66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100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3200" b="1">
              <a:latin typeface="Calibri" pitchFamily="34" charset="0"/>
            </a:endParaRPr>
          </a:p>
        </p:txBody>
      </p:sp>
      <p:sp>
        <p:nvSpPr>
          <p:cNvPr id="4101" name="Прямоугольник 4"/>
          <p:cNvSpPr>
            <a:spLocks noChangeArrowheads="1"/>
          </p:cNvSpPr>
          <p:nvPr/>
        </p:nvSpPr>
        <p:spPr bwMode="auto">
          <a:xfrm>
            <a:off x="179512" y="188640"/>
            <a:ext cx="842473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B0F0"/>
                </a:solidFill>
                <a:latin typeface="Calibri" pitchFamily="34" charset="0"/>
              </a:rPr>
              <a:t>Ещё до прихода ребёнка в детский сад, между садом и родителями появляются первые контакты, которые позволяют родителям узнавать поближе наш детский сад.</a:t>
            </a:r>
          </a:p>
          <a:p>
            <a:r>
              <a:rPr lang="ru-RU" sz="3600" b="1" dirty="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3600" b="1" dirty="0" smtClean="0">
                <a:solidFill>
                  <a:srgbClr val="00B0F0"/>
                </a:solidFill>
                <a:latin typeface="Calibri" pitchFamily="34" charset="0"/>
              </a:rPr>
              <a:t> - родители приходят на собрание,</a:t>
            </a:r>
          </a:p>
          <a:p>
            <a:r>
              <a:rPr lang="ru-RU" sz="3600" b="1" dirty="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3600" b="1" dirty="0" smtClean="0">
                <a:solidFill>
                  <a:srgbClr val="00B0F0"/>
                </a:solidFill>
                <a:latin typeface="Calibri" pitchFamily="34" charset="0"/>
              </a:rPr>
              <a:t>    знакомятся с педагогами;</a:t>
            </a:r>
          </a:p>
          <a:p>
            <a:r>
              <a:rPr lang="ru-RU" sz="3600" b="1" dirty="0" smtClean="0">
                <a:solidFill>
                  <a:srgbClr val="00B0F0"/>
                </a:solidFill>
                <a:latin typeface="Calibri" pitchFamily="34" charset="0"/>
              </a:rPr>
              <a:t>  - знакомятся с важными</a:t>
            </a:r>
          </a:p>
          <a:p>
            <a:r>
              <a:rPr lang="ru-RU" sz="3600" b="1" dirty="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3600" b="1" dirty="0" smtClean="0">
                <a:solidFill>
                  <a:srgbClr val="00B0F0"/>
                </a:solidFill>
                <a:latin typeface="Calibri" pitchFamily="34" charset="0"/>
              </a:rPr>
              <a:t>  адаптационными моментами  </a:t>
            </a:r>
            <a:endParaRPr lang="ru-RU" sz="3600" b="1" dirty="0">
              <a:solidFill>
                <a:srgbClr val="00B0F0"/>
              </a:solidFill>
              <a:latin typeface="Calibri" pitchFamily="34" charset="0"/>
            </a:endParaRPr>
          </a:p>
        </p:txBody>
      </p:sp>
      <p:pic>
        <p:nvPicPr>
          <p:cNvPr id="4102" name="Picture 3" descr="C:\Users\Песня\Desktop\анимашки\medvedi-na-poezd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653135"/>
            <a:ext cx="3275856" cy="220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323528" y="1484784"/>
            <a:ext cx="882047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</a:rPr>
              <a:t>В основе работы с родителями лежит принцип сотрудничества и взаимодействия.</a:t>
            </a:r>
          </a:p>
          <a:p>
            <a:endParaRPr lang="ru-RU" sz="28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</a:rPr>
              <a:t>Родители – первые помощники и активные участники педагогического процесса</a:t>
            </a:r>
            <a:endParaRPr lang="ru-RU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6149" name="Picture 3" descr="C:\Users\Песня\Desktop\анимашки\animacija-ulitk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7" y="4016008"/>
            <a:ext cx="3445644" cy="2535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2"/>
          <p:cNvSpPr>
            <a:spLocks noChangeArrowheads="1"/>
          </p:cNvSpPr>
          <p:nvPr/>
        </p:nvSpPr>
        <p:spPr bwMode="auto">
          <a:xfrm>
            <a:off x="179512" y="1916832"/>
            <a:ext cx="871296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</a:rPr>
              <a:t>Создание условий для благополучного климата взаимодействия с родителями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</a:rPr>
              <a:t>    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</a:rPr>
              <a:t>Цели работы с семьёй</a:t>
            </a:r>
          </a:p>
          <a:p>
            <a:pPr algn="ctr"/>
            <a:endParaRPr lang="ru-RU" sz="3600" b="1" dirty="0" smtClean="0">
              <a:solidFill>
                <a:srgbClr val="7030A0"/>
              </a:solidFill>
              <a:latin typeface="Calibri" pitchFamily="34" charset="0"/>
            </a:endParaRPr>
          </a:p>
          <a:p>
            <a:r>
              <a:rPr lang="ru-RU" sz="2400" b="1" dirty="0" smtClean="0">
                <a:solidFill>
                  <a:srgbClr val="7030A0"/>
                </a:solidFill>
                <a:latin typeface="Calibri" pitchFamily="34" charset="0"/>
              </a:rPr>
              <a:t>Установление доверительных                 Вовлечение семьи в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Calibri" pitchFamily="34" charset="0"/>
              </a:rPr>
              <a:t>партнёрских отношений с                         единое образовательное 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Calibri" pitchFamily="34" charset="0"/>
              </a:rPr>
              <a:t>родителями                                                    пространство         </a:t>
            </a:r>
          </a:p>
          <a:p>
            <a:pPr algn="ctr"/>
            <a:endParaRPr lang="ru-RU" sz="3600" b="1" dirty="0">
              <a:solidFill>
                <a:srgbClr val="7030A0"/>
              </a:solidFill>
              <a:latin typeface="Calibri" pitchFamily="34" charset="0"/>
            </a:endParaRPr>
          </a:p>
        </p:txBody>
      </p:sp>
      <p:pic>
        <p:nvPicPr>
          <p:cNvPr id="7172" name="Picture 2" descr="C:\Users\Песня\Desktop\анимашки\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82734">
            <a:off x="287657" y="142295"/>
            <a:ext cx="3667125" cy="20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2" descr="C:\Users\Песня\Desktop\анимашки\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76724" flipH="1">
            <a:off x="4815857" y="-78605"/>
            <a:ext cx="3730625" cy="2171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Стрелка вверх 1"/>
          <p:cNvSpPr/>
          <p:nvPr/>
        </p:nvSpPr>
        <p:spPr>
          <a:xfrm>
            <a:off x="4240338" y="3049410"/>
            <a:ext cx="504056" cy="475712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4744394" y="4181773"/>
            <a:ext cx="1843830" cy="5040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H="1">
            <a:off x="2168630" y="4178989"/>
            <a:ext cx="1661923" cy="5040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68313" y="306736"/>
            <a:ext cx="8229600" cy="153808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Задачи взаимодействия с родителями: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4800" b="1" dirty="0">
              <a:solidFill>
                <a:srgbClr val="00B05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468313" y="1196975"/>
            <a:ext cx="8280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 dirty="0">
              <a:solidFill>
                <a:srgbClr val="7030A0"/>
              </a:solidFill>
              <a:latin typeface="Calibri" pitchFamily="34" charset="0"/>
            </a:endParaRPr>
          </a:p>
        </p:txBody>
      </p:sp>
      <p:pic>
        <p:nvPicPr>
          <p:cNvPr id="5125" name="Picture 2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1425" y="1484313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dividers_9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0" y="6381750"/>
            <a:ext cx="428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dividers_9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144787">
            <a:off x="6604000" y="4465638"/>
            <a:ext cx="428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7" descr="dividers_9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28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7" descr="dividers_9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905000" y="1905000"/>
            <a:ext cx="428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Стрелка вправо 1"/>
          <p:cNvSpPr/>
          <p:nvPr/>
        </p:nvSpPr>
        <p:spPr>
          <a:xfrm>
            <a:off x="468313" y="2292832"/>
            <a:ext cx="3671639" cy="25763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Работать в тесном контакте с </a:t>
            </a:r>
          </a:p>
          <a:p>
            <a:pPr algn="ctr"/>
            <a:r>
              <a:rPr lang="ru-RU" dirty="0" smtClean="0"/>
              <a:t>семьёй воспитанников</a:t>
            </a:r>
            <a:endParaRPr lang="ru-RU" dirty="0"/>
          </a:p>
        </p:txBody>
      </p:sp>
      <p:sp>
        <p:nvSpPr>
          <p:cNvPr id="4" name="Стрелка влево 3"/>
          <p:cNvSpPr/>
          <p:nvPr/>
        </p:nvSpPr>
        <p:spPr>
          <a:xfrm flipV="1">
            <a:off x="4455127" y="2292833"/>
            <a:ext cx="3474106" cy="248835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857750" y="3014141"/>
            <a:ext cx="29546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+mn-lt"/>
              </a:rPr>
              <a:t>Активизировать и обогатить воспитательные умения родителей</a:t>
            </a:r>
            <a:endParaRPr lang="ru-RU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Users\Песня\Desktop\анимашки\nasekomoe-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4149725"/>
            <a:ext cx="28575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Прямоугольник 4"/>
          <p:cNvSpPr>
            <a:spLocks noChangeArrowheads="1"/>
          </p:cNvSpPr>
          <p:nvPr/>
        </p:nvSpPr>
        <p:spPr bwMode="auto">
          <a:xfrm>
            <a:off x="179512" y="0"/>
            <a:ext cx="896448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+mn-lt"/>
              </a:rPr>
              <a:t>Важная форма взаимодействия детского сада и семьи – совместная деятельность педагогов, родителей и детей, которая не только развивает отношения педагогов и родителей, родителей и детей, но и содействует развитию между семьями воспитанников.</a:t>
            </a:r>
          </a:p>
          <a:p>
            <a:r>
              <a:rPr lang="ru-RU" sz="3200" b="1" dirty="0" smtClean="0">
                <a:solidFill>
                  <a:srgbClr val="7030A0"/>
                </a:solidFill>
                <a:latin typeface="+mn-lt"/>
              </a:rPr>
              <a:t>В своей работе мы используем, традиционные формы (собрания, консультации, беседы, выставки, оформление папок-передвижек)</a:t>
            </a:r>
          </a:p>
          <a:p>
            <a:endParaRPr lang="ru-RU" sz="3600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26" y="4149725"/>
            <a:ext cx="4057042" cy="24574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59569"/>
            <a:ext cx="3600400" cy="29689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1" descr="C:\Users\Песня\Desktop\анимашки\13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0038" y="4292600"/>
            <a:ext cx="2493962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2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1425" y="1052513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3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088" y="2565400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" y="237292"/>
            <a:ext cx="3274645" cy="4032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9" t="14700" r="28340" b="7600"/>
          <a:stretch/>
        </p:blipFill>
        <p:spPr>
          <a:xfrm>
            <a:off x="3739535" y="1556792"/>
            <a:ext cx="3369384" cy="42037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1425" y="4437063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4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3141663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5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92172">
            <a:off x="3132138" y="5438775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95536" y="658515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Ещё одна форма работы с родителями – фото-стенд.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66279"/>
            <a:ext cx="3816424" cy="30671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94007" y="1085286"/>
            <a:ext cx="3162165" cy="37890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4792912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Особенность этого стенда в том, что его оформляют родители вместе с</a:t>
            </a:r>
          </a:p>
          <a:p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                                                          детьми.</a:t>
            </a:r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22" y="-5715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4" descr="C:\Users\Песня\Desktop\Новая папка (2)\1034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3374" y="3967475"/>
            <a:ext cx="7620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0528" y="764704"/>
            <a:ext cx="3312368" cy="24482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3384" y="748299"/>
            <a:ext cx="3312371" cy="24810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9319" y="954774"/>
            <a:ext cx="3164653" cy="22135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6204" y="4067995"/>
            <a:ext cx="3131268" cy="24241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23153" y="4076594"/>
            <a:ext cx="3131266" cy="24069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28908" y="1843817"/>
            <a:ext cx="69127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C00000"/>
                </a:solidFill>
              </a:rPr>
              <a:t>Вот оно какое – наше лето!</a:t>
            </a:r>
            <a:endParaRPr lang="ru-RU" sz="6600" dirty="0">
              <a:solidFill>
                <a:srgbClr val="C00000"/>
              </a:solidFill>
            </a:endParaRPr>
          </a:p>
        </p:txBody>
      </p:sp>
      <p:pic>
        <p:nvPicPr>
          <p:cNvPr id="10246" name="Picture 3" descr="C:\Users\Песня\Desktop\Новая папка (2)\1034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589" y="4347889"/>
            <a:ext cx="140970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2" descr="C:\Users\Песня\Desktop\Новая папка (2)\1034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1212" y="5179063"/>
            <a:ext cx="2627312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2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83639" y="5009383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3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3500438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4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2636838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86" y="227514"/>
            <a:ext cx="4330389" cy="26642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60648"/>
            <a:ext cx="4283968" cy="26642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3421" y="3566022"/>
            <a:ext cx="3217680" cy="23487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17320" y="3466620"/>
            <a:ext cx="3213667" cy="24798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56835" y="3532113"/>
            <a:ext cx="3167229" cy="2289326"/>
          </a:xfrm>
          <a:prstGeom prst="rect">
            <a:avLst/>
          </a:prstGeom>
        </p:spPr>
      </p:pic>
      <p:pic>
        <p:nvPicPr>
          <p:cNvPr id="11271" name="Picture 5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1628775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67544" y="1772816"/>
            <a:ext cx="80648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К сожаленью, День рожденье только раз в</a:t>
            </a:r>
          </a:p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году! 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3" descr="C:\Users\Песня\Desktop\анимашки\2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7025" y="3429000"/>
            <a:ext cx="40513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2"/>
          <p:cNvSpPr>
            <a:spLocks noChangeArrowheads="1"/>
          </p:cNvSpPr>
          <p:nvPr/>
        </p:nvSpPr>
        <p:spPr bwMode="auto">
          <a:xfrm>
            <a:off x="107504" y="188913"/>
            <a:ext cx="8928992" cy="766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alibri" pitchFamily="34" charset="0"/>
              </a:rPr>
              <a:t>Советы, которые помогут активизировать участие родителей: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- проявляйте взаимное уважение друг к другу,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поощряйте инициативу, творчество, фантазию родителей, помогайте им,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привлекайте родителей к мероприятиям в группе,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делайте ударение на сильные стороны семьи и давайте положительные оценки,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поддерживайте тесные контакты,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высказывайте свою признательность им,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напоминайте родителям, что вы рады любому их участию,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постарайтесь заинтересовать и привлечь всю семью,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поощряйте посещаемость родительских собраний,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сохраняйте конфиденциальность любой информации,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обучайте навыкам сотрудничества,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создавайте совместные развивающие занятия с родителями и детьми, для укрепления их  взаимопонимания,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используйте разнообразные виды участия родителей, проявляйте чуткость и понимание,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помните, у всех людей разные ресурсы и образ жизни,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позвольте родителям самим выбирать какую помощь они могут оказать детскому саду,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доводить до сведения родителей, что их участие в жизни группы ценится, а любая помощь с их стороны приветствуется,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говорите семьям о надеждах, возлагаемых воспитателем на родителей,</a:t>
            </a: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rgbClr val="7030A0"/>
                </a:solidFill>
                <a:latin typeface="Calibri" pitchFamily="34" charset="0"/>
              </a:rPr>
              <a:t>будьте терпеливы к ним.</a:t>
            </a:r>
          </a:p>
          <a:p>
            <a:pPr algn="ctr"/>
            <a:endParaRPr lang="ru-RU" b="1" dirty="0" smtClean="0">
              <a:solidFill>
                <a:srgbClr val="7030A0"/>
              </a:solidFill>
              <a:latin typeface="Calibri" pitchFamily="34" charset="0"/>
            </a:endParaRP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Calibri" pitchFamily="34" charset="0"/>
            </a:endParaRP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Calibri" pitchFamily="34" charset="0"/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endParaRPr lang="ru-RU" b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395288" y="3000312"/>
            <a:ext cx="8027987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2800" b="1" dirty="0">
              <a:solidFill>
                <a:srgbClr val="00B050"/>
              </a:solidFill>
            </a:endParaRPr>
          </a:p>
          <a:p>
            <a:pPr eaLnBrk="0" hangingPunct="0"/>
            <a:endParaRPr lang="ru-RU" dirty="0"/>
          </a:p>
        </p:txBody>
      </p:sp>
      <p:pic>
        <p:nvPicPr>
          <p:cNvPr id="13318" name="Picture 4" descr="C:\Users\Песня\Desktop\Новая папка (2)\1015_babochkiz_narod_ru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1425" y="1773238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33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3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3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33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3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3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33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3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33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3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3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331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31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31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3" descr="C:\Users\Песня\Desktop\Новая папка (2)\102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292417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4" descr="C:\Users\Песня\Desktop\Новая папка (2)\102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98107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5" descr="C:\Users\Песня\Desktop\Новая папка (2)\1025_babochkiz_narod_r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5157788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1484784"/>
            <a:ext cx="6667500" cy="480171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520" y="476672"/>
            <a:ext cx="77764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>
                <a:solidFill>
                  <a:srgbClr val="002060"/>
                </a:solidFill>
              </a:rPr>
              <a:t>Е</a:t>
            </a:r>
            <a:r>
              <a:rPr lang="ru-RU" sz="3200" b="1" dirty="0" smtClean="0">
                <a:solidFill>
                  <a:srgbClr val="002060"/>
                </a:solidFill>
              </a:rPr>
              <a:t>щё мы решили привлечь родителей для участия в новогоднем утреннике.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А вот что из этого получится?...</a:t>
            </a: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3458"/>
            <a:ext cx="86409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И вот, что из этого получилось!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77267"/>
            <a:ext cx="4248472" cy="31826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602352" y="2582629"/>
            <a:ext cx="4536504" cy="33843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780928"/>
            <a:ext cx="4464496" cy="3553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3458"/>
            <a:ext cx="86409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Следующая наша тема, посвящена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Дню Защитника Отечества: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t="15349" r="11413" b="17451"/>
          <a:stretch/>
        </p:blipFill>
        <p:spPr>
          <a:xfrm>
            <a:off x="1277156" y="1340768"/>
            <a:ext cx="6408712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49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7" t="13111" r="4340" b="6619"/>
          <a:stretch/>
        </p:blipFill>
        <p:spPr>
          <a:xfrm rot="5400000">
            <a:off x="-504056" y="523528"/>
            <a:ext cx="3240360" cy="22322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" t="9379" r="2463" b="4456"/>
          <a:stretch/>
        </p:blipFill>
        <p:spPr>
          <a:xfrm rot="5400000">
            <a:off x="6112176" y="3106601"/>
            <a:ext cx="3312368" cy="25202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8"/>
          <a:stretch/>
        </p:blipFill>
        <p:spPr>
          <a:xfrm rot="5400000">
            <a:off x="3806848" y="597235"/>
            <a:ext cx="3257530" cy="23488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" t="4546" r="-1065" b="2066"/>
          <a:stretch/>
        </p:blipFill>
        <p:spPr>
          <a:xfrm rot="5400000">
            <a:off x="1186504" y="3171772"/>
            <a:ext cx="3526755" cy="26043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2831" y="2273335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«Наши папы в Армии!»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52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4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1772816"/>
            <a:ext cx="43924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     А дальше, мы продолжим работу</a:t>
            </a:r>
          </a:p>
          <a:p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          по теме: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       «Про семью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   дружную – всем 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   такую нужную!»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20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4540" y="1700808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1640" y="3063196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00B0F0"/>
                </a:solidFill>
              </a:rPr>
              <a:t>     До новых встреч!</a:t>
            </a:r>
            <a:endParaRPr lang="ru-RU" sz="4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96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544</Words>
  <Application>Microsoft Office PowerPoint</Application>
  <PresentationFormat>Экран (4:3)</PresentationFormat>
  <Paragraphs>79</Paragraphs>
  <Slides>19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Песня</dc:creator>
  <cp:lastModifiedBy>Красковы</cp:lastModifiedBy>
  <cp:revision>56</cp:revision>
  <dcterms:created xsi:type="dcterms:W3CDTF">2011-11-06T03:59:11Z</dcterms:created>
  <dcterms:modified xsi:type="dcterms:W3CDTF">2016-02-17T18:02:16Z</dcterms:modified>
</cp:coreProperties>
</file>