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4" r:id="rId3"/>
    <p:sldId id="258" r:id="rId4"/>
    <p:sldId id="266" r:id="rId5"/>
    <p:sldId id="265" r:id="rId6"/>
    <p:sldId id="264" r:id="rId7"/>
    <p:sldId id="270" r:id="rId8"/>
    <p:sldId id="267" r:id="rId9"/>
    <p:sldId id="276" r:id="rId10"/>
    <p:sldId id="296" r:id="rId11"/>
    <p:sldId id="268" r:id="rId12"/>
    <p:sldId id="269" r:id="rId13"/>
    <p:sldId id="301" r:id="rId14"/>
    <p:sldId id="278" r:id="rId15"/>
    <p:sldId id="279" r:id="rId16"/>
    <p:sldId id="280" r:id="rId17"/>
    <p:sldId id="284" r:id="rId18"/>
    <p:sldId id="289" r:id="rId19"/>
    <p:sldId id="288" r:id="rId20"/>
    <p:sldId id="287" r:id="rId21"/>
    <p:sldId id="286" r:id="rId22"/>
    <p:sldId id="307" r:id="rId23"/>
    <p:sldId id="290" r:id="rId24"/>
    <p:sldId id="292" r:id="rId25"/>
    <p:sldId id="305" r:id="rId26"/>
    <p:sldId id="303" r:id="rId27"/>
    <p:sldId id="299" r:id="rId28"/>
    <p:sldId id="294" r:id="rId2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2703"/>
    <a:srgbClr val="A9915D"/>
    <a:srgbClr val="AD9861"/>
    <a:srgbClr val="8A733F"/>
    <a:srgbClr val="FCFCE9"/>
    <a:srgbClr val="F5F1BF"/>
    <a:srgbClr val="B39E67"/>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96433" autoAdjust="0"/>
  </p:normalViewPr>
  <p:slideViewPr>
    <p:cSldViewPr snapToGrid="0">
      <p:cViewPr varScale="1">
        <p:scale>
          <a:sx n="113" d="100"/>
          <a:sy n="113" d="100"/>
        </p:scale>
        <p:origin x="-912" y="-15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C8B3FD7F-E4DE-4D55-B538-8BC9B4631596}" type="datetimeFigureOut">
              <a:rPr lang="ru-RU"/>
              <a:pPr>
                <a:defRPr/>
              </a:pPr>
              <a:t>05.11.2022</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478423E-85AC-4ACF-A945-13E7DDF3EA87}"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2DD3B699-E8BA-4698-BEC4-35A3010C002E}" type="datetimeFigureOut">
              <a:rPr lang="ru-RU"/>
              <a:pPr>
                <a:defRPr/>
              </a:pPr>
              <a:t>05.11.2022</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F2CEE1B8-A2FB-425B-BBFE-09B44BA10C93}"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FFF9DD47-02E0-47CD-AB45-055665B4D5DC}" type="datetimeFigureOut">
              <a:rPr lang="ru-RU"/>
              <a:pPr>
                <a:defRPr/>
              </a:pPr>
              <a:t>05.11.2022</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128D2364-5E8D-424E-97C8-343D88C9662F}"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51668AE0-5E7F-4E00-92B5-11EFC1D4618D}" type="datetimeFigureOut">
              <a:rPr lang="ru-RU"/>
              <a:pPr>
                <a:defRPr/>
              </a:pPr>
              <a:t>05.11.2022</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C89795BA-9247-49BC-8A25-13A7A093B02B}"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052C09E5-8DE4-437D-B177-6C71D4B2E850}" type="datetimeFigureOut">
              <a:rPr lang="ru-RU"/>
              <a:pPr>
                <a:defRPr/>
              </a:pPr>
              <a:t>05.11.2022</a:t>
            </a:fld>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20612DAA-19DC-4C7D-BF71-F98175607484}"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45F36B5C-9002-49AC-B76E-671D47764563}" type="datetimeFigureOut">
              <a:rPr lang="ru-RU"/>
              <a:pPr>
                <a:defRPr/>
              </a:pPr>
              <a:t>05.11.2022</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15AC24DB-5256-4FD6-9B70-71C1F64544A2}"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F19A31D-7E56-4336-91D3-EEBC0C1FE39F}" type="datetimeFigureOut">
              <a:rPr lang="ru-RU"/>
              <a:pPr>
                <a:defRPr/>
              </a:pPr>
              <a:t>05.11.2022</a:t>
            </a:fld>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ED9BC458-0C36-45A7-86E0-B081372AF6BD}"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7EC7095E-9F94-48C3-976F-9DB77C69BDA8}" type="datetimeFigureOut">
              <a:rPr lang="ru-RU"/>
              <a:pPr>
                <a:defRPr/>
              </a:pPr>
              <a:t>05.11.2022</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FD433F59-73AB-4B1F-A5E0-F344AFF2631D}"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48C4F8CC-F3FA-455E-A7EB-96C6DBD09E02}" type="datetimeFigureOut">
              <a:rPr lang="ru-RU"/>
              <a:pPr>
                <a:defRPr/>
              </a:pPr>
              <a:t>05.11.2022</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692DE084-6C2F-41CD-BCCE-D8B7C9CE2DB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8CA9989-3E42-4BCA-96B2-398569D03E6A}" type="datetimeFigureOut">
              <a:rPr lang="ru-RU"/>
              <a:pPr>
                <a:defRPr/>
              </a:pPr>
              <a:t>05.11.2022</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8A93032-2D5B-4AB2-AA71-E95E98B12B54}"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39F60474-61EA-47D7-A2B1-66F4D01C2B28}" type="datetimeFigureOut">
              <a:rPr lang="ru-RU"/>
              <a:pPr>
                <a:defRPr/>
              </a:pPr>
              <a:t>05.11.2022</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8DD7A80-906B-4C31-B0B2-6CB764DE7580}"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5"/>
            <a:ext cx="7886700" cy="1325563"/>
          </a:xfrm>
        </p:spPr>
        <p:txBody>
          <a:bodyPr/>
          <a:lstStyle/>
          <a:p>
            <a:r>
              <a:rPr lang="ru-RU"/>
              <a:t>Образец заголовка</a:t>
            </a:r>
          </a:p>
        </p:txBody>
      </p:sp>
      <p:sp>
        <p:nvSpPr>
          <p:cNvPr id="3" name="Таблица 2"/>
          <p:cNvSpPr>
            <a:spLocks noGrp="1"/>
          </p:cNvSpPr>
          <p:nvPr>
            <p:ph type="tbl" idx="1"/>
          </p:nvPr>
        </p:nvSpPr>
        <p:spPr>
          <a:xfrm>
            <a:off x="628650" y="1825625"/>
            <a:ext cx="7886700" cy="4351338"/>
          </a:xfrm>
        </p:spPr>
        <p:txBody>
          <a:bodyPr/>
          <a:lstStyle/>
          <a:p>
            <a:pPr lvl="0"/>
            <a:endParaRPr lang="ru-RU" noProof="0"/>
          </a:p>
        </p:txBody>
      </p:sp>
      <p:sp>
        <p:nvSpPr>
          <p:cNvPr id="4" name="Date Placeholder 3"/>
          <p:cNvSpPr>
            <a:spLocks noGrp="1"/>
          </p:cNvSpPr>
          <p:nvPr>
            <p:ph type="dt" sz="half" idx="10"/>
          </p:nvPr>
        </p:nvSpPr>
        <p:spPr/>
        <p:txBody>
          <a:bodyPr/>
          <a:lstStyle>
            <a:lvl1pPr>
              <a:defRPr/>
            </a:lvl1pPr>
          </a:lstStyle>
          <a:p>
            <a:pPr>
              <a:defRPr/>
            </a:pPr>
            <a:fld id="{B45D7715-A2A4-48BF-B05F-CC1222162314}" type="datetimeFigureOut">
              <a:rPr lang="ru-RU"/>
              <a:pPr>
                <a:defRPr/>
              </a:pPr>
              <a:t>05.11.2022</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2FC9E4E8-DB30-49BE-AB16-9C2764F301A5}"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628650" y="365125"/>
            <a:ext cx="7886700" cy="58118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3" name="Date Placeholder 3"/>
          <p:cNvSpPr>
            <a:spLocks noGrp="1"/>
          </p:cNvSpPr>
          <p:nvPr>
            <p:ph type="dt" sz="half" idx="10"/>
          </p:nvPr>
        </p:nvSpPr>
        <p:spPr/>
        <p:txBody>
          <a:bodyPr/>
          <a:lstStyle>
            <a:lvl1pPr>
              <a:defRPr/>
            </a:lvl1pPr>
          </a:lstStyle>
          <a:p>
            <a:pPr>
              <a:defRPr/>
            </a:pPr>
            <a:fld id="{0B884ED8-963C-4A94-97C7-6A33458C0D9A}" type="datetimeFigureOut">
              <a:rPr lang="ru-RU"/>
              <a:pPr>
                <a:defRPr/>
              </a:pPr>
              <a:t>05.11.2022</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68A406BA-07CE-4E4C-869E-6100E111242B}"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5"/>
            <a:ext cx="7886700" cy="1325563"/>
          </a:xfrm>
        </p:spPr>
        <p:txBody>
          <a:bodyPr/>
          <a:lstStyle/>
          <a:p>
            <a:r>
              <a:rPr lang="ru-RU"/>
              <a:t>Образец заголовка</a:t>
            </a:r>
          </a:p>
        </p:txBody>
      </p:sp>
      <p:sp>
        <p:nvSpPr>
          <p:cNvPr id="3" name="Текст 2"/>
          <p:cNvSpPr>
            <a:spLocks noGrp="1"/>
          </p:cNvSpPr>
          <p:nvPr>
            <p:ph type="body" sz="half" idx="1"/>
          </p:nvPr>
        </p:nvSpPr>
        <p:spPr>
          <a:xfrm>
            <a:off x="628650" y="1825625"/>
            <a:ext cx="38671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825625"/>
            <a:ext cx="38671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Date Placeholder 3"/>
          <p:cNvSpPr>
            <a:spLocks noGrp="1"/>
          </p:cNvSpPr>
          <p:nvPr>
            <p:ph type="dt" sz="half" idx="10"/>
          </p:nvPr>
        </p:nvSpPr>
        <p:spPr/>
        <p:txBody>
          <a:bodyPr/>
          <a:lstStyle>
            <a:lvl1pPr>
              <a:defRPr/>
            </a:lvl1pPr>
          </a:lstStyle>
          <a:p>
            <a:pPr>
              <a:defRPr/>
            </a:pPr>
            <a:fld id="{2DB37712-E1FC-465B-BD4E-DA30CEA0B659}" type="datetimeFigureOut">
              <a:rPr lang="ru-RU"/>
              <a:pPr>
                <a:defRPr/>
              </a:pPr>
              <a:t>05.11.2022</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7B0620FD-BAA0-4763-81CB-4F26F8567B7F}"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84C0145-E1C9-4A09-B379-735210953578}" type="datetimeFigureOut">
              <a:rPr lang="ru-RU"/>
              <a:pPr>
                <a:defRPr/>
              </a:pPr>
              <a:t>05.11.2022</a:t>
            </a:fld>
            <a:endParaRPr lang="ru-RU"/>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F23EC90-1583-497A-A06F-F387016BDF30}"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74" r:id="rId1"/>
    <p:sldLayoutId id="2147483673"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 id="2147483663" r:id="rId12"/>
    <p:sldLayoutId id="2147483662" r:id="rId13"/>
    <p:sldLayoutId id="2147483661" r:id="rId14"/>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mogu-pisat.ru/stat/metod/?ELEMENT_ID=2813753" TargetMode="External"/><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16386" name="Rectangle 4"/>
          <p:cNvSpPr>
            <a:spLocks noChangeArrowheads="1"/>
          </p:cNvSpPr>
          <p:nvPr/>
        </p:nvSpPr>
        <p:spPr bwMode="auto">
          <a:xfrm>
            <a:off x="1520825" y="495300"/>
            <a:ext cx="6954838" cy="5672138"/>
          </a:xfrm>
          <a:prstGeom prst="rect">
            <a:avLst/>
          </a:prstGeom>
          <a:noFill/>
          <a:ln w="9525">
            <a:noFill/>
            <a:miter lim="800000"/>
            <a:headEnd/>
            <a:tailEnd/>
          </a:ln>
        </p:spPr>
        <p:txBody>
          <a:bodyPr>
            <a:spAutoFit/>
          </a:bodyPr>
          <a:lstStyle/>
          <a:p>
            <a:r>
              <a:rPr lang="en-US" altLang="ru-RU" sz="2800" b="1">
                <a:solidFill>
                  <a:srgbClr val="712703"/>
                </a:solidFill>
              </a:rPr>
              <a:t>    </a:t>
            </a:r>
            <a:r>
              <a:rPr lang="ru-RU" altLang="ru-RU" sz="2800" b="1">
                <a:solidFill>
                  <a:srgbClr val="712703"/>
                </a:solidFill>
              </a:rPr>
              <a:t>К успеху шаг за шагом</a:t>
            </a:r>
            <a:br>
              <a:rPr lang="ru-RU" altLang="ru-RU" sz="2800" b="1">
                <a:solidFill>
                  <a:srgbClr val="712703"/>
                </a:solidFill>
              </a:rPr>
            </a:br>
            <a:r>
              <a:rPr lang="ru-RU" altLang="ru-RU" sz="2800" b="1">
                <a:solidFill>
                  <a:srgbClr val="712703"/>
                </a:solidFill>
              </a:rPr>
              <a:t>(особенности организации подготовки учащихся к сдаче устного  экзамена по русскому языку)</a:t>
            </a:r>
            <a:br>
              <a:rPr lang="ru-RU" altLang="ru-RU" sz="2800" b="1">
                <a:solidFill>
                  <a:srgbClr val="712703"/>
                </a:solidFill>
              </a:rPr>
            </a:br>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endParaRPr lang="en-US" altLang="ru-RU" b="1">
              <a:solidFill>
                <a:schemeClr val="accent1"/>
              </a:solidFill>
            </a:endParaRPr>
          </a:p>
          <a:p>
            <a:r>
              <a:rPr lang="en-US" altLang="ru-RU" b="1">
                <a:solidFill>
                  <a:schemeClr val="accent1"/>
                </a:solidFill>
              </a:rPr>
              <a:t>                                             </a:t>
            </a:r>
            <a:r>
              <a:rPr lang="ru-RU" altLang="ru-RU" sz="1400" b="1">
                <a:solidFill>
                  <a:srgbClr val="712703"/>
                </a:solidFill>
              </a:rPr>
              <a:t>Власенко Н.П.,</a:t>
            </a:r>
            <a:br>
              <a:rPr lang="ru-RU" altLang="ru-RU" sz="1400" b="1">
                <a:solidFill>
                  <a:srgbClr val="712703"/>
                </a:solidFill>
              </a:rPr>
            </a:br>
            <a:r>
              <a:rPr lang="en-US" altLang="ru-RU" sz="1400" b="1">
                <a:solidFill>
                  <a:srgbClr val="712703"/>
                </a:solidFill>
              </a:rPr>
              <a:t>                                                         </a:t>
            </a:r>
            <a:r>
              <a:rPr lang="ru-RU" altLang="ru-RU" sz="1400" b="1">
                <a:solidFill>
                  <a:srgbClr val="712703"/>
                </a:solidFill>
              </a:rPr>
              <a:t>учитель русского языка и литературы</a:t>
            </a:r>
            <a:br>
              <a:rPr lang="ru-RU" altLang="ru-RU" sz="1400" b="1">
                <a:solidFill>
                  <a:srgbClr val="712703"/>
                </a:solidFill>
              </a:rPr>
            </a:br>
            <a:r>
              <a:rPr lang="ru-RU" altLang="ru-RU" sz="1400" b="1">
                <a:solidFill>
                  <a:srgbClr val="712703"/>
                </a:solidFill>
              </a:rPr>
              <a:t> </a:t>
            </a:r>
            <a:r>
              <a:rPr lang="en-US" altLang="ru-RU" sz="1400" b="1">
                <a:solidFill>
                  <a:srgbClr val="712703"/>
                </a:solidFill>
              </a:rPr>
              <a:t>                                                        </a:t>
            </a:r>
            <a:r>
              <a:rPr lang="ru-RU" altLang="ru-RU" sz="1400" b="1">
                <a:solidFill>
                  <a:srgbClr val="712703"/>
                </a:solidFill>
              </a:rPr>
              <a:t>МБОУ СОШУИП №3 г.Лабытнанги </a:t>
            </a:r>
          </a:p>
          <a:p>
            <a:r>
              <a:rPr lang="ru-RU" altLang="ru-RU" sz="1400" b="1">
                <a:solidFill>
                  <a:srgbClr val="712703"/>
                </a:solidFill>
              </a:rPr>
              <a:t>                                                            202</a:t>
            </a:r>
            <a:r>
              <a:rPr lang="en-US" altLang="ru-RU" sz="1400" b="1">
                <a:solidFill>
                  <a:srgbClr val="712703"/>
                </a:solidFill>
              </a:rPr>
              <a:t>2</a:t>
            </a:r>
            <a:r>
              <a:rPr lang="ru-RU" altLang="ru-RU" sz="1400" b="1">
                <a:solidFill>
                  <a:srgbClr val="712703"/>
                </a:solidFill>
              </a:rPr>
              <a:t> г.</a:t>
            </a:r>
            <a:br>
              <a:rPr lang="ru-RU" altLang="ru-RU" sz="1400" b="1">
                <a:solidFill>
                  <a:srgbClr val="712703"/>
                </a:solidFill>
              </a:rPr>
            </a:br>
            <a:endParaRPr lang="ru-RU" sz="1400" b="1">
              <a:solidFill>
                <a:srgbClr val="712703"/>
              </a:solidFill>
            </a:endParaRPr>
          </a:p>
        </p:txBody>
      </p:sp>
      <p:pic>
        <p:nvPicPr>
          <p:cNvPr id="16389" name="Picture 5" descr="izlozhenie-ogeh-v-2022-godu-3"/>
          <p:cNvPicPr>
            <a:picLocks noChangeAspect="1" noChangeArrowheads="1"/>
          </p:cNvPicPr>
          <p:nvPr/>
        </p:nvPicPr>
        <p:blipFill>
          <a:blip r:embed="rId3"/>
          <a:srcRect/>
          <a:stretch>
            <a:fillRect/>
          </a:stretch>
        </p:blipFill>
        <p:spPr bwMode="auto">
          <a:xfrm>
            <a:off x="2073275" y="2436813"/>
            <a:ext cx="4048125" cy="242252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17410" name="Прямоугольник 3"/>
          <p:cNvSpPr>
            <a:spLocks noChangeArrowheads="1"/>
          </p:cNvSpPr>
          <p:nvPr/>
        </p:nvSpPr>
        <p:spPr bwMode="auto">
          <a:xfrm>
            <a:off x="642938" y="1254125"/>
            <a:ext cx="7507287" cy="2282825"/>
          </a:xfrm>
          <a:prstGeom prst="rect">
            <a:avLst/>
          </a:prstGeom>
          <a:noFill/>
          <a:ln w="9525">
            <a:noFill/>
            <a:miter lim="800000"/>
            <a:headEnd/>
            <a:tailEnd/>
          </a:ln>
        </p:spPr>
        <p:txBody>
          <a:bodyPr>
            <a:spAutoFit/>
          </a:bodyPr>
          <a:lstStyle/>
          <a:p>
            <a:pPr marL="457200" indent="-457200">
              <a:lnSpc>
                <a:spcPct val="150000"/>
              </a:lnSpc>
              <a:buFont typeface="Arial" charset="0"/>
              <a:buChar char="•"/>
            </a:pPr>
            <a:r>
              <a:rPr lang="ru-RU" sz="2400">
                <a:solidFill>
                  <a:srgbClr val="712703"/>
                </a:solidFill>
                <a:latin typeface="Garamond Premr Pro Smbd"/>
                <a:cs typeface="Tahoma" pitchFamily="34" charset="0"/>
              </a:rPr>
              <a:t>Выразительное чтение прозаического текста</a:t>
            </a:r>
          </a:p>
          <a:p>
            <a:pPr marL="457200" indent="-457200">
              <a:lnSpc>
                <a:spcPct val="150000"/>
              </a:lnSpc>
              <a:buFont typeface="Arial" charset="0"/>
              <a:buChar char="•"/>
            </a:pPr>
            <a:r>
              <a:rPr lang="ru-RU" sz="2400">
                <a:solidFill>
                  <a:srgbClr val="712703"/>
                </a:solidFill>
                <a:latin typeface="Garamond Premr Pro Smbd"/>
                <a:cs typeface="Tahoma" pitchFamily="34" charset="0"/>
              </a:rPr>
              <a:t>Пересказ с включением цитаты</a:t>
            </a:r>
          </a:p>
          <a:p>
            <a:pPr marL="457200" indent="-457200">
              <a:lnSpc>
                <a:spcPct val="150000"/>
              </a:lnSpc>
              <a:buFont typeface="Arial" charset="0"/>
              <a:buChar char="•"/>
            </a:pPr>
            <a:r>
              <a:rPr lang="ru-RU" sz="2400">
                <a:solidFill>
                  <a:srgbClr val="712703"/>
                </a:solidFill>
                <a:latin typeface="Garamond Premr Pro Smbd"/>
                <a:cs typeface="Tahoma" pitchFamily="34" charset="0"/>
              </a:rPr>
              <a:t>Создание монолога по заданной теме</a:t>
            </a:r>
          </a:p>
          <a:p>
            <a:pPr marL="457200" indent="-457200">
              <a:lnSpc>
                <a:spcPct val="150000"/>
              </a:lnSpc>
              <a:buFont typeface="Arial" charset="0"/>
              <a:buChar char="•"/>
            </a:pPr>
            <a:r>
              <a:rPr lang="ru-RU" sz="2400">
                <a:solidFill>
                  <a:srgbClr val="712703"/>
                </a:solidFill>
                <a:latin typeface="Garamond Premr Pro Smbd"/>
                <a:cs typeface="Tahoma" pitchFamily="34" charset="0"/>
              </a:rPr>
              <a:t>Участие в диалоге</a:t>
            </a:r>
          </a:p>
        </p:txBody>
      </p:sp>
      <p:sp>
        <p:nvSpPr>
          <p:cNvPr id="17411" name="Прямоугольник 4"/>
          <p:cNvSpPr>
            <a:spLocks noChangeArrowheads="1"/>
          </p:cNvSpPr>
          <p:nvPr/>
        </p:nvSpPr>
        <p:spPr bwMode="auto">
          <a:xfrm>
            <a:off x="2206625" y="700088"/>
            <a:ext cx="4730750" cy="701675"/>
          </a:xfrm>
          <a:prstGeom prst="rect">
            <a:avLst/>
          </a:prstGeom>
          <a:noFill/>
          <a:ln w="9525">
            <a:noFill/>
            <a:miter lim="800000"/>
            <a:headEnd/>
            <a:tailEnd/>
          </a:ln>
        </p:spPr>
        <p:txBody>
          <a:bodyPr>
            <a:spAutoFit/>
          </a:bodyPr>
          <a:lstStyle/>
          <a:p>
            <a:pPr algn="ctr"/>
            <a:endParaRPr lang="ru-RU" sz="4000" b="1">
              <a:solidFill>
                <a:srgbClr val="843C0C"/>
              </a:solidFill>
              <a:latin typeface="Garamond Premr Pro Smbd"/>
              <a:cs typeface="Tahoma" pitchFamily="34" charset="0"/>
            </a:endParaRPr>
          </a:p>
        </p:txBody>
      </p:sp>
      <p:sp>
        <p:nvSpPr>
          <p:cNvPr id="17412" name="Rectangle 5"/>
          <p:cNvSpPr>
            <a:spLocks noChangeArrowheads="1"/>
          </p:cNvSpPr>
          <p:nvPr/>
        </p:nvSpPr>
        <p:spPr bwMode="auto">
          <a:xfrm>
            <a:off x="757238" y="549275"/>
            <a:ext cx="7658100" cy="457200"/>
          </a:xfrm>
          <a:prstGeom prst="rect">
            <a:avLst/>
          </a:prstGeom>
          <a:noFill/>
          <a:ln w="9525">
            <a:noFill/>
            <a:miter lim="800000"/>
            <a:headEnd/>
            <a:tailEnd/>
          </a:ln>
        </p:spPr>
        <p:txBody>
          <a:bodyPr>
            <a:spAutoFit/>
          </a:bodyPr>
          <a:lstStyle/>
          <a:p>
            <a:pPr algn="ctr"/>
            <a:r>
              <a:rPr lang="ru-RU" altLang="ru-RU" sz="2400" b="1">
                <a:solidFill>
                  <a:srgbClr val="B00000"/>
                </a:solidFill>
                <a:latin typeface="Times New Roman" pitchFamily="18" charset="0"/>
                <a:cs typeface="Times New Roman" pitchFamily="18" charset="0"/>
              </a:rPr>
              <a:t>Устное собеседование как допуск к ОГЭ</a:t>
            </a:r>
            <a:endParaRPr lang="ru-RU" sz="2400" b="1">
              <a:solidFill>
                <a:srgbClr val="B00000"/>
              </a:solidFill>
              <a:latin typeface="Times New Roman" pitchFamily="18" charset="0"/>
              <a:cs typeface="Times New Roman" pitchFamily="18" charset="0"/>
            </a:endParaRPr>
          </a:p>
        </p:txBody>
      </p:sp>
      <p:pic>
        <p:nvPicPr>
          <p:cNvPr id="17415" name="Picture 7" descr="Pril"/>
          <p:cNvPicPr>
            <a:picLocks noChangeAspect="1" noChangeArrowheads="1"/>
          </p:cNvPicPr>
          <p:nvPr/>
        </p:nvPicPr>
        <p:blipFill>
          <a:blip r:embed="rId3"/>
          <a:srcRect/>
          <a:stretch>
            <a:fillRect/>
          </a:stretch>
        </p:blipFill>
        <p:spPr bwMode="auto">
          <a:xfrm>
            <a:off x="973138" y="3556000"/>
            <a:ext cx="6892925" cy="308451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18434" name="Прямоугольник 3"/>
          <p:cNvSpPr>
            <a:spLocks noChangeArrowheads="1"/>
          </p:cNvSpPr>
          <p:nvPr/>
        </p:nvSpPr>
        <p:spPr bwMode="auto">
          <a:xfrm>
            <a:off x="892175" y="1406525"/>
            <a:ext cx="7170738" cy="5021263"/>
          </a:xfrm>
          <a:prstGeom prst="rect">
            <a:avLst/>
          </a:prstGeom>
          <a:noFill/>
          <a:ln w="9525">
            <a:noFill/>
            <a:miter lim="800000"/>
            <a:headEnd/>
            <a:tailEnd/>
          </a:ln>
        </p:spPr>
        <p:txBody>
          <a:bodyPr>
            <a:spAutoFit/>
          </a:bodyPr>
          <a:lstStyle/>
          <a:p>
            <a:pPr marL="457200" indent="-457200"/>
            <a:r>
              <a:rPr lang="ru-RU" sz="1200" b="1">
                <a:solidFill>
                  <a:srgbClr val="712703"/>
                </a:solidFill>
                <a:latin typeface="Times New Roman" pitchFamily="18" charset="0"/>
                <a:cs typeface="Times New Roman" pitchFamily="18" charset="0"/>
              </a:rPr>
              <a:t>В связи с процедурой устного собеседования методическое объединение учителей русского языка и литературы вносит предложения в план работы:</a:t>
            </a:r>
          </a:p>
          <a:p>
            <a:pPr marL="457200" indent="-457200"/>
            <a:r>
              <a:rPr lang="ru-RU" sz="1200" b="1">
                <a:solidFill>
                  <a:srgbClr val="712703"/>
                </a:solidFill>
                <a:latin typeface="Times New Roman" pitchFamily="18" charset="0"/>
                <a:cs typeface="Times New Roman" pitchFamily="18" charset="0"/>
              </a:rPr>
              <a:t>-  проверка техники чтения в начале и в конце каждой четверти (на текстах научного характера) с 5 по 7 класс; в начале в конце года 8-9 классы;</a:t>
            </a:r>
          </a:p>
          <a:p>
            <a:pPr marL="457200" indent="-457200"/>
            <a:r>
              <a:rPr lang="ru-RU" sz="1200" b="1">
                <a:solidFill>
                  <a:srgbClr val="712703"/>
                </a:solidFill>
                <a:latin typeface="Times New Roman" pitchFamily="18" charset="0"/>
                <a:cs typeface="Times New Roman" pitchFamily="18" charset="0"/>
              </a:rPr>
              <a:t>- каждому ШМО гуманитарных и естественно - научных дисциплин разработать:</a:t>
            </a:r>
          </a:p>
          <a:p>
            <a:pPr marL="457200" indent="-457200"/>
            <a:r>
              <a:rPr lang="ru-RU" sz="1200" b="1">
                <a:solidFill>
                  <a:srgbClr val="712703"/>
                </a:solidFill>
                <a:latin typeface="Times New Roman" pitchFamily="18" charset="0"/>
                <a:cs typeface="Times New Roman" pitchFamily="18" charset="0"/>
              </a:rPr>
              <a:t>      А. Единую структуру урока, согласно которой будут в обязательном </a:t>
            </a:r>
          </a:p>
          <a:p>
            <a:pPr marL="457200" indent="-457200"/>
            <a:r>
              <a:rPr lang="ru-RU" sz="1200" b="1">
                <a:solidFill>
                  <a:srgbClr val="712703"/>
                </a:solidFill>
                <a:latin typeface="Times New Roman" pitchFamily="18" charset="0"/>
                <a:cs typeface="Times New Roman" pitchFamily="18" charset="0"/>
              </a:rPr>
              <a:t>           порядке введены следующие этапы (методы, формы):</a:t>
            </a:r>
          </a:p>
          <a:p>
            <a:pPr marL="457200" indent="-457200"/>
            <a:r>
              <a:rPr lang="ru-RU" sz="1200" b="1">
                <a:solidFill>
                  <a:srgbClr val="712703"/>
                </a:solidFill>
                <a:latin typeface="Times New Roman" pitchFamily="18" charset="0"/>
                <a:cs typeface="Times New Roman" pitchFamily="18" charset="0"/>
              </a:rPr>
              <a:t>       - смысловое  выразительное чтение текста вслух;</a:t>
            </a:r>
          </a:p>
          <a:p>
            <a:pPr marL="457200" indent="-457200"/>
            <a:r>
              <a:rPr lang="ru-RU" sz="1200" b="1">
                <a:solidFill>
                  <a:srgbClr val="712703"/>
                </a:solidFill>
                <a:latin typeface="Times New Roman" pitchFamily="18" charset="0"/>
                <a:cs typeface="Times New Roman" pitchFamily="18" charset="0"/>
              </a:rPr>
              <a:t>       - пересказ текста по плану;</a:t>
            </a:r>
          </a:p>
          <a:p>
            <a:pPr marL="457200" indent="-457200"/>
            <a:r>
              <a:rPr lang="ru-RU" sz="1200" b="1">
                <a:solidFill>
                  <a:srgbClr val="712703"/>
                </a:solidFill>
                <a:latin typeface="Times New Roman" pitchFamily="18" charset="0"/>
                <a:cs typeface="Times New Roman" pitchFamily="18" charset="0"/>
              </a:rPr>
              <a:t>       - развёрнутый устный (письменный) ответ на вопрос проблемного</a:t>
            </a:r>
          </a:p>
          <a:p>
            <a:pPr marL="457200" indent="-457200"/>
            <a:r>
              <a:rPr lang="ru-RU" sz="1200" b="1">
                <a:solidFill>
                  <a:srgbClr val="712703"/>
                </a:solidFill>
                <a:latin typeface="Times New Roman" pitchFamily="18" charset="0"/>
                <a:cs typeface="Times New Roman" pitchFamily="18" charset="0"/>
              </a:rPr>
              <a:t>         характера;</a:t>
            </a:r>
          </a:p>
          <a:p>
            <a:pPr marL="457200" indent="-457200"/>
            <a:r>
              <a:rPr lang="ru-RU" sz="1200" b="1">
                <a:solidFill>
                  <a:srgbClr val="712703"/>
                </a:solidFill>
                <a:latin typeface="Times New Roman" pitchFamily="18" charset="0"/>
                <a:cs typeface="Times New Roman" pitchFamily="18" charset="0"/>
              </a:rPr>
              <a:t>       - работа с иллюстративным материалом (описание, рассказ);</a:t>
            </a:r>
            <a:endParaRPr lang="en-US" sz="1200" b="1">
              <a:solidFill>
                <a:srgbClr val="712703"/>
              </a:solidFill>
              <a:latin typeface="Times New Roman" pitchFamily="18" charset="0"/>
              <a:cs typeface="Times New Roman" pitchFamily="18" charset="0"/>
            </a:endParaRPr>
          </a:p>
          <a:p>
            <a:pPr marL="457200" indent="-457200"/>
            <a:r>
              <a:rPr lang="ru-RU" sz="1200" b="1">
                <a:solidFill>
                  <a:srgbClr val="712703"/>
                </a:solidFill>
                <a:latin typeface="Times New Roman" pitchFamily="18" charset="0"/>
                <a:cs typeface="Times New Roman" pitchFamily="18" charset="0"/>
              </a:rPr>
              <a:t>       - терминологический диктант;</a:t>
            </a:r>
          </a:p>
          <a:p>
            <a:pPr marL="457200" indent="-457200"/>
            <a:r>
              <a:rPr lang="ru-RU" sz="1200" b="1">
                <a:solidFill>
                  <a:srgbClr val="712703"/>
                </a:solidFill>
                <a:latin typeface="Times New Roman" pitchFamily="18" charset="0"/>
                <a:cs typeface="Times New Roman" pitchFamily="18" charset="0"/>
              </a:rPr>
              <a:t>     В. Единые требования по формированию и развитию коммуникативной </a:t>
            </a:r>
          </a:p>
          <a:p>
            <a:pPr marL="457200" indent="-457200"/>
            <a:r>
              <a:rPr lang="ru-RU" sz="1200" b="1">
                <a:solidFill>
                  <a:srgbClr val="712703"/>
                </a:solidFill>
                <a:latin typeface="Times New Roman" pitchFamily="18" charset="0"/>
                <a:cs typeface="Times New Roman" pitchFamily="18" charset="0"/>
              </a:rPr>
              <a:t>компетенции обучающихся:</a:t>
            </a:r>
          </a:p>
          <a:p>
            <a:pPr marL="457200" indent="-457200"/>
            <a:r>
              <a:rPr lang="ru-RU" sz="1200" b="1">
                <a:solidFill>
                  <a:srgbClr val="712703"/>
                </a:solidFill>
                <a:latin typeface="Times New Roman" pitchFamily="18" charset="0"/>
                <a:cs typeface="Times New Roman" pitchFamily="18" charset="0"/>
              </a:rPr>
              <a:t>       - учить умению осознанно использовать речевые средства в </a:t>
            </a:r>
          </a:p>
          <a:p>
            <a:pPr marL="457200" indent="-457200"/>
            <a:r>
              <a:rPr lang="ru-RU" sz="1200" b="1">
                <a:solidFill>
                  <a:srgbClr val="712703"/>
                </a:solidFill>
                <a:latin typeface="Times New Roman" pitchFamily="18" charset="0"/>
                <a:cs typeface="Times New Roman" pitchFamily="18" charset="0"/>
              </a:rPr>
              <a:t>         соответствии с коммуникативной задачей для выражения своих  </a:t>
            </a:r>
          </a:p>
          <a:p>
            <a:pPr marL="457200" indent="-457200"/>
            <a:r>
              <a:rPr lang="ru-RU" sz="1200" b="1">
                <a:solidFill>
                  <a:srgbClr val="712703"/>
                </a:solidFill>
                <a:latin typeface="Times New Roman" pitchFamily="18" charset="0"/>
                <a:cs typeface="Times New Roman" pitchFamily="18" charset="0"/>
              </a:rPr>
              <a:t>         чувств, мыслей и потребностей;</a:t>
            </a:r>
          </a:p>
          <a:p>
            <a:pPr marL="457200" indent="-457200"/>
            <a:r>
              <a:rPr lang="ru-RU" sz="1200" b="1">
                <a:solidFill>
                  <a:srgbClr val="712703"/>
                </a:solidFill>
                <a:latin typeface="Times New Roman" pitchFamily="18" charset="0"/>
                <a:cs typeface="Times New Roman" pitchFamily="18" charset="0"/>
              </a:rPr>
              <a:t>       - учить правилам ведения диалога;</a:t>
            </a:r>
          </a:p>
          <a:p>
            <a:pPr marL="457200" indent="-457200"/>
            <a:r>
              <a:rPr lang="ru-RU" sz="1200" b="1">
                <a:solidFill>
                  <a:srgbClr val="712703"/>
                </a:solidFill>
                <a:latin typeface="Times New Roman" pitchFamily="18" charset="0"/>
                <a:cs typeface="Times New Roman" pitchFamily="18" charset="0"/>
              </a:rPr>
              <a:t>       - соблюдать нормы русского литературного языка (произношение,</a:t>
            </a:r>
          </a:p>
          <a:p>
            <a:pPr marL="457200" indent="-457200"/>
            <a:r>
              <a:rPr lang="ru-RU" sz="1200" b="1">
                <a:solidFill>
                  <a:srgbClr val="712703"/>
                </a:solidFill>
                <a:latin typeface="Times New Roman" pitchFamily="18" charset="0"/>
                <a:cs typeface="Times New Roman" pitchFamily="18" charset="0"/>
              </a:rPr>
              <a:t>         употребление словоформ, построение предложений);</a:t>
            </a:r>
          </a:p>
          <a:p>
            <a:pPr marL="457200" indent="-457200"/>
            <a:r>
              <a:rPr lang="ru-RU" sz="1200" b="1">
                <a:solidFill>
                  <a:srgbClr val="712703"/>
                </a:solidFill>
                <a:latin typeface="Times New Roman" pitchFamily="18" charset="0"/>
                <a:cs typeface="Times New Roman" pitchFamily="18" charset="0"/>
              </a:rPr>
              <a:t>       - обогащать словарный запас и грамматический строй речи;</a:t>
            </a:r>
          </a:p>
          <a:p>
            <a:pPr marL="457200" indent="-457200"/>
            <a:r>
              <a:rPr lang="ru-RU" sz="1200" b="1">
                <a:solidFill>
                  <a:srgbClr val="712703"/>
                </a:solidFill>
                <a:latin typeface="Times New Roman" pitchFamily="18" charset="0"/>
                <a:cs typeface="Times New Roman" pitchFamily="18" charset="0"/>
              </a:rPr>
              <a:t>       - формировать умения и навыки связного изложения мыслей в </a:t>
            </a:r>
          </a:p>
          <a:p>
            <a:pPr marL="457200" indent="-457200"/>
            <a:r>
              <a:rPr lang="ru-RU" sz="1200" b="1">
                <a:solidFill>
                  <a:srgbClr val="712703"/>
                </a:solidFill>
                <a:latin typeface="Times New Roman" pitchFamily="18" charset="0"/>
                <a:cs typeface="Times New Roman" pitchFamily="18" charset="0"/>
              </a:rPr>
              <a:t>         устной и письменной форме.</a:t>
            </a:r>
          </a:p>
          <a:p>
            <a:pPr marL="457200" indent="-457200"/>
            <a:r>
              <a:rPr lang="ru-RU" sz="1200" b="1">
                <a:solidFill>
                  <a:srgbClr val="712703"/>
                </a:solidFill>
                <a:latin typeface="Times New Roman" pitchFamily="18" charset="0"/>
                <a:cs typeface="Times New Roman" pitchFamily="18" charset="0"/>
              </a:rPr>
              <a:t>Провести тренировочное тестирование в октябре- ноябре в 9-х классах.</a:t>
            </a:r>
          </a:p>
          <a:p>
            <a:pPr marL="457200" indent="-457200"/>
            <a:r>
              <a:rPr lang="ru-RU" sz="1200" b="1">
                <a:solidFill>
                  <a:srgbClr val="712703"/>
                </a:solidFill>
                <a:latin typeface="Times New Roman" pitchFamily="18" charset="0"/>
                <a:cs typeface="Times New Roman" pitchFamily="18" charset="0"/>
              </a:rPr>
              <a:t>Результаты отслеживать посредством взаимопосещений уроков, мастер-классов, выступлений на заседаниях ШМО, педсоветах.</a:t>
            </a:r>
          </a:p>
        </p:txBody>
      </p:sp>
      <p:sp>
        <p:nvSpPr>
          <p:cNvPr id="18435" name="Прямоугольник 4"/>
          <p:cNvSpPr>
            <a:spLocks noChangeArrowheads="1"/>
          </p:cNvSpPr>
          <p:nvPr/>
        </p:nvSpPr>
        <p:spPr bwMode="auto">
          <a:xfrm>
            <a:off x="635000" y="354013"/>
            <a:ext cx="7753350" cy="457200"/>
          </a:xfrm>
          <a:prstGeom prst="rect">
            <a:avLst/>
          </a:prstGeom>
          <a:noFill/>
          <a:ln w="9525">
            <a:noFill/>
            <a:miter lim="800000"/>
            <a:headEnd/>
            <a:tailEnd/>
          </a:ln>
        </p:spPr>
        <p:txBody>
          <a:bodyPr>
            <a:spAutoFit/>
          </a:bodyPr>
          <a:lstStyle/>
          <a:p>
            <a:pPr algn="ctr"/>
            <a:r>
              <a:rPr lang="ru-RU" altLang="ru-RU" sz="2400" b="1">
                <a:solidFill>
                  <a:srgbClr val="B00000"/>
                </a:solidFill>
                <a:latin typeface="Times New Roman" pitchFamily="18" charset="0"/>
                <a:cs typeface="Times New Roman" pitchFamily="18" charset="0"/>
              </a:rPr>
              <a:t>Устное собеседование как допуск к ОГЭ</a:t>
            </a:r>
            <a:endParaRPr lang="ru-RU" sz="2400" b="1">
              <a:solidFill>
                <a:srgbClr val="B00000"/>
              </a:solidFill>
              <a:latin typeface="Times New Roman" pitchFamily="18" charset="0"/>
              <a:cs typeface="Times New Roman" pitchFamily="18" charset="0"/>
            </a:endParaRPr>
          </a:p>
        </p:txBody>
      </p:sp>
      <p:pic>
        <p:nvPicPr>
          <p:cNvPr id="18436" name="Рисунок 12"/>
          <p:cNvPicPr>
            <a:picLocks noChangeAspect="1" noChangeArrowheads="1"/>
          </p:cNvPicPr>
          <p:nvPr/>
        </p:nvPicPr>
        <p:blipFill>
          <a:blip r:embed="rId3">
            <a:clrChange>
              <a:clrFrom>
                <a:srgbClr val="F8F8F8"/>
              </a:clrFrom>
              <a:clrTo>
                <a:srgbClr val="F8F8F8">
                  <a:alpha val="0"/>
                </a:srgbClr>
              </a:clrTo>
            </a:clrChange>
            <a:lum bright="-30000" contrast="40000"/>
          </a:blip>
          <a:srcRect l="34952" t="33333" r="15048" b="7190"/>
          <a:stretch>
            <a:fillRect/>
          </a:stretch>
        </p:blipFill>
        <p:spPr bwMode="auto">
          <a:xfrm>
            <a:off x="6208713" y="2789238"/>
            <a:ext cx="2171700" cy="1927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19458" name="Прямоугольник 3"/>
          <p:cNvSpPr>
            <a:spLocks noChangeArrowheads="1"/>
          </p:cNvSpPr>
          <p:nvPr/>
        </p:nvSpPr>
        <p:spPr bwMode="auto">
          <a:xfrm>
            <a:off x="892175" y="1406525"/>
            <a:ext cx="2293938" cy="274638"/>
          </a:xfrm>
          <a:prstGeom prst="rect">
            <a:avLst/>
          </a:prstGeom>
          <a:noFill/>
          <a:ln w="9525">
            <a:noFill/>
            <a:miter lim="800000"/>
            <a:headEnd/>
            <a:tailEnd/>
          </a:ln>
        </p:spPr>
        <p:txBody>
          <a:bodyPr>
            <a:spAutoFit/>
          </a:bodyPr>
          <a:lstStyle/>
          <a:p>
            <a:pPr marL="457200" indent="-457200"/>
            <a:endParaRPr lang="ru-RU" sz="1200">
              <a:latin typeface="Times New Roman" pitchFamily="18" charset="0"/>
              <a:cs typeface="Times New Roman" pitchFamily="18" charset="0"/>
            </a:endParaRPr>
          </a:p>
        </p:txBody>
      </p:sp>
      <p:sp>
        <p:nvSpPr>
          <p:cNvPr id="19459" name="Прямоугольник 4"/>
          <p:cNvSpPr>
            <a:spLocks noChangeArrowheads="1"/>
          </p:cNvSpPr>
          <p:nvPr/>
        </p:nvSpPr>
        <p:spPr bwMode="auto">
          <a:xfrm>
            <a:off x="1260475" y="700088"/>
            <a:ext cx="6326188" cy="822325"/>
          </a:xfrm>
          <a:prstGeom prst="rect">
            <a:avLst/>
          </a:prstGeom>
          <a:noFill/>
          <a:ln w="9525">
            <a:noFill/>
            <a:miter lim="800000"/>
            <a:headEnd/>
            <a:tailEnd/>
          </a:ln>
        </p:spPr>
        <p:txBody>
          <a:bodyPr>
            <a:spAutoFit/>
          </a:bodyPr>
          <a:lstStyle/>
          <a:p>
            <a:pPr algn="ctr"/>
            <a:r>
              <a:rPr lang="ru-RU" sz="2400" b="1">
                <a:solidFill>
                  <a:srgbClr val="B00000"/>
                </a:solidFill>
                <a:latin typeface="Times New Roman" pitchFamily="18" charset="0"/>
                <a:cs typeface="Times New Roman" pitchFamily="18" charset="0"/>
              </a:rPr>
              <a:t>Система подготовки к экзаменам</a:t>
            </a:r>
          </a:p>
          <a:p>
            <a:pPr algn="ctr"/>
            <a:endParaRPr lang="ru-RU" sz="2400" b="1">
              <a:solidFill>
                <a:srgbClr val="843C0C"/>
              </a:solidFill>
              <a:latin typeface="Times New Roman" pitchFamily="18" charset="0"/>
              <a:cs typeface="Times New Roman" pitchFamily="18" charset="0"/>
            </a:endParaRPr>
          </a:p>
        </p:txBody>
      </p:sp>
      <p:sp>
        <p:nvSpPr>
          <p:cNvPr id="19460" name="Rectangle 5"/>
          <p:cNvSpPr>
            <a:spLocks noChangeArrowheads="1"/>
          </p:cNvSpPr>
          <p:nvPr/>
        </p:nvSpPr>
        <p:spPr bwMode="auto">
          <a:xfrm>
            <a:off x="593725" y="1112838"/>
            <a:ext cx="5099050" cy="5859462"/>
          </a:xfrm>
          <a:prstGeom prst="rect">
            <a:avLst/>
          </a:prstGeom>
          <a:noFill/>
          <a:ln w="9525">
            <a:noFill/>
            <a:miter lim="800000"/>
            <a:headEnd/>
            <a:tailEnd/>
          </a:ln>
        </p:spPr>
        <p:txBody>
          <a:bodyPr anchor="ctr">
            <a:spAutoFit/>
          </a:bodyPr>
          <a:lstStyle/>
          <a:p>
            <a:pPr marL="342900" indent="-342900">
              <a:buSzPct val="100000"/>
              <a:buFontTx/>
              <a:buAutoNum type="arabicPeriod"/>
            </a:pPr>
            <a:r>
              <a:rPr lang="ru-RU" b="1" i="1">
                <a:solidFill>
                  <a:srgbClr val="712703"/>
                </a:solidFill>
              </a:rPr>
              <a:t>Анализ результатов итогового собеседования предыдущего года.</a:t>
            </a:r>
          </a:p>
          <a:p>
            <a:pPr marL="342900" indent="-342900">
              <a:buSzPct val="100000"/>
              <a:buFontTx/>
              <a:buAutoNum type="arabicPeriod"/>
            </a:pPr>
            <a:r>
              <a:rPr lang="ru-RU" b="1" i="1">
                <a:solidFill>
                  <a:srgbClr val="712703"/>
                </a:solidFill>
              </a:rPr>
              <a:t>Психологический настрой  учащихся.</a:t>
            </a:r>
          </a:p>
          <a:p>
            <a:pPr marL="342900" indent="-342900">
              <a:buSzPct val="100000"/>
              <a:buFontTx/>
              <a:buAutoNum type="arabicPeriod"/>
            </a:pPr>
            <a:r>
              <a:rPr lang="ru-RU" b="1" i="1">
                <a:solidFill>
                  <a:srgbClr val="712703"/>
                </a:solidFill>
              </a:rPr>
              <a:t>Организация информационной работы по подготовке к ОГЭ.</a:t>
            </a:r>
          </a:p>
          <a:p>
            <a:pPr marL="342900" indent="-342900">
              <a:buSzPct val="100000"/>
              <a:buFontTx/>
              <a:buAutoNum type="arabicPeriod"/>
            </a:pPr>
            <a:r>
              <a:rPr lang="ru-RU" b="1" i="1">
                <a:solidFill>
                  <a:srgbClr val="712703"/>
                </a:solidFill>
              </a:rPr>
              <a:t>Создание методической базы.</a:t>
            </a:r>
            <a:r>
              <a:rPr lang="ru-RU" b="1">
                <a:solidFill>
                  <a:srgbClr val="712703"/>
                </a:solidFill>
              </a:rPr>
              <a:t> </a:t>
            </a:r>
          </a:p>
          <a:p>
            <a:pPr marL="342900" indent="-342900">
              <a:buSzPct val="100000"/>
              <a:buFontTx/>
              <a:buAutoNum type="arabicPeriod"/>
            </a:pPr>
            <a:r>
              <a:rPr lang="ru-RU" b="1" i="1">
                <a:solidFill>
                  <a:srgbClr val="712703"/>
                </a:solidFill>
              </a:rPr>
              <a:t>ИКТ  в системе подготовки к ОГЭ(цифровые  образовательные  ресурсы,  а  также  Интернет - ресурсы).</a:t>
            </a:r>
          </a:p>
          <a:p>
            <a:pPr marL="342900" indent="-342900">
              <a:buSzPct val="100000"/>
              <a:buFontTx/>
              <a:buAutoNum type="arabicPeriod"/>
            </a:pPr>
            <a:r>
              <a:rPr lang="ru-RU" b="1" i="1">
                <a:solidFill>
                  <a:srgbClr val="712703"/>
                </a:solidFill>
              </a:rPr>
              <a:t>Создание банка тестовых заданий.</a:t>
            </a:r>
            <a:r>
              <a:rPr lang="ru-RU" b="1">
                <a:solidFill>
                  <a:srgbClr val="712703"/>
                </a:solidFill>
              </a:rPr>
              <a:t> </a:t>
            </a:r>
          </a:p>
          <a:p>
            <a:pPr marL="342900" indent="-342900">
              <a:buSzPct val="100000"/>
              <a:buFontTx/>
              <a:buAutoNum type="arabicPeriod"/>
            </a:pPr>
            <a:r>
              <a:rPr lang="ru-RU" b="1" i="1">
                <a:solidFill>
                  <a:srgbClr val="712703"/>
                </a:solidFill>
              </a:rPr>
              <a:t>Консультации в системе подготовки к ОГЭ.</a:t>
            </a:r>
          </a:p>
          <a:p>
            <a:pPr marL="342900" indent="-342900">
              <a:buSzPct val="100000"/>
              <a:buFontTx/>
              <a:buAutoNum type="arabicPeriod"/>
            </a:pPr>
            <a:r>
              <a:rPr lang="ru-RU" b="1" i="1">
                <a:solidFill>
                  <a:srgbClr val="712703"/>
                </a:solidFill>
              </a:rPr>
              <a:t>Диагностика уровня подготовки учащихся( пробные внутришкольные собеседования в октябре- ноябре)</a:t>
            </a:r>
          </a:p>
          <a:p>
            <a:pPr marL="342900" indent="-342900">
              <a:buSzPct val="100000"/>
              <a:buFontTx/>
              <a:buAutoNum type="arabicPeriod"/>
            </a:pPr>
            <a:r>
              <a:rPr lang="ru-RU" b="1" i="1">
                <a:solidFill>
                  <a:srgbClr val="712703"/>
                </a:solidFill>
              </a:rPr>
              <a:t>Индивидуальные папки учащихся (теоретический, практический материал, маршрутные листы достижений).</a:t>
            </a:r>
          </a:p>
          <a:p>
            <a:pPr marL="342900" indent="-342900">
              <a:buSzPct val="100000"/>
              <a:buFontTx/>
              <a:buAutoNum type="arabicPeriod"/>
            </a:pPr>
            <a:endParaRPr lang="ru-RU" b="1" i="1">
              <a:solidFill>
                <a:srgbClr val="712703"/>
              </a:solidFill>
            </a:endParaRPr>
          </a:p>
        </p:txBody>
      </p:sp>
      <p:pic>
        <p:nvPicPr>
          <p:cNvPr id="19461" name="Picture 11" descr="003"/>
          <p:cNvPicPr>
            <a:picLocks noChangeAspect="1" noChangeArrowheads="1"/>
          </p:cNvPicPr>
          <p:nvPr/>
        </p:nvPicPr>
        <p:blipFill>
          <a:blip r:embed="rId3"/>
          <a:srcRect/>
          <a:stretch>
            <a:fillRect/>
          </a:stretch>
        </p:blipFill>
        <p:spPr bwMode="auto">
          <a:xfrm>
            <a:off x="5781675" y="1933575"/>
            <a:ext cx="2760663" cy="3802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20482" name="Прямоугольник 3"/>
          <p:cNvSpPr>
            <a:spLocks noChangeArrowheads="1"/>
          </p:cNvSpPr>
          <p:nvPr/>
        </p:nvSpPr>
        <p:spPr bwMode="auto">
          <a:xfrm>
            <a:off x="892175" y="1406525"/>
            <a:ext cx="2293938" cy="639763"/>
          </a:xfrm>
          <a:prstGeom prst="rect">
            <a:avLst/>
          </a:prstGeom>
          <a:noFill/>
          <a:ln w="9525">
            <a:noFill/>
            <a:miter lim="800000"/>
            <a:headEnd/>
            <a:tailEnd/>
          </a:ln>
        </p:spPr>
        <p:txBody>
          <a:bodyPr>
            <a:spAutoFit/>
          </a:bodyPr>
          <a:lstStyle/>
          <a:p>
            <a:pPr marL="457200" indent="-457200">
              <a:lnSpc>
                <a:spcPct val="150000"/>
              </a:lnSpc>
              <a:buFont typeface="Arial" charset="0"/>
              <a:buNone/>
            </a:pPr>
            <a:endParaRPr lang="ru-RU" sz="2400">
              <a:latin typeface="Garamond Premr Pro Smbd"/>
              <a:cs typeface="Tahoma" pitchFamily="34" charset="0"/>
            </a:endParaRPr>
          </a:p>
        </p:txBody>
      </p:sp>
      <p:sp>
        <p:nvSpPr>
          <p:cNvPr id="20483" name="Прямоугольник 4"/>
          <p:cNvSpPr>
            <a:spLocks noChangeArrowheads="1"/>
          </p:cNvSpPr>
          <p:nvPr/>
        </p:nvSpPr>
        <p:spPr bwMode="auto">
          <a:xfrm>
            <a:off x="1501775" y="700088"/>
            <a:ext cx="5435600" cy="366712"/>
          </a:xfrm>
          <a:prstGeom prst="rect">
            <a:avLst/>
          </a:prstGeom>
          <a:noFill/>
          <a:ln w="9525">
            <a:noFill/>
            <a:miter lim="800000"/>
            <a:headEnd/>
            <a:tailEnd/>
          </a:ln>
        </p:spPr>
        <p:txBody>
          <a:bodyPr>
            <a:spAutoFit/>
          </a:bodyPr>
          <a:lstStyle/>
          <a:p>
            <a:pPr algn="ctr"/>
            <a:endParaRPr lang="ru-RU" b="1">
              <a:solidFill>
                <a:srgbClr val="B00000"/>
              </a:solidFill>
            </a:endParaRPr>
          </a:p>
        </p:txBody>
      </p:sp>
      <p:pic>
        <p:nvPicPr>
          <p:cNvPr id="20485" name="Picture 8" descr="t1559936431ab"/>
          <p:cNvPicPr>
            <a:picLocks noChangeAspect="1" noChangeArrowheads="1"/>
          </p:cNvPicPr>
          <p:nvPr/>
        </p:nvPicPr>
        <p:blipFill>
          <a:blip r:embed="rId3"/>
          <a:srcRect/>
          <a:stretch>
            <a:fillRect/>
          </a:stretch>
        </p:blipFill>
        <p:spPr bwMode="auto">
          <a:xfrm>
            <a:off x="4162425" y="995363"/>
            <a:ext cx="1819275" cy="2381250"/>
          </a:xfrm>
          <a:prstGeom prst="rect">
            <a:avLst/>
          </a:prstGeom>
          <a:noFill/>
          <a:ln w="9525">
            <a:noFill/>
            <a:miter lim="800000"/>
            <a:headEnd/>
            <a:tailEnd/>
          </a:ln>
        </p:spPr>
      </p:pic>
      <p:pic>
        <p:nvPicPr>
          <p:cNvPr id="20486" name="Picture 10" descr="Итоговое собеседование. Справочник и задания"/>
          <p:cNvPicPr>
            <a:picLocks noChangeAspect="1" noChangeArrowheads="1"/>
          </p:cNvPicPr>
          <p:nvPr/>
        </p:nvPicPr>
        <p:blipFill>
          <a:blip r:embed="rId4"/>
          <a:srcRect/>
          <a:stretch>
            <a:fillRect/>
          </a:stretch>
        </p:blipFill>
        <p:spPr bwMode="auto">
          <a:xfrm>
            <a:off x="6507163" y="565150"/>
            <a:ext cx="1905000" cy="2693988"/>
          </a:xfrm>
          <a:prstGeom prst="rect">
            <a:avLst/>
          </a:prstGeom>
          <a:noFill/>
          <a:ln w="9525">
            <a:noFill/>
            <a:miter lim="800000"/>
            <a:headEnd/>
            <a:tailEnd/>
          </a:ln>
        </p:spPr>
      </p:pic>
      <p:pic>
        <p:nvPicPr>
          <p:cNvPr id="20487" name="Picture 12" descr="Подготовка к устной части экзамена в 9 классе"/>
          <p:cNvPicPr>
            <a:picLocks noChangeAspect="1" noChangeArrowheads="1"/>
          </p:cNvPicPr>
          <p:nvPr/>
        </p:nvPicPr>
        <p:blipFill>
          <a:blip r:embed="rId5"/>
          <a:srcRect/>
          <a:stretch>
            <a:fillRect/>
          </a:stretch>
        </p:blipFill>
        <p:spPr bwMode="auto">
          <a:xfrm>
            <a:off x="890588" y="3916363"/>
            <a:ext cx="1627187" cy="2301875"/>
          </a:xfrm>
          <a:prstGeom prst="rect">
            <a:avLst/>
          </a:prstGeom>
          <a:noFill/>
          <a:ln w="9525">
            <a:noFill/>
            <a:miter lim="800000"/>
            <a:headEnd/>
            <a:tailEnd/>
          </a:ln>
        </p:spPr>
      </p:pic>
      <p:pic>
        <p:nvPicPr>
          <p:cNvPr id="20488" name="Picture 14" descr="Готовимся к Итоговому собеседованию  по русскому языку за курс основной школы"/>
          <p:cNvPicPr>
            <a:picLocks noChangeAspect="1" noChangeArrowheads="1"/>
          </p:cNvPicPr>
          <p:nvPr/>
        </p:nvPicPr>
        <p:blipFill>
          <a:blip r:embed="rId6"/>
          <a:srcRect/>
          <a:stretch>
            <a:fillRect/>
          </a:stretch>
        </p:blipFill>
        <p:spPr bwMode="auto">
          <a:xfrm>
            <a:off x="2919413" y="2771775"/>
            <a:ext cx="1882775" cy="2662238"/>
          </a:xfrm>
          <a:prstGeom prst="rect">
            <a:avLst/>
          </a:prstGeom>
          <a:noFill/>
          <a:ln w="9525">
            <a:noFill/>
            <a:miter lim="800000"/>
            <a:headEnd/>
            <a:tailEnd/>
          </a:ln>
        </p:spPr>
      </p:pic>
      <p:pic>
        <p:nvPicPr>
          <p:cNvPr id="20489" name="Picture 16" descr="Как не нужно и как нужно писать, говорить и думать по-русски"/>
          <p:cNvPicPr>
            <a:picLocks noChangeAspect="1" noChangeArrowheads="1"/>
          </p:cNvPicPr>
          <p:nvPr/>
        </p:nvPicPr>
        <p:blipFill>
          <a:blip r:embed="rId7"/>
          <a:srcRect/>
          <a:stretch>
            <a:fillRect/>
          </a:stretch>
        </p:blipFill>
        <p:spPr bwMode="auto">
          <a:xfrm>
            <a:off x="5253038" y="3149600"/>
            <a:ext cx="1604962" cy="2300288"/>
          </a:xfrm>
          <a:prstGeom prst="rect">
            <a:avLst/>
          </a:prstGeom>
          <a:noFill/>
          <a:ln w="9525">
            <a:noFill/>
            <a:miter lim="800000"/>
            <a:headEnd/>
            <a:tailEnd/>
          </a:ln>
        </p:spPr>
      </p:pic>
      <p:sp>
        <p:nvSpPr>
          <p:cNvPr id="20490" name="Rectangle 17"/>
          <p:cNvSpPr>
            <a:spLocks noChangeArrowheads="1"/>
          </p:cNvSpPr>
          <p:nvPr/>
        </p:nvSpPr>
        <p:spPr bwMode="auto">
          <a:xfrm>
            <a:off x="2768600" y="5589588"/>
            <a:ext cx="5588000" cy="457200"/>
          </a:xfrm>
          <a:prstGeom prst="rect">
            <a:avLst/>
          </a:prstGeom>
          <a:noFill/>
          <a:ln w="9525">
            <a:noFill/>
            <a:miter lim="800000"/>
            <a:headEnd/>
            <a:tailEnd/>
          </a:ln>
        </p:spPr>
        <p:txBody>
          <a:bodyPr>
            <a:spAutoFit/>
          </a:bodyPr>
          <a:lstStyle/>
          <a:p>
            <a:r>
              <a:rPr lang="ru-RU" sz="1200">
                <a:hlinkClick r:id="rId8"/>
              </a:rPr>
              <a:t>https://mogu-pisat.ru/stat/metod/?ELEMENT_ID=2813753</a:t>
            </a:r>
            <a:endParaRPr lang="ru-RU" sz="1200"/>
          </a:p>
          <a:p>
            <a:r>
              <a:rPr lang="ru-RU" sz="1200"/>
              <a:t>https://ruso-oge.sdamgia.ru/</a:t>
            </a:r>
          </a:p>
        </p:txBody>
      </p:sp>
      <p:sp>
        <p:nvSpPr>
          <p:cNvPr id="20491" name="Rectangle 12"/>
          <p:cNvSpPr>
            <a:spLocks noChangeArrowheads="1"/>
          </p:cNvSpPr>
          <p:nvPr/>
        </p:nvSpPr>
        <p:spPr bwMode="auto">
          <a:xfrm>
            <a:off x="2794000" y="6013450"/>
            <a:ext cx="5397500" cy="501650"/>
          </a:xfrm>
          <a:prstGeom prst="rect">
            <a:avLst/>
          </a:prstGeom>
          <a:noFill/>
          <a:ln w="9525">
            <a:noFill/>
            <a:miter lim="800000"/>
            <a:headEnd/>
            <a:tailEnd/>
          </a:ln>
        </p:spPr>
        <p:txBody>
          <a:bodyPr>
            <a:spAutoFit/>
          </a:bodyPr>
          <a:lstStyle/>
          <a:p>
            <a:r>
              <a:rPr lang="ru-RU" sz="900" b="1"/>
              <a:t>http://shcoolparallel.ru/onlajn-klass/russkij_yazyk/kurs_ya_-_chelovek_govoryawij/ustnaya_chast_oge_po_russkomu_yazyku_2018/ustnaya_chast_zadanie_2/</a:t>
            </a:r>
          </a:p>
        </p:txBody>
      </p:sp>
      <p:sp>
        <p:nvSpPr>
          <p:cNvPr id="20492" name="Rectangle 14"/>
          <p:cNvSpPr>
            <a:spLocks noChangeArrowheads="1"/>
          </p:cNvSpPr>
          <p:nvPr/>
        </p:nvSpPr>
        <p:spPr bwMode="auto">
          <a:xfrm>
            <a:off x="474663" y="352425"/>
            <a:ext cx="6142037" cy="611188"/>
          </a:xfrm>
          <a:prstGeom prst="rect">
            <a:avLst/>
          </a:prstGeom>
          <a:noFill/>
          <a:ln w="9525">
            <a:noFill/>
            <a:miter lim="800000"/>
            <a:headEnd/>
            <a:tailEnd/>
          </a:ln>
        </p:spPr>
        <p:txBody>
          <a:bodyPr anchor="ctr">
            <a:spAutoFit/>
          </a:bodyPr>
          <a:lstStyle/>
          <a:p>
            <a:pPr algn="ctr"/>
            <a:r>
              <a:rPr lang="ru-RU" b="1">
                <a:solidFill>
                  <a:srgbClr val="712703"/>
                </a:solidFill>
              </a:rPr>
              <a:t>Притвориться философом можно, а оратором нет</a:t>
            </a:r>
          </a:p>
          <a:p>
            <a:pPr algn="ctr"/>
            <a:r>
              <a:rPr lang="en-US" sz="1600" b="1" i="1">
                <a:solidFill>
                  <a:srgbClr val="712703"/>
                </a:solidFill>
              </a:rPr>
              <a:t>                                                                            </a:t>
            </a:r>
            <a:r>
              <a:rPr lang="ru-RU" sz="1600" b="1" i="1">
                <a:solidFill>
                  <a:srgbClr val="712703"/>
                </a:solidFill>
              </a:rPr>
              <a:t>Квинтилиан</a:t>
            </a:r>
          </a:p>
        </p:txBody>
      </p:sp>
      <p:pic>
        <p:nvPicPr>
          <p:cNvPr id="20502" name="Picture 22" descr="B6oh5PhrU0L80JGDkotGUg"/>
          <p:cNvPicPr>
            <a:picLocks noChangeAspect="1" noChangeArrowheads="1"/>
          </p:cNvPicPr>
          <p:nvPr/>
        </p:nvPicPr>
        <p:blipFill>
          <a:blip r:embed="rId9"/>
          <a:srcRect/>
          <a:stretch>
            <a:fillRect/>
          </a:stretch>
        </p:blipFill>
        <p:spPr bwMode="auto">
          <a:xfrm>
            <a:off x="941388" y="1001713"/>
            <a:ext cx="3089275" cy="20478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21506" name="Rectangle 5"/>
          <p:cNvSpPr>
            <a:spLocks noGrp="1"/>
          </p:cNvSpPr>
          <p:nvPr>
            <p:ph type="title" idx="4294967295"/>
          </p:nvPr>
        </p:nvSpPr>
        <p:spPr>
          <a:xfrm>
            <a:off x="628650" y="357188"/>
            <a:ext cx="7886700" cy="1325562"/>
          </a:xfrm>
        </p:spPr>
        <p:txBody>
          <a:bodyPr/>
          <a:lstStyle/>
          <a:p>
            <a:r>
              <a:rPr lang="ru-RU" b="1" smtClean="0">
                <a:solidFill>
                  <a:srgbClr val="B00000"/>
                </a:solidFill>
              </a:rPr>
              <a:t/>
            </a:r>
            <a:br>
              <a:rPr lang="ru-RU" b="1" smtClean="0">
                <a:solidFill>
                  <a:srgbClr val="B00000"/>
                </a:solidFill>
              </a:rPr>
            </a:br>
            <a:r>
              <a:rPr lang="ru-RU" b="1" smtClean="0">
                <a:solidFill>
                  <a:srgbClr val="B00000"/>
                </a:solidFill>
              </a:rPr>
              <a:t>ошибки</a:t>
            </a:r>
          </a:p>
        </p:txBody>
      </p:sp>
      <p:sp>
        <p:nvSpPr>
          <p:cNvPr id="21507" name="Rectangle 6"/>
          <p:cNvSpPr>
            <a:spLocks noGrp="1"/>
          </p:cNvSpPr>
          <p:nvPr>
            <p:ph sz="half" idx="4294967295"/>
          </p:nvPr>
        </p:nvSpPr>
        <p:spPr>
          <a:xfrm>
            <a:off x="628650" y="1825625"/>
            <a:ext cx="3867150" cy="4351338"/>
          </a:xfrm>
        </p:spPr>
        <p:txBody>
          <a:bodyPr/>
          <a:lstStyle/>
          <a:p>
            <a:pPr eaLnBrk="1" hangingPunct="1"/>
            <a:r>
              <a:rPr lang="ru-RU" sz="2000" b="1" smtClean="0">
                <a:solidFill>
                  <a:srgbClr val="712703"/>
                </a:solidFill>
                <a:latin typeface="Times New Roman" pitchFamily="18" charset="0"/>
                <a:cs typeface="Times New Roman" pitchFamily="18" charset="0"/>
              </a:rPr>
              <a:t>1. -неумение пользоваться дополнительными графическими обозначениями – орфоэпические ошибки допускаются в словах, в которых стоит знак ударения;</a:t>
            </a:r>
          </a:p>
          <a:p>
            <a:pPr eaLnBrk="1" hangingPunct="1"/>
            <a:r>
              <a:rPr lang="ru-RU" sz="2000" b="1" smtClean="0">
                <a:solidFill>
                  <a:srgbClr val="712703"/>
                </a:solidFill>
                <a:latin typeface="Times New Roman" pitchFamily="18" charset="0"/>
                <a:cs typeface="Times New Roman" pitchFamily="18" charset="0"/>
              </a:rPr>
              <a:t>-искажения в чтении имён собственных, терминов, научной и публицистической лексики ;</a:t>
            </a:r>
          </a:p>
          <a:p>
            <a:pPr eaLnBrk="1" hangingPunct="1"/>
            <a:r>
              <a:rPr lang="ru-RU" sz="2000" b="1" smtClean="0">
                <a:solidFill>
                  <a:srgbClr val="712703"/>
                </a:solidFill>
                <a:latin typeface="Times New Roman" pitchFamily="18" charset="0"/>
                <a:cs typeface="Times New Roman" pitchFamily="18" charset="0"/>
              </a:rPr>
              <a:t>-наличие грамматических ошибок при склонении имён числительных.</a:t>
            </a:r>
          </a:p>
        </p:txBody>
      </p:sp>
      <p:pic>
        <p:nvPicPr>
          <p:cNvPr id="21508" name="Picture 5" descr="C:\Users\User\Desktop\картинки с шаттерстока\шаттерсток\shutterstock_155292143.jpg"/>
          <p:cNvPicPr>
            <a:picLocks noChangeAspect="1" noChangeArrowheads="1"/>
          </p:cNvPicPr>
          <p:nvPr/>
        </p:nvPicPr>
        <p:blipFill>
          <a:blip r:embed="rId3"/>
          <a:srcRect/>
          <a:stretch>
            <a:fillRect/>
          </a:stretch>
        </p:blipFill>
        <p:spPr bwMode="auto">
          <a:xfrm>
            <a:off x="6942138" y="477838"/>
            <a:ext cx="1331912" cy="1433512"/>
          </a:xfrm>
          <a:prstGeom prst="rect">
            <a:avLst/>
          </a:prstGeom>
          <a:noFill/>
          <a:ln w="9525">
            <a:noFill/>
            <a:miter lim="800000"/>
            <a:headEnd/>
            <a:tailEnd/>
          </a:ln>
        </p:spPr>
      </p:pic>
      <p:sp>
        <p:nvSpPr>
          <p:cNvPr id="21509" name="Rectangle 11"/>
          <p:cNvSpPr>
            <a:spLocks noChangeArrowheads="1"/>
          </p:cNvSpPr>
          <p:nvPr/>
        </p:nvSpPr>
        <p:spPr bwMode="auto">
          <a:xfrm>
            <a:off x="3648075" y="600075"/>
            <a:ext cx="2717800" cy="457200"/>
          </a:xfrm>
          <a:prstGeom prst="rect">
            <a:avLst/>
          </a:prstGeom>
          <a:noFill/>
          <a:ln w="9525">
            <a:noFill/>
            <a:miter lim="800000"/>
            <a:headEnd/>
            <a:tailEnd/>
          </a:ln>
        </p:spPr>
        <p:txBody>
          <a:bodyPr>
            <a:spAutoFit/>
          </a:bodyPr>
          <a:lstStyle/>
          <a:p>
            <a:r>
              <a:rPr lang="ru-RU" sz="2400" b="1">
                <a:solidFill>
                  <a:srgbClr val="B00000"/>
                </a:solidFill>
              </a:rPr>
              <a:t>Задание 1</a:t>
            </a:r>
          </a:p>
        </p:txBody>
      </p:sp>
      <p:sp>
        <p:nvSpPr>
          <p:cNvPr id="21510" name="Rectangle 12"/>
          <p:cNvSpPr>
            <a:spLocks noGrp="1" noChangeArrowheads="1"/>
          </p:cNvSpPr>
          <p:nvPr>
            <p:ph sz="half" idx="4294967295"/>
          </p:nvPr>
        </p:nvSpPr>
        <p:spPr>
          <a:xfrm>
            <a:off x="4648200" y="1825625"/>
            <a:ext cx="3867150" cy="4351338"/>
          </a:xfrm>
        </p:spPr>
        <p:txBody>
          <a:bodyPr/>
          <a:lstStyle/>
          <a:p>
            <a:r>
              <a:rPr lang="ru-RU" sz="1600" b="1" smtClean="0">
                <a:solidFill>
                  <a:srgbClr val="712703"/>
                </a:solidFill>
                <a:latin typeface="Times New Roman" pitchFamily="18" charset="0"/>
                <a:cs typeface="Times New Roman" pitchFamily="18" charset="0"/>
              </a:rPr>
              <a:t>Прочитайте текст перед выполнением первого задания.</a:t>
            </a:r>
          </a:p>
          <a:p>
            <a:r>
              <a:rPr lang="ru-RU" sz="1600" b="1" smtClean="0">
                <a:solidFill>
                  <a:srgbClr val="712703"/>
                </a:solidFill>
                <a:latin typeface="Times New Roman" pitchFamily="18" charset="0"/>
                <a:cs typeface="Times New Roman" pitchFamily="18" charset="0"/>
              </a:rPr>
              <a:t>Определите тему текста (о чем текст?).</a:t>
            </a:r>
          </a:p>
          <a:p>
            <a:r>
              <a:rPr lang="ru-RU" sz="1600" b="1" smtClean="0">
                <a:solidFill>
                  <a:srgbClr val="712703"/>
                </a:solidFill>
                <a:latin typeface="Times New Roman" pitchFamily="18" charset="0"/>
                <a:cs typeface="Times New Roman" pitchFamily="18" charset="0"/>
              </a:rPr>
              <a:t>Сформулируйте основную мысль (чему учит текст?). Озаглавьте текст. (Помните, что в заглавии может быть выражена тема или идея текста.)</a:t>
            </a:r>
          </a:p>
          <a:p>
            <a:r>
              <a:rPr lang="ru-RU" sz="1600" b="1" smtClean="0">
                <a:solidFill>
                  <a:srgbClr val="712703"/>
                </a:solidFill>
                <a:latin typeface="Times New Roman" pitchFamily="18" charset="0"/>
                <a:cs typeface="Times New Roman" pitchFamily="18" charset="0"/>
              </a:rPr>
              <a:t>Определите стиль текста и тип речи.</a:t>
            </a:r>
          </a:p>
          <a:p>
            <a:r>
              <a:rPr lang="ru-RU" sz="1600" b="1" smtClean="0">
                <a:solidFill>
                  <a:srgbClr val="712703"/>
                </a:solidFill>
                <a:latin typeface="Times New Roman" pitchFamily="18" charset="0"/>
                <a:cs typeface="Times New Roman" pitchFamily="18" charset="0"/>
              </a:rPr>
              <a:t>Составьте вопросный или тезисный план текста, выделяя микротемы каждой части и озаглавливая их.</a:t>
            </a:r>
          </a:p>
          <a:p>
            <a:r>
              <a:rPr lang="ru-RU" sz="1600" b="1" smtClean="0">
                <a:solidFill>
                  <a:srgbClr val="712703"/>
                </a:solidFill>
                <a:latin typeface="Times New Roman" pitchFamily="18" charset="0"/>
                <a:cs typeface="Times New Roman" pitchFamily="18" charset="0"/>
              </a:rPr>
              <a:t>Запомните ключевые слова в каждой микротеме. Постарайтесь их использовать при пересказе.</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Рисунок 1"/>
          <p:cNvPicPr>
            <a:picLocks noChangeAspect="1"/>
          </p:cNvPicPr>
          <p:nvPr/>
        </p:nvPicPr>
        <p:blipFill>
          <a:blip r:embed="rId2"/>
          <a:srcRect/>
          <a:stretch>
            <a:fillRect/>
          </a:stretch>
        </p:blipFill>
        <p:spPr bwMode="auto">
          <a:xfrm>
            <a:off x="-125413" y="-231775"/>
            <a:ext cx="9140826" cy="6858000"/>
          </a:xfrm>
          <a:prstGeom prst="rect">
            <a:avLst/>
          </a:prstGeom>
          <a:noFill/>
          <a:ln w="9525">
            <a:noFill/>
            <a:miter lim="800000"/>
            <a:headEnd/>
            <a:tailEnd/>
          </a:ln>
        </p:spPr>
      </p:pic>
      <p:sp>
        <p:nvSpPr>
          <p:cNvPr id="22530" name="Rectangle 6"/>
          <p:cNvSpPr>
            <a:spLocks noGrp="1"/>
          </p:cNvSpPr>
          <p:nvPr>
            <p:ph type="title" idx="4294967295"/>
          </p:nvPr>
        </p:nvSpPr>
        <p:spPr/>
        <p:txBody>
          <a:bodyPr/>
          <a:lstStyle/>
          <a:p>
            <a:r>
              <a:rPr lang="ru-RU" b="1" smtClean="0">
                <a:solidFill>
                  <a:srgbClr val="B00000"/>
                </a:solidFill>
              </a:rPr>
              <a:t>                       Задание 1</a:t>
            </a:r>
          </a:p>
        </p:txBody>
      </p:sp>
      <p:sp>
        <p:nvSpPr>
          <p:cNvPr id="22531" name="Rectangle 7"/>
          <p:cNvSpPr>
            <a:spLocks noGrp="1"/>
          </p:cNvSpPr>
          <p:nvPr>
            <p:ph sz="half" idx="4294967295"/>
          </p:nvPr>
        </p:nvSpPr>
        <p:spPr>
          <a:xfrm>
            <a:off x="636588" y="1311275"/>
            <a:ext cx="3867150" cy="4865688"/>
          </a:xfrm>
        </p:spPr>
        <p:txBody>
          <a:bodyPr/>
          <a:lstStyle/>
          <a:p>
            <a:r>
              <a:rPr lang="ru-RU" sz="900" b="1" smtClean="0">
                <a:latin typeface="Times New Roman" pitchFamily="18" charset="0"/>
                <a:cs typeface="Times New Roman" pitchFamily="18" charset="0"/>
              </a:rPr>
              <a:t>Задание 1. Чтение текста.</a:t>
            </a:r>
            <a:endParaRPr lang="ru-RU" sz="900" smtClean="0">
              <a:latin typeface="Times New Roman" pitchFamily="18" charset="0"/>
              <a:cs typeface="Times New Roman" pitchFamily="18" charset="0"/>
            </a:endParaRPr>
          </a:p>
          <a:p>
            <a:r>
              <a:rPr lang="ru-RU" sz="900" smtClean="0">
                <a:latin typeface="Times New Roman" pitchFamily="18" charset="0"/>
                <a:cs typeface="Times New Roman" pitchFamily="18" charset="0"/>
              </a:rPr>
              <a:t>Выразительно прочитайте вслух текст о российском, советском инженере Влади́мире Григóрьевиче Шу́хове (1853–1939).</a:t>
            </a:r>
          </a:p>
          <a:p>
            <a:r>
              <a:rPr lang="ru-RU" sz="900" smtClean="0">
                <a:latin typeface="Times New Roman" pitchFamily="18" charset="0"/>
                <a:cs typeface="Times New Roman" pitchFamily="18" charset="0"/>
              </a:rPr>
              <a:t>У Вас есть 2 минуты на подготовку.</a:t>
            </a:r>
            <a:endParaRPr lang="ru-RU" sz="900" b="1" smtClean="0">
              <a:latin typeface="Times New Roman" pitchFamily="18" charset="0"/>
              <a:cs typeface="Times New Roman" pitchFamily="18" charset="0"/>
            </a:endParaRPr>
          </a:p>
          <a:p>
            <a:r>
              <a:rPr lang="ru-RU" sz="900" b="1" smtClean="0">
                <a:latin typeface="Times New Roman" pitchFamily="18" charset="0"/>
                <a:cs typeface="Times New Roman" pitchFamily="18" charset="0"/>
              </a:rPr>
              <a:t>Исходный вариант текста</a:t>
            </a:r>
            <a:endParaRPr lang="ru-RU" sz="900" smtClean="0">
              <a:latin typeface="Times New Roman" pitchFamily="18" charset="0"/>
              <a:cs typeface="Times New Roman" pitchFamily="18" charset="0"/>
            </a:endParaRPr>
          </a:p>
          <a:p>
            <a:r>
              <a:rPr lang="ru-RU" sz="900" smtClean="0">
                <a:latin typeface="Times New Roman" pitchFamily="18" charset="0"/>
                <a:cs typeface="Times New Roman" pitchFamily="18" charset="0"/>
              </a:rPr>
              <a:t>Владимир Григорьевич Шу́хов – инженер-механик, «универсальный гений». С детства он проявлял интерес к конструированию – самостоятельно устроил в саду фонтан и водяную мельницу. По совету отца Шухов поступил в Московское техническое училище. Окончив его, Владимир Шухов избрал практическую деятельность инженера.</a:t>
            </a:r>
          </a:p>
          <a:p>
            <a:r>
              <a:rPr lang="ru-RU" sz="900" smtClean="0">
                <a:latin typeface="Times New Roman" pitchFamily="18" charset="0"/>
                <a:cs typeface="Times New Roman" pitchFamily="18" charset="0"/>
              </a:rPr>
              <a:t>Шуховым был спроектирован и построен первый в России нефтепрово́д. Одновременно учёный создал резервуа́ры для хранения нефти. По сей день весь мир хранит нефть в ёмкостях, изобретённых Шуховым. Столкнувшись с проблемой переработки нефти, за 20 лет до массового производства автомобилей инженер изобрёл процесс кре́кинга – промышленного расщепления нефти на бензин и керосин.</a:t>
            </a:r>
          </a:p>
          <a:p>
            <a:r>
              <a:rPr lang="ru-RU" sz="900" smtClean="0">
                <a:latin typeface="Times New Roman" pitchFamily="18" charset="0"/>
                <a:cs typeface="Times New Roman" pitchFamily="18" charset="0"/>
              </a:rPr>
              <a:t>Особый интерес у Шухова вызывали строительные конструкции из стали. По его проектам на железных дорогах России было построено более 500 стальных мостов. До сих пор по всей стране работают сооружения Шухова: мосты, башни, перекрытия в зданиях.</a:t>
            </a:r>
          </a:p>
          <a:p>
            <a:r>
              <a:rPr lang="ru-RU" sz="900" smtClean="0">
                <a:latin typeface="Times New Roman" pitchFamily="18" charset="0"/>
                <a:cs typeface="Times New Roman" pitchFamily="18" charset="0"/>
              </a:rPr>
              <a:t>В 1922 году по проекту этого инженера в Москве была построена многоярусная радиобашня высотой 160 метров. Долгое время она была символом советского телевидения. Шуховская башня признана международными экспертами одним из высших достижений инженерного искусства. Она является визитной карточкой талантливого инженера.</a:t>
            </a:r>
            <a:r>
              <a:rPr lang="ru-RU" sz="2400" smtClean="0"/>
              <a:t> </a:t>
            </a:r>
          </a:p>
        </p:txBody>
      </p:sp>
      <p:sp>
        <p:nvSpPr>
          <p:cNvPr id="22532" name="Rectangle 8"/>
          <p:cNvSpPr>
            <a:spLocks noGrp="1"/>
          </p:cNvSpPr>
          <p:nvPr>
            <p:ph sz="half" idx="4294967295"/>
          </p:nvPr>
        </p:nvSpPr>
        <p:spPr>
          <a:xfrm>
            <a:off x="4648200" y="1384300"/>
            <a:ext cx="3867150" cy="4792663"/>
          </a:xfrm>
        </p:spPr>
        <p:txBody>
          <a:bodyPr/>
          <a:lstStyle/>
          <a:p>
            <a:r>
              <a:rPr lang="ru-RU" sz="1000" b="1" smtClean="0">
                <a:latin typeface="Times New Roman" pitchFamily="18" charset="0"/>
                <a:cs typeface="Times New Roman" pitchFamily="18" charset="0"/>
              </a:rPr>
              <a:t>Выделение трудных для прочтения слов (имена собственные, термины, числительные, орфоэпически сложные слова).</a:t>
            </a:r>
            <a:endParaRPr lang="ru-RU" sz="1000" smtClean="0">
              <a:latin typeface="Times New Roman" pitchFamily="18" charset="0"/>
              <a:cs typeface="Times New Roman" pitchFamily="18" charset="0"/>
            </a:endParaRPr>
          </a:p>
          <a:p>
            <a:r>
              <a:rPr lang="ru-RU" sz="1000" smtClean="0">
                <a:latin typeface="Times New Roman" pitchFamily="18" charset="0"/>
                <a:cs typeface="Times New Roman" pitchFamily="18" charset="0"/>
              </a:rPr>
              <a:t>Владимир Григорьевич </a:t>
            </a:r>
            <a:r>
              <a:rPr lang="ru-RU" sz="1000" b="1" smtClean="0">
                <a:solidFill>
                  <a:srgbClr val="FF0000"/>
                </a:solidFill>
                <a:latin typeface="Times New Roman" pitchFamily="18" charset="0"/>
                <a:cs typeface="Times New Roman" pitchFamily="18" charset="0"/>
              </a:rPr>
              <a:t>Шу́хо</a:t>
            </a:r>
            <a:r>
              <a:rPr lang="ru-RU" sz="1000" smtClean="0">
                <a:latin typeface="Times New Roman" pitchFamily="18" charset="0"/>
                <a:cs typeface="Times New Roman" pitchFamily="18" charset="0"/>
              </a:rPr>
              <a:t>в – инженер-механик, </a:t>
            </a:r>
            <a:r>
              <a:rPr lang="ru-RU" sz="1000" b="1" smtClean="0">
                <a:solidFill>
                  <a:srgbClr val="FF0000"/>
                </a:solidFill>
                <a:latin typeface="Times New Roman" pitchFamily="18" charset="0"/>
                <a:cs typeface="Times New Roman" pitchFamily="18" charset="0"/>
              </a:rPr>
              <a:t>«универсальный гений».</a:t>
            </a:r>
            <a:r>
              <a:rPr lang="ru-RU" sz="1000" smtClean="0">
                <a:latin typeface="Times New Roman" pitchFamily="18" charset="0"/>
                <a:cs typeface="Times New Roman" pitchFamily="18" charset="0"/>
              </a:rPr>
              <a:t> С детства он проявлял интерес к </a:t>
            </a:r>
            <a:r>
              <a:rPr lang="ru-RU" sz="1000" b="1" smtClean="0">
                <a:solidFill>
                  <a:srgbClr val="FF0000"/>
                </a:solidFill>
                <a:latin typeface="Times New Roman" pitchFamily="18" charset="0"/>
                <a:cs typeface="Times New Roman" pitchFamily="18" charset="0"/>
              </a:rPr>
              <a:t>конструированию</a:t>
            </a:r>
            <a:r>
              <a:rPr lang="ru-RU" sz="1000" smtClean="0">
                <a:latin typeface="Times New Roman" pitchFamily="18" charset="0"/>
                <a:cs typeface="Times New Roman" pitchFamily="18" charset="0"/>
              </a:rPr>
              <a:t> – самостоятельно устроил в саду фонтан и водяную мельницу. По совету отца Шухов поступил в Московское техническое училище. Окончив его, Владимир Шухов избрал практическую деятельность инженера.</a:t>
            </a:r>
          </a:p>
          <a:p>
            <a:r>
              <a:rPr lang="ru-RU" sz="1000" smtClean="0">
                <a:latin typeface="Times New Roman" pitchFamily="18" charset="0"/>
                <a:cs typeface="Times New Roman" pitchFamily="18" charset="0"/>
              </a:rPr>
              <a:t>Шуховым был </a:t>
            </a:r>
            <a:r>
              <a:rPr lang="ru-RU" sz="1000" b="1" smtClean="0">
                <a:solidFill>
                  <a:srgbClr val="FF0000"/>
                </a:solidFill>
                <a:latin typeface="Times New Roman" pitchFamily="18" charset="0"/>
                <a:cs typeface="Times New Roman" pitchFamily="18" charset="0"/>
              </a:rPr>
              <a:t>спроектирован</a:t>
            </a:r>
            <a:r>
              <a:rPr lang="ru-RU" sz="1000" smtClean="0">
                <a:latin typeface="Times New Roman" pitchFamily="18" charset="0"/>
                <a:cs typeface="Times New Roman" pitchFamily="18" charset="0"/>
              </a:rPr>
              <a:t> и построен первый в России </a:t>
            </a:r>
            <a:r>
              <a:rPr lang="ru-RU" sz="1000" b="1" smtClean="0">
                <a:solidFill>
                  <a:srgbClr val="FF0000"/>
                </a:solidFill>
                <a:latin typeface="Times New Roman" pitchFamily="18" charset="0"/>
                <a:cs typeface="Times New Roman" pitchFamily="18" charset="0"/>
              </a:rPr>
              <a:t>нефтепрово́д.</a:t>
            </a:r>
            <a:r>
              <a:rPr lang="ru-RU" sz="1000" smtClean="0">
                <a:latin typeface="Times New Roman" pitchFamily="18" charset="0"/>
                <a:cs typeface="Times New Roman" pitchFamily="18" charset="0"/>
              </a:rPr>
              <a:t> Одновременно учёный создал </a:t>
            </a:r>
            <a:r>
              <a:rPr lang="ru-RU" sz="1000" b="1" smtClean="0">
                <a:solidFill>
                  <a:srgbClr val="FF0000"/>
                </a:solidFill>
                <a:latin typeface="Times New Roman" pitchFamily="18" charset="0"/>
                <a:cs typeface="Times New Roman" pitchFamily="18" charset="0"/>
              </a:rPr>
              <a:t>резервуа́ры</a:t>
            </a:r>
            <a:r>
              <a:rPr lang="ru-RU" sz="1000" smtClean="0">
                <a:latin typeface="Times New Roman" pitchFamily="18" charset="0"/>
                <a:cs typeface="Times New Roman" pitchFamily="18" charset="0"/>
              </a:rPr>
              <a:t> для хранения нефти. По сей день весь мир хранит нефть в </a:t>
            </a:r>
            <a:r>
              <a:rPr lang="ru-RU" sz="1000" b="1" smtClean="0">
                <a:solidFill>
                  <a:srgbClr val="FF0000"/>
                </a:solidFill>
                <a:latin typeface="Times New Roman" pitchFamily="18" charset="0"/>
                <a:cs typeface="Times New Roman" pitchFamily="18" charset="0"/>
              </a:rPr>
              <a:t>ёмкостях</a:t>
            </a:r>
            <a:r>
              <a:rPr lang="ru-RU" sz="1000" smtClean="0">
                <a:latin typeface="Times New Roman" pitchFamily="18" charset="0"/>
                <a:cs typeface="Times New Roman" pitchFamily="18" charset="0"/>
              </a:rPr>
              <a:t>, изобретённых Шуховым. Столкнувшись с проблемой переработки нефти, </a:t>
            </a:r>
            <a:r>
              <a:rPr lang="ru-RU" sz="1000" b="1" smtClean="0">
                <a:latin typeface="Times New Roman" pitchFamily="18" charset="0"/>
                <a:cs typeface="Times New Roman" pitchFamily="18" charset="0"/>
              </a:rPr>
              <a:t>за 20 лет</a:t>
            </a:r>
            <a:r>
              <a:rPr lang="ru-RU" sz="1000" smtClean="0">
                <a:latin typeface="Times New Roman" pitchFamily="18" charset="0"/>
                <a:cs typeface="Times New Roman" pitchFamily="18" charset="0"/>
              </a:rPr>
              <a:t> до массового производства автомобилей инженер изобрёл процесс </a:t>
            </a:r>
            <a:r>
              <a:rPr lang="ru-RU" sz="1000" b="1" smtClean="0">
                <a:solidFill>
                  <a:srgbClr val="FF0000"/>
                </a:solidFill>
                <a:latin typeface="Times New Roman" pitchFamily="18" charset="0"/>
                <a:cs typeface="Times New Roman" pitchFamily="18" charset="0"/>
              </a:rPr>
              <a:t>кре́кинга </a:t>
            </a:r>
            <a:r>
              <a:rPr lang="ru-RU" sz="1000" smtClean="0">
                <a:latin typeface="Times New Roman" pitchFamily="18" charset="0"/>
                <a:cs typeface="Times New Roman" pitchFamily="18" charset="0"/>
              </a:rPr>
              <a:t>– промышленного расщепления нефти на бензин и керосин.</a:t>
            </a:r>
          </a:p>
          <a:p>
            <a:r>
              <a:rPr lang="ru-RU" sz="1000" smtClean="0">
                <a:latin typeface="Times New Roman" pitchFamily="18" charset="0"/>
                <a:cs typeface="Times New Roman" pitchFamily="18" charset="0"/>
              </a:rPr>
              <a:t>Особый интерес у Шухова вызывали строительные конструкции из стали. По его проектам на железных дорогах России было построено </a:t>
            </a:r>
            <a:r>
              <a:rPr lang="ru-RU" sz="1000" b="1" smtClean="0">
                <a:solidFill>
                  <a:srgbClr val="FF0000"/>
                </a:solidFill>
                <a:latin typeface="Times New Roman" pitchFamily="18" charset="0"/>
                <a:cs typeface="Times New Roman" pitchFamily="18" charset="0"/>
              </a:rPr>
              <a:t>более 500</a:t>
            </a:r>
            <a:r>
              <a:rPr lang="ru-RU" sz="1000" smtClean="0">
                <a:latin typeface="Times New Roman" pitchFamily="18" charset="0"/>
                <a:cs typeface="Times New Roman" pitchFamily="18" charset="0"/>
              </a:rPr>
              <a:t> стальных мостов. До сих пор по всей стране работают сооружения Шухова: мосты, башни, перекрытия в зданиях.</a:t>
            </a:r>
          </a:p>
          <a:p>
            <a:r>
              <a:rPr lang="ru-RU" sz="1000" b="1" smtClean="0">
                <a:solidFill>
                  <a:srgbClr val="FF0000"/>
                </a:solidFill>
                <a:latin typeface="Times New Roman" pitchFamily="18" charset="0"/>
                <a:cs typeface="Times New Roman" pitchFamily="18" charset="0"/>
              </a:rPr>
              <a:t>В 1922 году</a:t>
            </a:r>
            <a:r>
              <a:rPr lang="ru-RU" sz="1000" smtClean="0">
                <a:latin typeface="Times New Roman" pitchFamily="18" charset="0"/>
                <a:cs typeface="Times New Roman" pitchFamily="18" charset="0"/>
              </a:rPr>
              <a:t> по проекту этого инженера в Москве была построена </a:t>
            </a:r>
            <a:r>
              <a:rPr lang="ru-RU" sz="1000" b="1" smtClean="0">
                <a:solidFill>
                  <a:srgbClr val="FF0000"/>
                </a:solidFill>
                <a:latin typeface="Times New Roman" pitchFamily="18" charset="0"/>
                <a:cs typeface="Times New Roman" pitchFamily="18" charset="0"/>
              </a:rPr>
              <a:t>многоярусная радиобашня</a:t>
            </a:r>
            <a:r>
              <a:rPr lang="ru-RU" sz="1000" smtClean="0">
                <a:latin typeface="Times New Roman" pitchFamily="18" charset="0"/>
                <a:cs typeface="Times New Roman" pitchFamily="18" charset="0"/>
              </a:rPr>
              <a:t> высотой </a:t>
            </a:r>
            <a:r>
              <a:rPr lang="ru-RU" sz="1000" b="1" smtClean="0">
                <a:solidFill>
                  <a:srgbClr val="FF0000"/>
                </a:solidFill>
                <a:latin typeface="Times New Roman" pitchFamily="18" charset="0"/>
                <a:cs typeface="Times New Roman" pitchFamily="18" charset="0"/>
              </a:rPr>
              <a:t>160 метров</a:t>
            </a:r>
            <a:r>
              <a:rPr lang="ru-RU" sz="1000" smtClean="0">
                <a:latin typeface="Times New Roman" pitchFamily="18" charset="0"/>
                <a:cs typeface="Times New Roman" pitchFamily="18" charset="0"/>
              </a:rPr>
              <a:t>. Долгое время она была символом советского телевидения. Шуховская башня признана международными </a:t>
            </a:r>
            <a:r>
              <a:rPr lang="ru-RU" sz="1000" b="1" smtClean="0">
                <a:solidFill>
                  <a:srgbClr val="FF0000"/>
                </a:solidFill>
                <a:latin typeface="Times New Roman" pitchFamily="18" charset="0"/>
                <a:cs typeface="Times New Roman" pitchFamily="18" charset="0"/>
              </a:rPr>
              <a:t>экспертами </a:t>
            </a:r>
            <a:r>
              <a:rPr lang="ru-RU" sz="1000" smtClean="0">
                <a:latin typeface="Times New Roman" pitchFamily="18" charset="0"/>
                <a:cs typeface="Times New Roman" pitchFamily="18" charset="0"/>
              </a:rPr>
              <a:t>одним из высших достижений инженерного искусства. Она является визитной карточкой талантливого инженера</a:t>
            </a:r>
            <a:r>
              <a:rPr lang="ru-RU" sz="2400" smtClean="0"/>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23554" name="Rectangle 5"/>
          <p:cNvSpPr>
            <a:spLocks noGrp="1"/>
          </p:cNvSpPr>
          <p:nvPr>
            <p:ph type="title" idx="4294967295"/>
          </p:nvPr>
        </p:nvSpPr>
        <p:spPr>
          <a:xfrm>
            <a:off x="620713" y="236538"/>
            <a:ext cx="7886700" cy="1325562"/>
          </a:xfrm>
        </p:spPr>
        <p:txBody>
          <a:bodyPr/>
          <a:lstStyle/>
          <a:p>
            <a:r>
              <a:rPr lang="ru-RU" b="1" smtClean="0">
                <a:solidFill>
                  <a:srgbClr val="B00000"/>
                </a:solidFill>
              </a:rPr>
              <a:t>                    Задание 1</a:t>
            </a:r>
          </a:p>
        </p:txBody>
      </p:sp>
      <p:sp>
        <p:nvSpPr>
          <p:cNvPr id="23555" name="Rectangle 6"/>
          <p:cNvSpPr>
            <a:spLocks noGrp="1"/>
          </p:cNvSpPr>
          <p:nvPr>
            <p:ph sz="half" idx="4294967295"/>
          </p:nvPr>
        </p:nvSpPr>
        <p:spPr>
          <a:xfrm>
            <a:off x="692150" y="1398588"/>
            <a:ext cx="3867150" cy="4351337"/>
          </a:xfrm>
        </p:spPr>
        <p:txBody>
          <a:bodyPr/>
          <a:lstStyle/>
          <a:p>
            <a:pPr marL="457200" indent="-457200"/>
            <a:r>
              <a:rPr lang="ru-RU" sz="1600" b="1" smtClean="0">
                <a:solidFill>
                  <a:srgbClr val="712703"/>
                </a:solidFill>
                <a:latin typeface="Times New Roman" pitchFamily="18" charset="0"/>
                <a:cs typeface="Times New Roman" pitchFamily="18" charset="0"/>
              </a:rPr>
              <a:t>Выполняя любой вариант задания № 1 «Чтение текста»,  ученик должен знать, что перед ним всегда будет текст рассуждения-объяснения. В тексте всегда объясняется такая  мысль: названный в тексте человек знаменит, а для доказательства этой мысли приведены 3 постоянных аргумента. </a:t>
            </a:r>
          </a:p>
          <a:p>
            <a:pPr marL="457200" indent="-457200"/>
            <a:r>
              <a:rPr lang="ru-RU" sz="1600" b="1" smtClean="0">
                <a:solidFill>
                  <a:srgbClr val="712703"/>
                </a:solidFill>
                <a:latin typeface="Times New Roman" pitchFamily="18" charset="0"/>
                <a:cs typeface="Times New Roman" pitchFamily="18" charset="0"/>
              </a:rPr>
              <a:t>Во-первых,  его профессиональные достижения велики, </a:t>
            </a:r>
          </a:p>
          <a:p>
            <a:pPr marL="457200" indent="-457200"/>
            <a:r>
              <a:rPr lang="ru-RU" sz="1600" b="1" smtClean="0">
                <a:solidFill>
                  <a:srgbClr val="712703"/>
                </a:solidFill>
                <a:latin typeface="Times New Roman" pitchFamily="18" charset="0"/>
                <a:cs typeface="Times New Roman" pitchFamily="18" charset="0"/>
              </a:rPr>
              <a:t>во-вторых, говорится о чертах его характера или приводятся факты из биографии,</a:t>
            </a:r>
          </a:p>
          <a:p>
            <a:pPr marL="457200" indent="-457200"/>
            <a:r>
              <a:rPr lang="ru-RU" sz="1600" b="1" smtClean="0">
                <a:solidFill>
                  <a:srgbClr val="712703"/>
                </a:solidFill>
                <a:latin typeface="Times New Roman" pitchFamily="18" charset="0"/>
                <a:cs typeface="Times New Roman" pitchFamily="18" charset="0"/>
              </a:rPr>
              <a:t> в-третьих,  его помнят потомки.</a:t>
            </a:r>
            <a:r>
              <a:rPr lang="ru-RU" sz="1800" b="1" smtClean="0">
                <a:solidFill>
                  <a:srgbClr val="712703"/>
                </a:solidFill>
                <a:latin typeface="Times New Roman" pitchFamily="18" charset="0"/>
                <a:cs typeface="Times New Roman" pitchFamily="18" charset="0"/>
              </a:rPr>
              <a:t> </a:t>
            </a:r>
          </a:p>
          <a:p>
            <a:pPr marL="457200" indent="-457200"/>
            <a:endParaRPr lang="ru-RU" sz="1600" b="1" smtClean="0">
              <a:solidFill>
                <a:srgbClr val="712703"/>
              </a:solidFill>
              <a:latin typeface="Times New Roman" pitchFamily="18" charset="0"/>
              <a:cs typeface="Times New Roman" pitchFamily="18" charset="0"/>
            </a:endParaRPr>
          </a:p>
        </p:txBody>
      </p:sp>
      <p:sp>
        <p:nvSpPr>
          <p:cNvPr id="23556" name="Rectangle 7"/>
          <p:cNvSpPr>
            <a:spLocks noGrp="1"/>
          </p:cNvSpPr>
          <p:nvPr>
            <p:ph sz="half" idx="4294967295"/>
          </p:nvPr>
        </p:nvSpPr>
        <p:spPr>
          <a:xfrm>
            <a:off x="4640263" y="1817688"/>
            <a:ext cx="3867150" cy="4351337"/>
          </a:xfrm>
        </p:spPr>
        <p:txBody>
          <a:bodyPr/>
          <a:lstStyle/>
          <a:p>
            <a:r>
              <a:rPr lang="ru-RU" sz="2400" b="1" smtClean="0">
                <a:solidFill>
                  <a:srgbClr val="712703"/>
                </a:solidFill>
                <a:latin typeface="Times New Roman" pitchFamily="18" charset="0"/>
                <a:cs typeface="Times New Roman" pitchFamily="18" charset="0"/>
              </a:rPr>
              <a:t>логических ударениях;</a:t>
            </a:r>
          </a:p>
          <a:p>
            <a:r>
              <a:rPr lang="ru-RU" sz="2400" b="1" smtClean="0">
                <a:solidFill>
                  <a:srgbClr val="712703"/>
                </a:solidFill>
                <a:latin typeface="Times New Roman" pitchFamily="18" charset="0"/>
                <a:cs typeface="Times New Roman" pitchFamily="18" charset="0"/>
              </a:rPr>
              <a:t>темпе;</a:t>
            </a:r>
          </a:p>
          <a:p>
            <a:r>
              <a:rPr lang="ru-RU" sz="2400" b="1" smtClean="0">
                <a:solidFill>
                  <a:srgbClr val="712703"/>
                </a:solidFill>
                <a:latin typeface="Times New Roman" pitchFamily="18" charset="0"/>
                <a:cs typeface="Times New Roman" pitchFamily="18" charset="0"/>
              </a:rPr>
              <a:t>дикции;</a:t>
            </a:r>
          </a:p>
          <a:p>
            <a:r>
              <a:rPr lang="ru-RU" sz="2400" b="1" smtClean="0">
                <a:solidFill>
                  <a:srgbClr val="712703"/>
                </a:solidFill>
                <a:latin typeface="Times New Roman" pitchFamily="18" charset="0"/>
                <a:cs typeface="Times New Roman" pitchFamily="18" charset="0"/>
              </a:rPr>
              <a:t>дыхании;</a:t>
            </a:r>
          </a:p>
          <a:p>
            <a:r>
              <a:rPr lang="ru-RU" sz="2400" b="1" smtClean="0">
                <a:solidFill>
                  <a:srgbClr val="712703"/>
                </a:solidFill>
                <a:latin typeface="Times New Roman" pitchFamily="18" charset="0"/>
                <a:cs typeface="Times New Roman" pitchFamily="18" charset="0"/>
              </a:rPr>
              <a:t>ритме;</a:t>
            </a:r>
          </a:p>
          <a:p>
            <a:r>
              <a:rPr lang="ru-RU" sz="2400" b="1" smtClean="0">
                <a:solidFill>
                  <a:srgbClr val="712703"/>
                </a:solidFill>
                <a:latin typeface="Times New Roman" pitchFamily="18" charset="0"/>
                <a:cs typeface="Times New Roman" pitchFamily="18" charset="0"/>
              </a:rPr>
              <a:t>паузах.</a:t>
            </a:r>
          </a:p>
        </p:txBody>
      </p:sp>
      <p:pic>
        <p:nvPicPr>
          <p:cNvPr id="23557" name="Picture 4" descr="shutterstock_129389150"/>
          <p:cNvPicPr>
            <a:picLocks noChangeAspect="1" noChangeArrowheads="1"/>
          </p:cNvPicPr>
          <p:nvPr/>
        </p:nvPicPr>
        <p:blipFill>
          <a:blip r:embed="rId3"/>
          <a:srcRect/>
          <a:stretch>
            <a:fillRect/>
          </a:stretch>
        </p:blipFill>
        <p:spPr bwMode="auto">
          <a:xfrm>
            <a:off x="6489700" y="3883025"/>
            <a:ext cx="1692275" cy="256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Рисунок 1"/>
          <p:cNvPicPr>
            <a:picLocks noChangeAspect="1"/>
          </p:cNvPicPr>
          <p:nvPr/>
        </p:nvPicPr>
        <p:blipFill>
          <a:blip r:embed="rId2"/>
          <a:srcRect/>
          <a:stretch>
            <a:fillRect/>
          </a:stretch>
        </p:blipFill>
        <p:spPr bwMode="auto">
          <a:xfrm>
            <a:off x="-133350" y="-193675"/>
            <a:ext cx="9140825" cy="6858000"/>
          </a:xfrm>
          <a:prstGeom prst="rect">
            <a:avLst/>
          </a:prstGeom>
          <a:noFill/>
          <a:ln w="9525">
            <a:noFill/>
            <a:miter lim="800000"/>
            <a:headEnd/>
            <a:tailEnd/>
          </a:ln>
        </p:spPr>
      </p:pic>
      <p:sp>
        <p:nvSpPr>
          <p:cNvPr id="24578" name="Прямоугольник 4"/>
          <p:cNvSpPr>
            <a:spLocks noChangeArrowheads="1"/>
          </p:cNvSpPr>
          <p:nvPr/>
        </p:nvSpPr>
        <p:spPr bwMode="auto">
          <a:xfrm>
            <a:off x="2206625" y="700088"/>
            <a:ext cx="4730750" cy="701675"/>
          </a:xfrm>
          <a:prstGeom prst="rect">
            <a:avLst/>
          </a:prstGeom>
          <a:noFill/>
          <a:ln w="9525">
            <a:noFill/>
            <a:miter lim="800000"/>
            <a:headEnd/>
            <a:tailEnd/>
          </a:ln>
        </p:spPr>
        <p:txBody>
          <a:bodyPr>
            <a:spAutoFit/>
          </a:bodyPr>
          <a:lstStyle/>
          <a:p>
            <a:pPr algn="ctr"/>
            <a:endParaRPr lang="ru-RU" sz="4000" b="1">
              <a:solidFill>
                <a:srgbClr val="843C0C"/>
              </a:solidFill>
              <a:latin typeface="Garamond Premr Pro Smbd"/>
              <a:cs typeface="Tahoma" pitchFamily="34" charset="0"/>
            </a:endParaRPr>
          </a:p>
        </p:txBody>
      </p:sp>
      <p:sp>
        <p:nvSpPr>
          <p:cNvPr id="24579" name="Rectangle 5"/>
          <p:cNvSpPr>
            <a:spLocks noGrp="1"/>
          </p:cNvSpPr>
          <p:nvPr>
            <p:ph type="title"/>
          </p:nvPr>
        </p:nvSpPr>
        <p:spPr>
          <a:xfrm>
            <a:off x="628650" y="165100"/>
            <a:ext cx="7886700" cy="1325563"/>
          </a:xfrm>
        </p:spPr>
        <p:txBody>
          <a:bodyPr/>
          <a:lstStyle/>
          <a:p>
            <a:r>
              <a:rPr lang="ru-RU" b="1" smtClean="0">
                <a:solidFill>
                  <a:srgbClr val="B00000"/>
                </a:solidFill>
              </a:rPr>
              <a:t>                  Задание 1</a:t>
            </a:r>
          </a:p>
        </p:txBody>
      </p:sp>
      <p:sp>
        <p:nvSpPr>
          <p:cNvPr id="24580" name="Rectangle 6"/>
          <p:cNvSpPr>
            <a:spLocks noGrp="1"/>
          </p:cNvSpPr>
          <p:nvPr>
            <p:ph sz="half" idx="1"/>
          </p:nvPr>
        </p:nvSpPr>
        <p:spPr>
          <a:xfrm>
            <a:off x="628650" y="1497013"/>
            <a:ext cx="3987800" cy="4679950"/>
          </a:xfrm>
        </p:spPr>
        <p:txBody>
          <a:bodyPr/>
          <a:lstStyle/>
          <a:p>
            <a:r>
              <a:rPr lang="ru-RU" sz="1200" smtClean="0">
                <a:latin typeface="Times New Roman" pitchFamily="18" charset="0"/>
                <a:cs typeface="Times New Roman" pitchFamily="18" charset="0"/>
              </a:rPr>
              <a:t>Николай Иванович Пирогов - врач, отец русской хирургии. Николай Иванович написал замечательные научные труды по анатомии, составил топографи́ческий атлас, помогающий хирургу во время операции безошибочно отыскать и перевязать любую артерию. </a:t>
            </a:r>
            <a:br>
              <a:rPr lang="ru-RU" sz="1200" smtClean="0">
                <a:latin typeface="Times New Roman" pitchFamily="18" charset="0"/>
                <a:cs typeface="Times New Roman" pitchFamily="18" charset="0"/>
              </a:rPr>
            </a:br>
            <a:r>
              <a:rPr lang="ru-RU" sz="1200" smtClean="0">
                <a:latin typeface="Times New Roman" pitchFamily="18" charset="0"/>
                <a:cs typeface="Times New Roman" pitchFamily="18" charset="0"/>
              </a:rPr>
              <a:t>Николай Иванович по праву считается основателем военно-полевой хирургии. Стремясь сделать операции безболезненными, Пирогов первым в мире использовал эфирный наркоз. За время Крымской войны врач провёл около 300 операций с использованием эфира, доказав эффективность и успешность этого метода. Великий хирург также изобрёл современную гипсовую повязку. По инициативе учёного на фронте появились военные медсёстры, которые ухаживали за ранеными. Именно Пирогов ввёл в употребление термин «лечебное питание». Врач был твёрдо убеждён, что морковь и рыбий жир помогают ускорить выздоровление. </a:t>
            </a:r>
            <a:br>
              <a:rPr lang="ru-RU" sz="1200" smtClean="0">
                <a:latin typeface="Times New Roman" pitchFamily="18" charset="0"/>
                <a:cs typeface="Times New Roman" pitchFamily="18" charset="0"/>
              </a:rPr>
            </a:br>
            <a:r>
              <a:rPr lang="ru-RU" sz="1200" smtClean="0">
                <a:latin typeface="Times New Roman" pitchFamily="18" charset="0"/>
                <a:cs typeface="Times New Roman" pitchFamily="18" charset="0"/>
              </a:rPr>
              <a:t>В народе Николая Ивановича называли «чудесным доктором». «Чудеса», которые творил этот выдающийся человек, помогая больным, были проявлением не только его высокой одарённости, но и любви к людям. </a:t>
            </a:r>
            <a:br>
              <a:rPr lang="ru-RU" sz="1200" smtClean="0">
                <a:latin typeface="Times New Roman" pitchFamily="18" charset="0"/>
                <a:cs typeface="Times New Roman" pitchFamily="18" charset="0"/>
              </a:rPr>
            </a:br>
            <a:r>
              <a:rPr lang="ru-RU" sz="1200" smtClean="0">
                <a:latin typeface="Times New Roman" pitchFamily="18" charset="0"/>
                <a:cs typeface="Times New Roman" pitchFamily="18" charset="0"/>
              </a:rPr>
              <a:t>Вот уже более века Пирогова считают своим наставником многие поколения врачей не только в нашей стране, но и за её пределами. По книгам учёного и сегодня учатся студенты-медики. (160 слов)</a:t>
            </a:r>
            <a:r>
              <a:rPr lang="ru-RU" sz="2400" smtClean="0"/>
              <a:t> </a:t>
            </a:r>
          </a:p>
        </p:txBody>
      </p:sp>
      <p:sp>
        <p:nvSpPr>
          <p:cNvPr id="24581" name="Rectangle 8"/>
          <p:cNvSpPr>
            <a:spLocks/>
          </p:cNvSpPr>
          <p:nvPr/>
        </p:nvSpPr>
        <p:spPr bwMode="auto">
          <a:xfrm>
            <a:off x="4648200" y="1825625"/>
            <a:ext cx="3867150" cy="4351338"/>
          </a:xfrm>
          <a:prstGeom prst="rect">
            <a:avLst/>
          </a:prstGeom>
          <a:noFill/>
          <a:ln w="9525">
            <a:noFill/>
            <a:miter lim="800000"/>
            <a:headEnd/>
            <a:tailEnd/>
          </a:ln>
        </p:spPr>
        <p:txBody>
          <a:bodyPr/>
          <a:lstStyle/>
          <a:p>
            <a:pPr marL="228600" indent="-228600" eaLnBrk="0" hangingPunct="0">
              <a:lnSpc>
                <a:spcPct val="90000"/>
              </a:lnSpc>
              <a:spcBef>
                <a:spcPts val="1000"/>
              </a:spcBef>
              <a:buFont typeface="Arial" charset="0"/>
              <a:buChar char="•"/>
            </a:pPr>
            <a:endParaRPr lang="ru-RU" sz="2400">
              <a:latin typeface="Calibri" pitchFamily="34" charset="0"/>
            </a:endParaRPr>
          </a:p>
        </p:txBody>
      </p:sp>
      <p:graphicFrame>
        <p:nvGraphicFramePr>
          <p:cNvPr id="31793" name="Group 49"/>
          <p:cNvGraphicFramePr>
            <a:graphicFrameLocks noGrp="1"/>
          </p:cNvGraphicFramePr>
          <p:nvPr>
            <p:ph sz="half" idx="2"/>
          </p:nvPr>
        </p:nvGraphicFramePr>
        <p:xfrm>
          <a:off x="4648200" y="1431925"/>
          <a:ext cx="3867150" cy="4776788"/>
        </p:xfrm>
        <a:graphic>
          <a:graphicData uri="http://schemas.openxmlformats.org/drawingml/2006/table">
            <a:tbl>
              <a:tblPr/>
              <a:tblGrid>
                <a:gridCol w="1289050"/>
                <a:gridCol w="1289050"/>
                <a:gridCol w="1289050"/>
              </a:tblGrid>
              <a:tr h="754063">
                <a:tc gridSpan="3">
                  <a:txBody>
                    <a:bodyPr/>
                    <a:lstStyle/>
                    <a:p>
                      <a:pPr marL="0" marR="0" lvl="0" indent="0" algn="ctr"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Николай Иванович Пирогов –</a:t>
                      </a:r>
                      <a:endParaRPr kumimoji="0" lang="ru-RU" altLang="ko-KR" sz="1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90000"/>
                        </a:lnSpc>
                        <a:spcBef>
                          <a:spcPts val="1000"/>
                        </a:spcBef>
                        <a:spcAft>
                          <a:spcPct val="0"/>
                        </a:spcAft>
                        <a:buClrTx/>
                        <a:buSzTx/>
                        <a:buFont typeface="Arial" charset="0"/>
                        <a:buNone/>
                        <a:tabLst/>
                      </a:pPr>
                      <a:r>
                        <a:rPr kumimoji="0" lang="ru-RU" altLang="ko-KR" sz="1200" b="0" i="0" u="none" strike="noStrike" cap="none" normalizeH="0" baseline="0" smtClean="0">
                          <a:ln>
                            <a:noFill/>
                          </a:ln>
                          <a:solidFill>
                            <a:schemeClr val="tx1"/>
                          </a:solidFill>
                          <a:effectLst/>
                          <a:latin typeface="Times New Roman" pitchFamily="18" charset="0"/>
                          <a:cs typeface="Times New Roman" pitchFamily="18" charset="0"/>
                        </a:rPr>
                        <a:t>знаменитый человек, врач, отец русской хирургии </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r>
              <a:tr h="1885950">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так как</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  его профессиональные достижения велики  и значимы</a:t>
                      </a:r>
                      <a:endParaRPr kumimoji="0" lang="ru-RU" sz="12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аргумент 1-й</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так как</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 он был не только хорошим врачом, он любил людей</a:t>
                      </a:r>
                      <a:endParaRPr kumimoji="0" lang="ru-RU" sz="12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аргумент 2-й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поэтому </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    его помнят потомки.</a:t>
                      </a:r>
                      <a:endParaRPr kumimoji="0" lang="ru-RU" sz="12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аргумент 3-й</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36775">
                <a:tc>
                  <a:txBody>
                    <a:bodyPr/>
                    <a:lstStyle/>
                    <a:p>
                      <a:pPr marL="0" marR="0" lvl="0" indent="0" algn="l" defTabSz="914400" rtl="0" eaLnBrk="0" fontAlgn="base" latinLnBrk="0" hangingPunct="0">
                        <a:lnSpc>
                          <a:spcPct val="90000"/>
                        </a:lnSpc>
                        <a:spcBef>
                          <a:spcPts val="1000"/>
                        </a:spcBef>
                        <a:spcAft>
                          <a:spcPct val="0"/>
                        </a:spcAft>
                        <a:buClrTx/>
                        <a:buSzTx/>
                        <a:buFont typeface="Symbol" pitchFamily="18" charset="2"/>
                        <a:buChar char=""/>
                        <a:tabLst/>
                      </a:pPr>
                      <a:r>
                        <a:rPr kumimoji="0" lang="ru-RU" sz="800" b="1" i="0" u="none" strike="noStrike" cap="none" normalizeH="0" baseline="0" smtClean="0">
                          <a:ln>
                            <a:noFill/>
                          </a:ln>
                          <a:solidFill>
                            <a:srgbClr val="000000"/>
                          </a:solidFill>
                          <a:effectLst/>
                          <a:latin typeface="Times New Roman" pitchFamily="18" charset="0"/>
                          <a:ea typeface="Batang" pitchFamily="18" charset="-127"/>
                          <a:cs typeface="Times New Roman" pitchFamily="18" charset="0"/>
                        </a:rPr>
                        <a:t>труды по анатомии </a:t>
                      </a:r>
                    </a:p>
                    <a:p>
                      <a:pPr marL="0" marR="0" lvl="0" indent="0" algn="l" defTabSz="914400" rtl="0" eaLnBrk="0" fontAlgn="base" latinLnBrk="0" hangingPunct="0">
                        <a:lnSpc>
                          <a:spcPct val="90000"/>
                        </a:lnSpc>
                        <a:spcBef>
                          <a:spcPts val="1000"/>
                        </a:spcBef>
                        <a:spcAft>
                          <a:spcPct val="0"/>
                        </a:spcAft>
                        <a:buClrTx/>
                        <a:buSzTx/>
                        <a:buFont typeface="Symbol" pitchFamily="18" charset="2"/>
                        <a:buChar char=""/>
                        <a:tabLst/>
                      </a:pPr>
                      <a:r>
                        <a:rPr kumimoji="0" lang="ru-RU" sz="800" b="1" i="0" u="none" strike="noStrike" cap="none" normalizeH="0" baseline="0" smtClean="0">
                          <a:ln>
                            <a:noFill/>
                          </a:ln>
                          <a:solidFill>
                            <a:srgbClr val="000000"/>
                          </a:solidFill>
                          <a:effectLst/>
                          <a:latin typeface="Times New Roman" pitchFamily="18" charset="0"/>
                          <a:ea typeface="Batang" pitchFamily="18" charset="-127"/>
                          <a:cs typeface="Times New Roman" pitchFamily="18" charset="0"/>
                        </a:rPr>
                        <a:t>«лечебное питание» /морковка и рыбий жир/</a:t>
                      </a:r>
                    </a:p>
                    <a:p>
                      <a:pPr marL="0" marR="0" lvl="0" indent="0" algn="l" defTabSz="914400" rtl="0" eaLnBrk="0" fontAlgn="base" latinLnBrk="0" hangingPunct="0">
                        <a:lnSpc>
                          <a:spcPct val="90000"/>
                        </a:lnSpc>
                        <a:spcBef>
                          <a:spcPts val="1000"/>
                        </a:spcBef>
                        <a:spcAft>
                          <a:spcPct val="0"/>
                        </a:spcAft>
                        <a:buClrTx/>
                        <a:buSzTx/>
                        <a:buFont typeface="Symbol" pitchFamily="18" charset="2"/>
                        <a:buChar char=""/>
                        <a:tabLst/>
                      </a:pPr>
                      <a:r>
                        <a:rPr kumimoji="0" lang="ru-RU" sz="800" b="1" i="0" u="none" strike="noStrike" cap="none" normalizeH="0" baseline="0" smtClean="0">
                          <a:ln>
                            <a:noFill/>
                          </a:ln>
                          <a:solidFill>
                            <a:srgbClr val="000000"/>
                          </a:solidFill>
                          <a:effectLst/>
                          <a:latin typeface="Times New Roman" pitchFamily="18" charset="0"/>
                          <a:ea typeface="Batang" pitchFamily="18" charset="-127"/>
                          <a:cs typeface="Times New Roman" pitchFamily="18" charset="0"/>
                        </a:rPr>
                        <a:t>военные медсёстры</a:t>
                      </a:r>
                    </a:p>
                    <a:p>
                      <a:pPr marL="0" marR="0" lvl="0" indent="0" algn="l" defTabSz="914400" rtl="0" eaLnBrk="0" fontAlgn="base" latinLnBrk="0" hangingPunct="0">
                        <a:lnSpc>
                          <a:spcPct val="90000"/>
                        </a:lnSpc>
                        <a:spcBef>
                          <a:spcPts val="1000"/>
                        </a:spcBef>
                        <a:spcAft>
                          <a:spcPct val="0"/>
                        </a:spcAft>
                        <a:buClrTx/>
                        <a:buSzTx/>
                        <a:buFont typeface="Symbol" pitchFamily="18" charset="2"/>
                        <a:buChar char=""/>
                        <a:tabLst/>
                      </a:pPr>
                      <a:r>
                        <a:rPr kumimoji="0" lang="ru-RU" sz="800" b="1" i="0" u="none" strike="noStrike" cap="none" normalizeH="0" baseline="0" smtClean="0">
                          <a:ln>
                            <a:noFill/>
                          </a:ln>
                          <a:solidFill>
                            <a:srgbClr val="000000"/>
                          </a:solidFill>
                          <a:effectLst/>
                          <a:latin typeface="Times New Roman" pitchFamily="18" charset="0"/>
                          <a:ea typeface="Batang" pitchFamily="18" charset="-127"/>
                          <a:cs typeface="Times New Roman" pitchFamily="18" charset="0"/>
                        </a:rPr>
                        <a:t>гипсовая повязка</a:t>
                      </a:r>
                    </a:p>
                    <a:p>
                      <a:pPr marL="0" marR="0" lvl="0" indent="0" algn="l" defTabSz="914400" rtl="0" eaLnBrk="0" fontAlgn="base" latinLnBrk="0" hangingPunct="0">
                        <a:lnSpc>
                          <a:spcPct val="90000"/>
                        </a:lnSpc>
                        <a:spcBef>
                          <a:spcPts val="1000"/>
                        </a:spcBef>
                        <a:spcAft>
                          <a:spcPct val="0"/>
                        </a:spcAft>
                        <a:buClrTx/>
                        <a:buSzTx/>
                        <a:buFont typeface="Symbol" pitchFamily="18" charset="2"/>
                        <a:buChar char=""/>
                        <a:tabLst/>
                      </a:pPr>
                      <a:r>
                        <a:rPr kumimoji="0" lang="ru-RU" sz="800" b="1" i="0" u="none" strike="noStrike" cap="none" normalizeH="0" baseline="0" smtClean="0">
                          <a:ln>
                            <a:noFill/>
                          </a:ln>
                          <a:solidFill>
                            <a:srgbClr val="000000"/>
                          </a:solidFill>
                          <a:effectLst/>
                          <a:latin typeface="Times New Roman" pitchFamily="18" charset="0"/>
                          <a:ea typeface="Batang" pitchFamily="18" charset="-127"/>
                          <a:cs typeface="Times New Roman" pitchFamily="18" charset="0"/>
                        </a:rPr>
                        <a:t>эфирный наркоз</a:t>
                      </a:r>
                    </a:p>
                    <a:p>
                      <a:pPr marL="0" marR="0" lvl="0" indent="0" algn="l" defTabSz="914400" rtl="0" eaLnBrk="0" fontAlgn="base" latinLnBrk="0" hangingPunct="0">
                        <a:lnSpc>
                          <a:spcPct val="90000"/>
                        </a:lnSpc>
                        <a:spcBef>
                          <a:spcPts val="1000"/>
                        </a:spcBef>
                        <a:spcAft>
                          <a:spcPct val="0"/>
                        </a:spcAft>
                        <a:buClrTx/>
                        <a:buSzTx/>
                        <a:buFont typeface="Symbol" pitchFamily="18" charset="2"/>
                        <a:buChar char=""/>
                        <a:tabLst/>
                      </a:pPr>
                      <a:r>
                        <a:rPr kumimoji="0" lang="ru-RU" sz="800" b="1" i="0" u="none" strike="noStrike" cap="none" normalizeH="0" baseline="0" smtClean="0">
                          <a:ln>
                            <a:noFill/>
                          </a:ln>
                          <a:solidFill>
                            <a:srgbClr val="000000"/>
                          </a:solidFill>
                          <a:effectLst/>
                          <a:latin typeface="Times New Roman" pitchFamily="18" charset="0"/>
                          <a:ea typeface="Batang" pitchFamily="18" charset="-127"/>
                          <a:cs typeface="Times New Roman" pitchFamily="18" charset="0"/>
                        </a:rPr>
                        <a:t>атлас, по которому легко делать  операции на артерию</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«чудесный доктор»</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творил «чудеса»</a:t>
                      </a:r>
                      <a:endParaRPr kumimoji="0" lang="ru-RU" altLang="ko-KR" sz="1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altLang="ko-KR" sz="1200" b="0" i="0" u="none" strike="noStrike" cap="none" normalizeH="0" baseline="0" smtClean="0">
                          <a:ln>
                            <a:noFill/>
                          </a:ln>
                          <a:solidFill>
                            <a:schemeClr val="tx1"/>
                          </a:solidFill>
                          <a:effectLst/>
                          <a:latin typeface="Times New Roman" pitchFamily="18" charset="0"/>
                          <a:cs typeface="Times New Roman" pitchFamily="18" charset="0"/>
                        </a:rPr>
                        <a:t>не только его высокая одарённость, но и любовь к людям. </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наставник</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книги</a:t>
                      </a:r>
                      <a:endParaRPr kumimoji="0" lang="ru-RU" altLang="ko-KR" sz="1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altLang="ko-KR" sz="1200" b="0" i="0" u="none" strike="noStrike" cap="none" normalizeH="0" baseline="0" smtClean="0">
                          <a:ln>
                            <a:noFill/>
                          </a:ln>
                          <a:solidFill>
                            <a:schemeClr val="tx1"/>
                          </a:solidFill>
                          <a:effectLst/>
                          <a:latin typeface="Times New Roman" pitchFamily="18" charset="0"/>
                          <a:cs typeface="Times New Roman" pitchFamily="18" charset="0"/>
                        </a:rPr>
                        <a:t>современные студенты-медики</a:t>
                      </a:r>
                      <a:r>
                        <a:rPr kumimoji="0" lang="ru-RU" altLang="ko-KR" sz="2400" b="0" i="0" u="none" strike="noStrike" cap="none" normalizeH="0" baseline="0" smtClean="0">
                          <a:ln>
                            <a:noFill/>
                          </a:ln>
                          <a:solidFill>
                            <a:schemeClr val="tx1"/>
                          </a:solidFill>
                          <a:effectLst/>
                          <a:latin typeface="Calibri" pitchFamily="34" charset="0"/>
                        </a:rPr>
                        <a:t> </a:t>
                      </a:r>
                      <a:endParaRPr kumimoji="0" lang="ru-RU" sz="2400" b="0" i="0" u="none" strike="noStrike" cap="none" normalizeH="0" baseline="0" smtClean="0">
                        <a:ln>
                          <a:noFill/>
                        </a:ln>
                        <a:solidFill>
                          <a:schemeClr val="tx1"/>
                        </a:solidFill>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25602" name="Rectangle 5"/>
          <p:cNvSpPr>
            <a:spLocks noGrp="1"/>
          </p:cNvSpPr>
          <p:nvPr>
            <p:ph type="title" idx="4294967295"/>
          </p:nvPr>
        </p:nvSpPr>
        <p:spPr>
          <a:xfrm>
            <a:off x="620713" y="236538"/>
            <a:ext cx="7886700" cy="1325562"/>
          </a:xfrm>
        </p:spPr>
        <p:txBody>
          <a:bodyPr/>
          <a:lstStyle/>
          <a:p>
            <a:r>
              <a:rPr lang="ru-RU" b="1" smtClean="0">
                <a:solidFill>
                  <a:srgbClr val="B00000"/>
                </a:solidFill>
              </a:rPr>
              <a:t>    Задание 1</a:t>
            </a:r>
          </a:p>
        </p:txBody>
      </p:sp>
      <p:sp>
        <p:nvSpPr>
          <p:cNvPr id="25603" name="Rectangle 6"/>
          <p:cNvSpPr>
            <a:spLocks noGrp="1"/>
          </p:cNvSpPr>
          <p:nvPr>
            <p:ph sz="half" idx="4294967295"/>
          </p:nvPr>
        </p:nvSpPr>
        <p:spPr>
          <a:xfrm>
            <a:off x="692150" y="1398588"/>
            <a:ext cx="3867150" cy="4351337"/>
          </a:xfrm>
        </p:spPr>
        <p:txBody>
          <a:bodyPr/>
          <a:lstStyle/>
          <a:p>
            <a:pPr marL="457200" indent="-457200"/>
            <a:endParaRPr lang="ru-RU" sz="1800" b="1" smtClean="0">
              <a:solidFill>
                <a:srgbClr val="712703"/>
              </a:solidFill>
              <a:latin typeface="Times New Roman" pitchFamily="18" charset="0"/>
              <a:cs typeface="Times New Roman" pitchFamily="18" charset="0"/>
            </a:endParaRPr>
          </a:p>
          <a:p>
            <a:pPr marL="457200" indent="-457200"/>
            <a:endParaRPr lang="ru-RU" sz="1600" b="1" smtClean="0">
              <a:solidFill>
                <a:srgbClr val="712703"/>
              </a:solidFill>
              <a:latin typeface="Times New Roman" pitchFamily="18" charset="0"/>
              <a:cs typeface="Times New Roman" pitchFamily="18" charset="0"/>
            </a:endParaRPr>
          </a:p>
        </p:txBody>
      </p:sp>
      <p:pic>
        <p:nvPicPr>
          <p:cNvPr id="25604" name="Picture 7" descr="2"/>
          <p:cNvPicPr>
            <a:picLocks noChangeAspect="1" noChangeArrowheads="1"/>
          </p:cNvPicPr>
          <p:nvPr/>
        </p:nvPicPr>
        <p:blipFill>
          <a:blip r:embed="rId3"/>
          <a:srcRect/>
          <a:stretch>
            <a:fillRect/>
          </a:stretch>
        </p:blipFill>
        <p:spPr bwMode="auto">
          <a:xfrm>
            <a:off x="846138" y="1228725"/>
            <a:ext cx="4425950" cy="4979988"/>
          </a:xfrm>
          <a:prstGeom prst="rect">
            <a:avLst/>
          </a:prstGeom>
          <a:noFill/>
          <a:ln w="9525">
            <a:noFill/>
            <a:miter lim="800000"/>
            <a:headEnd/>
            <a:tailEnd/>
          </a:ln>
        </p:spPr>
      </p:pic>
      <p:pic>
        <p:nvPicPr>
          <p:cNvPr id="25605" name="Picture 10"/>
          <p:cNvPicPr>
            <a:picLocks noChangeAspect="1" noChangeArrowheads="1"/>
          </p:cNvPicPr>
          <p:nvPr/>
        </p:nvPicPr>
        <p:blipFill>
          <a:blip r:embed="rId4"/>
          <a:srcRect/>
          <a:stretch>
            <a:fillRect/>
          </a:stretch>
        </p:blipFill>
        <p:spPr bwMode="auto">
          <a:xfrm>
            <a:off x="5213350" y="427038"/>
            <a:ext cx="3200400" cy="2243137"/>
          </a:xfrm>
          <a:prstGeom prst="rect">
            <a:avLst/>
          </a:prstGeom>
          <a:noFill/>
          <a:ln w="9525">
            <a:noFill/>
            <a:miter lim="800000"/>
            <a:headEnd/>
            <a:tailEnd/>
          </a:ln>
        </p:spPr>
      </p:pic>
      <p:pic>
        <p:nvPicPr>
          <p:cNvPr id="25606" name="Picture 11"/>
          <p:cNvPicPr>
            <a:picLocks noChangeAspect="1" noChangeArrowheads="1"/>
          </p:cNvPicPr>
          <p:nvPr/>
        </p:nvPicPr>
        <p:blipFill>
          <a:blip r:embed="rId5"/>
          <a:srcRect/>
          <a:stretch>
            <a:fillRect/>
          </a:stretch>
        </p:blipFill>
        <p:spPr bwMode="auto">
          <a:xfrm>
            <a:off x="5507038" y="1893888"/>
            <a:ext cx="3195637" cy="1798637"/>
          </a:xfrm>
          <a:prstGeom prst="rect">
            <a:avLst/>
          </a:prstGeom>
          <a:noFill/>
          <a:ln w="9525">
            <a:noFill/>
            <a:miter lim="800000"/>
            <a:headEnd/>
            <a:tailEnd/>
          </a:ln>
        </p:spPr>
      </p:pic>
      <p:pic>
        <p:nvPicPr>
          <p:cNvPr id="25607" name="Picture 13"/>
          <p:cNvPicPr>
            <a:picLocks noChangeAspect="1" noChangeArrowheads="1"/>
          </p:cNvPicPr>
          <p:nvPr/>
        </p:nvPicPr>
        <p:blipFill>
          <a:blip r:embed="rId6"/>
          <a:srcRect/>
          <a:stretch>
            <a:fillRect/>
          </a:stretch>
        </p:blipFill>
        <p:spPr bwMode="auto">
          <a:xfrm>
            <a:off x="5286375" y="3035300"/>
            <a:ext cx="3309938" cy="1862138"/>
          </a:xfrm>
          <a:prstGeom prst="rect">
            <a:avLst/>
          </a:prstGeom>
          <a:noFill/>
          <a:ln w="9525">
            <a:noFill/>
            <a:miter lim="800000"/>
            <a:headEnd/>
            <a:tailEnd/>
          </a:ln>
        </p:spPr>
      </p:pic>
      <p:pic>
        <p:nvPicPr>
          <p:cNvPr id="25608" name="Picture 14"/>
          <p:cNvPicPr>
            <a:picLocks noChangeAspect="1" noChangeArrowheads="1"/>
          </p:cNvPicPr>
          <p:nvPr/>
        </p:nvPicPr>
        <p:blipFill>
          <a:blip r:embed="rId7"/>
          <a:srcRect/>
          <a:stretch>
            <a:fillRect/>
          </a:stretch>
        </p:blipFill>
        <p:spPr bwMode="auto">
          <a:xfrm>
            <a:off x="5681663" y="4457700"/>
            <a:ext cx="3236912" cy="1820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Рисунок 1"/>
          <p:cNvPicPr>
            <a:picLocks noChangeAspect="1"/>
          </p:cNvPicPr>
          <p:nvPr/>
        </p:nvPicPr>
        <p:blipFill>
          <a:blip r:embed="rId2"/>
          <a:srcRect/>
          <a:stretch>
            <a:fillRect/>
          </a:stretch>
        </p:blipFill>
        <p:spPr bwMode="auto">
          <a:xfrm>
            <a:off x="-247650" y="0"/>
            <a:ext cx="9140825" cy="6858000"/>
          </a:xfrm>
          <a:prstGeom prst="rect">
            <a:avLst/>
          </a:prstGeom>
          <a:noFill/>
          <a:ln w="9525">
            <a:noFill/>
            <a:miter lim="800000"/>
            <a:headEnd/>
            <a:tailEnd/>
          </a:ln>
        </p:spPr>
      </p:pic>
      <p:sp>
        <p:nvSpPr>
          <p:cNvPr id="26626" name="Rectangle 5"/>
          <p:cNvSpPr>
            <a:spLocks noGrp="1"/>
          </p:cNvSpPr>
          <p:nvPr>
            <p:ph type="title"/>
          </p:nvPr>
        </p:nvSpPr>
        <p:spPr/>
        <p:txBody>
          <a:bodyPr/>
          <a:lstStyle/>
          <a:p>
            <a:pPr eaLnBrk="1" hangingPunct="1"/>
            <a:r>
              <a:rPr lang="ru-RU" b="1" smtClean="0">
                <a:solidFill>
                  <a:srgbClr val="B00000"/>
                </a:solidFill>
              </a:rPr>
              <a:t>Формы подготовки к чтению</a:t>
            </a:r>
          </a:p>
        </p:txBody>
      </p:sp>
      <p:sp>
        <p:nvSpPr>
          <p:cNvPr id="26627" name="Rectangle 6"/>
          <p:cNvSpPr>
            <a:spLocks noGrp="1"/>
          </p:cNvSpPr>
          <p:nvPr>
            <p:ph type="body" sz="half" idx="1"/>
          </p:nvPr>
        </p:nvSpPr>
        <p:spPr>
          <a:xfrm>
            <a:off x="612775" y="1825625"/>
            <a:ext cx="3867150" cy="4351338"/>
          </a:xfrm>
        </p:spPr>
        <p:txBody>
          <a:bodyPr/>
          <a:lstStyle/>
          <a:p>
            <a:pPr>
              <a:lnSpc>
                <a:spcPct val="70000"/>
              </a:lnSpc>
            </a:pPr>
            <a:r>
              <a:rPr lang="ru-RU" sz="1600" b="1" smtClean="0">
                <a:solidFill>
                  <a:srgbClr val="712703"/>
                </a:solidFill>
              </a:rPr>
              <a:t>проводить пятиминутку «выразительное чтение»;</a:t>
            </a:r>
          </a:p>
          <a:p>
            <a:pPr>
              <a:lnSpc>
                <a:spcPct val="70000"/>
              </a:lnSpc>
            </a:pPr>
            <a:r>
              <a:rPr lang="ru-RU" sz="1600" b="1" smtClean="0">
                <a:solidFill>
                  <a:srgbClr val="712703"/>
                </a:solidFill>
              </a:rPr>
              <a:t>чтение по цепочке; </a:t>
            </a:r>
          </a:p>
          <a:p>
            <a:pPr>
              <a:lnSpc>
                <a:spcPct val="70000"/>
              </a:lnSpc>
            </a:pPr>
            <a:r>
              <a:rPr lang="ru-RU" sz="1600" b="1" smtClean="0">
                <a:solidFill>
                  <a:srgbClr val="712703"/>
                </a:solidFill>
              </a:rPr>
              <a:t>прослушивать образцы чтения (в аудиозаписи, чтении учителя, подготовленного ученика);</a:t>
            </a:r>
          </a:p>
          <a:p>
            <a:pPr>
              <a:lnSpc>
                <a:spcPct val="70000"/>
              </a:lnSpc>
            </a:pPr>
            <a:r>
              <a:rPr lang="ru-RU" sz="1600" b="1" smtClean="0">
                <a:solidFill>
                  <a:srgbClr val="712703"/>
                </a:solidFill>
              </a:rPr>
              <a:t>давать образцы чтения для домашнего задания;</a:t>
            </a:r>
          </a:p>
          <a:p>
            <a:pPr>
              <a:lnSpc>
                <a:spcPct val="70000"/>
              </a:lnSpc>
            </a:pPr>
            <a:r>
              <a:rPr lang="ru-RU" sz="1600" b="1" smtClean="0">
                <a:solidFill>
                  <a:srgbClr val="712703"/>
                </a:solidFill>
              </a:rPr>
              <a:t> включать тексты для интонирования с указанными знаками препинания;</a:t>
            </a:r>
          </a:p>
          <a:p>
            <a:pPr>
              <a:lnSpc>
                <a:spcPct val="70000"/>
              </a:lnSpc>
            </a:pPr>
            <a:r>
              <a:rPr lang="ru-RU" sz="1600" b="1" smtClean="0">
                <a:solidFill>
                  <a:srgbClr val="712703"/>
                </a:solidFill>
              </a:rPr>
              <a:t>предлагать задания, связанные с самостоятельной расстановкой знаков препинания;</a:t>
            </a:r>
          </a:p>
          <a:p>
            <a:pPr>
              <a:lnSpc>
                <a:spcPct val="70000"/>
              </a:lnSpc>
            </a:pPr>
            <a:r>
              <a:rPr lang="ru-RU" sz="1600" b="1" smtClean="0">
                <a:solidFill>
                  <a:srgbClr val="712703"/>
                </a:solidFill>
              </a:rPr>
              <a:t> использовать приём «чтение с остановкой»;</a:t>
            </a:r>
          </a:p>
          <a:p>
            <a:pPr>
              <a:lnSpc>
                <a:spcPct val="70000"/>
              </a:lnSpc>
            </a:pPr>
            <a:r>
              <a:rPr lang="ru-RU" sz="1600" b="1" smtClean="0">
                <a:solidFill>
                  <a:srgbClr val="712703"/>
                </a:solidFill>
              </a:rPr>
              <a:t> в процессе чтения учиться слушать друг друга и оценивать качество чтения.</a:t>
            </a:r>
          </a:p>
        </p:txBody>
      </p:sp>
      <p:sp>
        <p:nvSpPr>
          <p:cNvPr id="26628" name="Rectangle 7"/>
          <p:cNvSpPr>
            <a:spLocks noGrp="1"/>
          </p:cNvSpPr>
          <p:nvPr>
            <p:ph type="body" sz="half" idx="2"/>
          </p:nvPr>
        </p:nvSpPr>
        <p:spPr>
          <a:xfrm>
            <a:off x="4391025" y="1287463"/>
            <a:ext cx="3867150" cy="4351337"/>
          </a:xfrm>
        </p:spPr>
        <p:txBody>
          <a:bodyPr/>
          <a:lstStyle/>
          <a:p>
            <a:pPr eaLnBrk="1" hangingPunct="1">
              <a:buFont typeface="Arial" charset="0"/>
              <a:buNone/>
            </a:pPr>
            <a:r>
              <a:rPr lang="ru-RU" sz="1800" b="1" smtClean="0">
                <a:solidFill>
                  <a:srgbClr val="712703"/>
                </a:solidFill>
              </a:rPr>
              <a:t>Орфоэпическая зарядка</a:t>
            </a:r>
          </a:p>
        </p:txBody>
      </p:sp>
      <p:sp>
        <p:nvSpPr>
          <p:cNvPr id="26629" name="AutoShape 8"/>
          <p:cNvSpPr>
            <a:spLocks noChangeArrowheads="1"/>
          </p:cNvSpPr>
          <p:nvPr/>
        </p:nvSpPr>
        <p:spPr bwMode="auto">
          <a:xfrm flipV="1">
            <a:off x="6084888" y="5199063"/>
            <a:ext cx="1738312" cy="1176337"/>
          </a:xfrm>
          <a:prstGeom prst="wedgeRoundRectCallout">
            <a:avLst>
              <a:gd name="adj1" fmla="val -95847"/>
              <a:gd name="adj2" fmla="val -17343"/>
              <a:gd name="adj3" fmla="val 16667"/>
            </a:avLst>
          </a:prstGeom>
          <a:solidFill>
            <a:srgbClr val="FFFF99"/>
          </a:solidFill>
          <a:ln w="9525">
            <a:solidFill>
              <a:srgbClr val="000000"/>
            </a:solidFill>
            <a:miter lim="800000"/>
            <a:headEnd/>
            <a:tailEnd/>
          </a:ln>
        </p:spPr>
        <p:txBody>
          <a:bodyPr rot="10800000"/>
          <a:lstStyle/>
          <a:p>
            <a:r>
              <a:rPr lang="ru-RU" sz="1200" b="1">
                <a:solidFill>
                  <a:srgbClr val="993300"/>
                </a:solidFill>
                <a:latin typeface="Times New Roman" pitchFamily="18" charset="0"/>
                <a:cs typeface="Times New Roman" pitchFamily="18" charset="0"/>
              </a:rPr>
              <a:t>Стол, купленный</a:t>
            </a:r>
          </a:p>
          <a:p>
            <a:r>
              <a:rPr lang="ru-RU" sz="1200" b="1">
                <a:solidFill>
                  <a:srgbClr val="993300"/>
                </a:solidFill>
                <a:latin typeface="Times New Roman" pitchFamily="18" charset="0"/>
                <a:cs typeface="Times New Roman" pitchFamily="18" charset="0"/>
              </a:rPr>
              <a:t> и в кухню занесённый,</a:t>
            </a:r>
          </a:p>
          <a:p>
            <a:r>
              <a:rPr lang="ru-RU" sz="1200" b="1">
                <a:solidFill>
                  <a:srgbClr val="993300"/>
                </a:solidFill>
                <a:latin typeface="Times New Roman" pitchFamily="18" charset="0"/>
                <a:cs typeface="Times New Roman" pitchFamily="18" charset="0"/>
              </a:rPr>
              <a:t> зовётся к</a:t>
            </a:r>
            <a:r>
              <a:rPr lang="ru-RU" sz="1200" b="1">
                <a:solidFill>
                  <a:srgbClr val="FF0000"/>
                </a:solidFill>
                <a:latin typeface="Times New Roman" pitchFamily="18" charset="0"/>
                <a:cs typeface="Times New Roman" pitchFamily="18" charset="0"/>
              </a:rPr>
              <a:t>У</a:t>
            </a:r>
            <a:r>
              <a:rPr lang="ru-RU" sz="1200" b="1">
                <a:solidFill>
                  <a:srgbClr val="993300"/>
                </a:solidFill>
                <a:latin typeface="Times New Roman" pitchFamily="18" charset="0"/>
                <a:cs typeface="Times New Roman" pitchFamily="18" charset="0"/>
              </a:rPr>
              <a:t>хонный,</a:t>
            </a:r>
          </a:p>
          <a:p>
            <a:r>
              <a:rPr lang="ru-RU" sz="1200" b="1">
                <a:solidFill>
                  <a:srgbClr val="993300"/>
                </a:solidFill>
                <a:latin typeface="Times New Roman" pitchFamily="18" charset="0"/>
                <a:cs typeface="Times New Roman" pitchFamily="18" charset="0"/>
              </a:rPr>
              <a:t> а вовсе не кухОнный</a:t>
            </a:r>
            <a:r>
              <a:rPr lang="ru-RU" sz="1200">
                <a:solidFill>
                  <a:srgbClr val="993300"/>
                </a:solidFill>
                <a:latin typeface="Times New Roman" pitchFamily="18" charset="0"/>
                <a:cs typeface="Times New Roman" pitchFamily="18" charset="0"/>
              </a:rPr>
              <a:t> </a:t>
            </a:r>
          </a:p>
        </p:txBody>
      </p:sp>
      <p:pic>
        <p:nvPicPr>
          <p:cNvPr id="26630" name="Рисунок 13" descr="post-149122-1252932963.png"/>
          <p:cNvPicPr>
            <a:picLocks noChangeAspect="1"/>
          </p:cNvPicPr>
          <p:nvPr/>
        </p:nvPicPr>
        <p:blipFill>
          <a:blip r:embed="rId3"/>
          <a:srcRect/>
          <a:stretch>
            <a:fillRect/>
          </a:stretch>
        </p:blipFill>
        <p:spPr bwMode="auto">
          <a:xfrm>
            <a:off x="4281488" y="5310188"/>
            <a:ext cx="1200150" cy="1247775"/>
          </a:xfrm>
          <a:prstGeom prst="rect">
            <a:avLst/>
          </a:prstGeom>
          <a:noFill/>
          <a:ln w="9525">
            <a:noFill/>
            <a:miter lim="800000"/>
            <a:headEnd/>
            <a:tailEnd/>
          </a:ln>
        </p:spPr>
      </p:pic>
      <p:pic>
        <p:nvPicPr>
          <p:cNvPr id="26631" name="Picture 9"/>
          <p:cNvPicPr>
            <a:picLocks noChangeAspect="1" noChangeArrowheads="1"/>
          </p:cNvPicPr>
          <p:nvPr/>
        </p:nvPicPr>
        <p:blipFill>
          <a:blip r:embed="rId4"/>
          <a:srcRect/>
          <a:stretch>
            <a:fillRect/>
          </a:stretch>
        </p:blipFill>
        <p:spPr bwMode="auto">
          <a:xfrm>
            <a:off x="4157663" y="1574800"/>
            <a:ext cx="2844800" cy="1600200"/>
          </a:xfrm>
          <a:prstGeom prst="rect">
            <a:avLst/>
          </a:prstGeom>
          <a:noFill/>
          <a:ln w="9525">
            <a:noFill/>
            <a:miter lim="800000"/>
            <a:headEnd/>
            <a:tailEnd/>
          </a:ln>
        </p:spPr>
      </p:pic>
      <p:pic>
        <p:nvPicPr>
          <p:cNvPr id="26632" name="Picture 10"/>
          <p:cNvPicPr>
            <a:picLocks noChangeAspect="1" noChangeArrowheads="1"/>
          </p:cNvPicPr>
          <p:nvPr/>
        </p:nvPicPr>
        <p:blipFill>
          <a:blip r:embed="rId5"/>
          <a:srcRect/>
          <a:stretch>
            <a:fillRect/>
          </a:stretch>
        </p:blipFill>
        <p:spPr bwMode="auto">
          <a:xfrm>
            <a:off x="5495925" y="2312988"/>
            <a:ext cx="2844800" cy="1600200"/>
          </a:xfrm>
          <a:prstGeom prst="rect">
            <a:avLst/>
          </a:prstGeom>
          <a:noFill/>
          <a:ln w="9525">
            <a:noFill/>
            <a:miter lim="800000"/>
            <a:headEnd/>
            <a:tailEnd/>
          </a:ln>
        </p:spPr>
      </p:pic>
      <p:pic>
        <p:nvPicPr>
          <p:cNvPr id="26633" name="Picture 11"/>
          <p:cNvPicPr>
            <a:picLocks noChangeAspect="1" noChangeArrowheads="1"/>
          </p:cNvPicPr>
          <p:nvPr/>
        </p:nvPicPr>
        <p:blipFill>
          <a:blip r:embed="rId6"/>
          <a:srcRect/>
          <a:stretch>
            <a:fillRect/>
          </a:stretch>
        </p:blipFill>
        <p:spPr bwMode="auto">
          <a:xfrm>
            <a:off x="4586288" y="3597275"/>
            <a:ext cx="2973387" cy="1673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Рисунок 1"/>
          <p:cNvPicPr>
            <a:picLocks noChangeAspect="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27650" name="Rectangle 5"/>
          <p:cNvSpPr>
            <a:spLocks noGrp="1"/>
          </p:cNvSpPr>
          <p:nvPr>
            <p:ph type="title" idx="4294967295"/>
          </p:nvPr>
        </p:nvSpPr>
        <p:spPr/>
        <p:txBody>
          <a:bodyPr/>
          <a:lstStyle/>
          <a:p>
            <a:r>
              <a:rPr lang="ru-RU" b="1" smtClean="0">
                <a:solidFill>
                  <a:srgbClr val="B00000"/>
                </a:solidFill>
              </a:rPr>
              <a:t>                   Задание 2</a:t>
            </a:r>
          </a:p>
        </p:txBody>
      </p:sp>
      <p:sp>
        <p:nvSpPr>
          <p:cNvPr id="27651" name="Rectangle 6"/>
          <p:cNvSpPr>
            <a:spLocks noGrp="1"/>
          </p:cNvSpPr>
          <p:nvPr>
            <p:ph sz="half" idx="4294967295"/>
          </p:nvPr>
        </p:nvSpPr>
        <p:spPr>
          <a:xfrm>
            <a:off x="636588" y="1376363"/>
            <a:ext cx="3867150" cy="4768850"/>
          </a:xfrm>
        </p:spPr>
        <p:txBody>
          <a:bodyPr/>
          <a:lstStyle/>
          <a:p>
            <a:r>
              <a:rPr lang="ru-RU" sz="1200" b="1" smtClean="0">
                <a:solidFill>
                  <a:srgbClr val="712703"/>
                </a:solidFill>
                <a:latin typeface="Times New Roman" pitchFamily="18" charset="0"/>
                <a:cs typeface="Times New Roman" pitchFamily="18" charset="0"/>
              </a:rPr>
              <a:t>КАК ГОТОВИТЬСЯ К ИЗЛОЖЕНИЮ (ПАМЯТКА УЧАЩИМСЯ)</a:t>
            </a:r>
          </a:p>
          <a:p>
            <a:r>
              <a:rPr lang="ru-RU" sz="1000" b="1" smtClean="0">
                <a:solidFill>
                  <a:srgbClr val="712703"/>
                </a:solidFill>
                <a:latin typeface="Times New Roman" pitchFamily="18" charset="0"/>
                <a:cs typeface="Times New Roman" pitchFamily="18" charset="0"/>
              </a:rPr>
              <a:t>Прочитайте текст перед выполнением первого задания.</a:t>
            </a:r>
          </a:p>
          <a:p>
            <a:r>
              <a:rPr lang="ru-RU" sz="1000" b="1" smtClean="0">
                <a:solidFill>
                  <a:srgbClr val="712703"/>
                </a:solidFill>
                <a:latin typeface="Times New Roman" pitchFamily="18" charset="0"/>
                <a:cs typeface="Times New Roman" pitchFamily="18" charset="0"/>
              </a:rPr>
              <a:t>Определите тему текста (о чем текст?).</a:t>
            </a:r>
          </a:p>
          <a:p>
            <a:r>
              <a:rPr lang="ru-RU" sz="1000" b="1" smtClean="0">
                <a:solidFill>
                  <a:srgbClr val="712703"/>
                </a:solidFill>
                <a:latin typeface="Times New Roman" pitchFamily="18" charset="0"/>
                <a:cs typeface="Times New Roman" pitchFamily="18" charset="0"/>
              </a:rPr>
              <a:t>Сформулируйте основную мысль (чему учит текст?). Озаглавьте текст. (Помните, что в заглавии может быть выражена тема или идея текста.)</a:t>
            </a:r>
          </a:p>
          <a:p>
            <a:r>
              <a:rPr lang="ru-RU" sz="1000" b="1" smtClean="0">
                <a:solidFill>
                  <a:srgbClr val="712703"/>
                </a:solidFill>
                <a:latin typeface="Times New Roman" pitchFamily="18" charset="0"/>
                <a:cs typeface="Times New Roman" pitchFamily="18" charset="0"/>
              </a:rPr>
              <a:t>Определите стиль текста и тип речи.</a:t>
            </a:r>
          </a:p>
          <a:p>
            <a:r>
              <a:rPr lang="ru-RU" sz="1000" b="1" smtClean="0">
                <a:solidFill>
                  <a:srgbClr val="712703"/>
                </a:solidFill>
                <a:latin typeface="Times New Roman" pitchFamily="18" charset="0"/>
                <a:cs typeface="Times New Roman" pitchFamily="18" charset="0"/>
              </a:rPr>
              <a:t>Составьте вопросный или тезисный план текста, выделяя микротемы каждой части и озаглавливая их.</a:t>
            </a:r>
          </a:p>
          <a:p>
            <a:r>
              <a:rPr lang="ru-RU" sz="1000" b="1" smtClean="0">
                <a:solidFill>
                  <a:srgbClr val="712703"/>
                </a:solidFill>
                <a:latin typeface="Times New Roman" pitchFamily="18" charset="0"/>
                <a:cs typeface="Times New Roman" pitchFamily="18" charset="0"/>
              </a:rPr>
              <a:t>Запомните ключевые слова в каждой микротеме. Постарайтесь их использовать при пересказе.</a:t>
            </a:r>
          </a:p>
          <a:p>
            <a:r>
              <a:rPr lang="ru-RU" sz="1000" b="1" smtClean="0">
                <a:solidFill>
                  <a:srgbClr val="712703"/>
                </a:solidFill>
                <a:latin typeface="Times New Roman" pitchFamily="18" charset="0"/>
                <a:cs typeface="Times New Roman" pitchFamily="18" charset="0"/>
              </a:rPr>
              <a:t>1.глаголы, деепричастия и наречия (повествование) </a:t>
            </a:r>
          </a:p>
          <a:p>
            <a:r>
              <a:rPr lang="ru-RU" sz="1000" b="1" smtClean="0">
                <a:solidFill>
                  <a:srgbClr val="712703"/>
                </a:solidFill>
                <a:latin typeface="Times New Roman" pitchFamily="18" charset="0"/>
                <a:cs typeface="Times New Roman" pitchFamily="18" charset="0"/>
              </a:rPr>
              <a:t>2.существительные, прилагательные и причастия (описание) </a:t>
            </a:r>
          </a:p>
          <a:p>
            <a:r>
              <a:rPr lang="ru-RU" sz="1000" b="1" smtClean="0">
                <a:solidFill>
                  <a:srgbClr val="712703"/>
                </a:solidFill>
                <a:latin typeface="Times New Roman" pitchFamily="18" charset="0"/>
                <a:cs typeface="Times New Roman" pitchFamily="18" charset="0"/>
              </a:rPr>
              <a:t>3.слова со значением логической последовательности явлений, событий, фактов, мысли (рассуждение) </a:t>
            </a:r>
          </a:p>
          <a:p>
            <a:r>
              <a:rPr lang="ru-RU" sz="1000" b="1" smtClean="0">
                <a:solidFill>
                  <a:srgbClr val="712703"/>
                </a:solidFill>
                <a:latin typeface="Times New Roman" pitchFamily="18" charset="0"/>
                <a:cs typeface="Times New Roman" pitchFamily="18" charset="0"/>
              </a:rPr>
              <a:t>Запомните словосочетания, в которых есть яркие языковые особенности, тропы. Постарайтесь сохранить их при изложении.</a:t>
            </a:r>
          </a:p>
          <a:p>
            <a:r>
              <a:rPr lang="ru-RU" sz="1000" b="1" smtClean="0">
                <a:solidFill>
                  <a:srgbClr val="712703"/>
                </a:solidFill>
                <a:latin typeface="Times New Roman" pitchFamily="18" charset="0"/>
                <a:cs typeface="Times New Roman" pitchFamily="18" charset="0"/>
              </a:rPr>
              <a:t>Читая текст вслух, старайтесь запомнить его содержание.</a:t>
            </a:r>
          </a:p>
          <a:p>
            <a:r>
              <a:rPr lang="ru-RU" sz="1000" b="1" smtClean="0">
                <a:solidFill>
                  <a:srgbClr val="712703"/>
                </a:solidFill>
                <a:latin typeface="Times New Roman" pitchFamily="18" charset="0"/>
                <a:cs typeface="Times New Roman" pitchFamily="18" charset="0"/>
              </a:rPr>
              <a:t>Подумайте, в какое место по смыслу можно вставить данную цитату.</a:t>
            </a:r>
          </a:p>
          <a:p>
            <a:endParaRPr lang="ru-RU" sz="1000" b="1" smtClean="0">
              <a:solidFill>
                <a:srgbClr val="712703"/>
              </a:solidFill>
              <a:latin typeface="Times New Roman" pitchFamily="18" charset="0"/>
              <a:cs typeface="Times New Roman" pitchFamily="18" charset="0"/>
            </a:endParaRPr>
          </a:p>
        </p:txBody>
      </p:sp>
      <p:sp>
        <p:nvSpPr>
          <p:cNvPr id="27652" name="Rectangle 7"/>
          <p:cNvSpPr>
            <a:spLocks noGrp="1"/>
          </p:cNvSpPr>
          <p:nvPr>
            <p:ph sz="half" idx="4294967295"/>
          </p:nvPr>
        </p:nvSpPr>
        <p:spPr>
          <a:xfrm>
            <a:off x="4648200" y="1962150"/>
            <a:ext cx="3867150" cy="4214813"/>
          </a:xfrm>
        </p:spPr>
        <p:txBody>
          <a:bodyPr/>
          <a:lstStyle/>
          <a:p>
            <a:endParaRPr lang="ru-RU" sz="1600" b="1" smtClean="0">
              <a:solidFill>
                <a:srgbClr val="712703"/>
              </a:solidFill>
              <a:latin typeface="Times New Roman" pitchFamily="18" charset="0"/>
              <a:cs typeface="Times New Roman" pitchFamily="18" charset="0"/>
            </a:endParaRPr>
          </a:p>
          <a:p>
            <a:r>
              <a:rPr lang="ru-RU" sz="1600" b="1" smtClean="0">
                <a:solidFill>
                  <a:srgbClr val="712703"/>
                </a:solidFill>
                <a:latin typeface="Times New Roman" pitchFamily="18" charset="0"/>
                <a:cs typeface="Times New Roman" pitchFamily="18" charset="0"/>
              </a:rPr>
              <a:t>Ключевые слова текста</a:t>
            </a:r>
          </a:p>
          <a:p>
            <a:r>
              <a:rPr lang="ru-RU" sz="1000" b="1" u="sng" smtClean="0">
                <a:solidFill>
                  <a:srgbClr val="712703"/>
                </a:solidFill>
                <a:latin typeface="Times New Roman" pitchFamily="18" charset="0"/>
                <a:cs typeface="Times New Roman" pitchFamily="18" charset="0"/>
              </a:rPr>
              <a:t>Владимир Григорьевич Шу́хов</a:t>
            </a:r>
            <a:r>
              <a:rPr lang="ru-RU" sz="1000" b="1" smtClean="0">
                <a:solidFill>
                  <a:srgbClr val="712703"/>
                </a:solidFill>
                <a:latin typeface="Times New Roman" pitchFamily="18" charset="0"/>
                <a:cs typeface="Times New Roman" pitchFamily="18" charset="0"/>
              </a:rPr>
              <a:t> – инженер-механик, </a:t>
            </a:r>
            <a:r>
              <a:rPr lang="ru-RU" sz="1000" b="1" u="sng" smtClean="0">
                <a:solidFill>
                  <a:srgbClr val="712703"/>
                </a:solidFill>
                <a:latin typeface="Times New Roman" pitchFamily="18" charset="0"/>
                <a:cs typeface="Times New Roman" pitchFamily="18" charset="0"/>
              </a:rPr>
              <a:t>«универсальный гений».</a:t>
            </a:r>
            <a:r>
              <a:rPr lang="ru-RU" sz="1000" b="1" smtClean="0">
                <a:solidFill>
                  <a:srgbClr val="712703"/>
                </a:solidFill>
                <a:latin typeface="Times New Roman" pitchFamily="18" charset="0"/>
                <a:cs typeface="Times New Roman" pitchFamily="18" charset="0"/>
              </a:rPr>
              <a:t> С детства он проявлял интерес к конструированию – самостоятельно устроил в саду фонтан и водяную мельницу. По совету отца Шухов поступил в </a:t>
            </a:r>
            <a:r>
              <a:rPr lang="ru-RU" sz="1000" b="1" u="sng" smtClean="0">
                <a:solidFill>
                  <a:srgbClr val="712703"/>
                </a:solidFill>
                <a:latin typeface="Times New Roman" pitchFamily="18" charset="0"/>
                <a:cs typeface="Times New Roman" pitchFamily="18" charset="0"/>
              </a:rPr>
              <a:t>Московское техническое училище</a:t>
            </a:r>
            <a:r>
              <a:rPr lang="ru-RU" sz="1000" b="1" smtClean="0">
                <a:solidFill>
                  <a:srgbClr val="712703"/>
                </a:solidFill>
                <a:latin typeface="Times New Roman" pitchFamily="18" charset="0"/>
                <a:cs typeface="Times New Roman" pitchFamily="18" charset="0"/>
              </a:rPr>
              <a:t>. Окончив его, Владимир Шухов избрал практическую </a:t>
            </a:r>
            <a:r>
              <a:rPr lang="ru-RU" sz="1000" b="1" u="sng" smtClean="0">
                <a:solidFill>
                  <a:srgbClr val="712703"/>
                </a:solidFill>
                <a:latin typeface="Times New Roman" pitchFamily="18" charset="0"/>
                <a:cs typeface="Times New Roman" pitchFamily="18" charset="0"/>
              </a:rPr>
              <a:t>деятельность инженера.</a:t>
            </a:r>
          </a:p>
          <a:p>
            <a:r>
              <a:rPr lang="ru-RU" sz="1000" b="1" smtClean="0">
                <a:solidFill>
                  <a:srgbClr val="712703"/>
                </a:solidFill>
                <a:latin typeface="Times New Roman" pitchFamily="18" charset="0"/>
                <a:cs typeface="Times New Roman" pitchFamily="18" charset="0"/>
              </a:rPr>
              <a:t>Шуховым был спроектирован и построен </a:t>
            </a:r>
            <a:r>
              <a:rPr lang="ru-RU" sz="1000" b="1" u="sng" smtClean="0">
                <a:solidFill>
                  <a:srgbClr val="712703"/>
                </a:solidFill>
                <a:latin typeface="Times New Roman" pitchFamily="18" charset="0"/>
                <a:cs typeface="Times New Roman" pitchFamily="18" charset="0"/>
              </a:rPr>
              <a:t>первый в России</a:t>
            </a:r>
            <a:r>
              <a:rPr lang="ru-RU" sz="1000" b="1" smtClean="0">
                <a:solidFill>
                  <a:srgbClr val="712703"/>
                </a:solidFill>
                <a:latin typeface="Times New Roman" pitchFamily="18" charset="0"/>
                <a:cs typeface="Times New Roman" pitchFamily="18" charset="0"/>
              </a:rPr>
              <a:t> </a:t>
            </a:r>
            <a:r>
              <a:rPr lang="ru-RU" sz="1000" b="1" u="sng" smtClean="0">
                <a:solidFill>
                  <a:srgbClr val="712703"/>
                </a:solidFill>
                <a:latin typeface="Times New Roman" pitchFamily="18" charset="0"/>
                <a:cs typeface="Times New Roman" pitchFamily="18" charset="0"/>
              </a:rPr>
              <a:t>нефтепрово́д.</a:t>
            </a:r>
            <a:r>
              <a:rPr lang="ru-RU" sz="1000" b="1" smtClean="0">
                <a:solidFill>
                  <a:srgbClr val="712703"/>
                </a:solidFill>
                <a:latin typeface="Times New Roman" pitchFamily="18" charset="0"/>
                <a:cs typeface="Times New Roman" pitchFamily="18" charset="0"/>
              </a:rPr>
              <a:t> Одновременно учёный создал </a:t>
            </a:r>
            <a:r>
              <a:rPr lang="ru-RU" sz="1000" b="1" u="sng" smtClean="0">
                <a:solidFill>
                  <a:srgbClr val="712703"/>
                </a:solidFill>
                <a:latin typeface="Times New Roman" pitchFamily="18" charset="0"/>
                <a:cs typeface="Times New Roman" pitchFamily="18" charset="0"/>
              </a:rPr>
              <a:t>резервуа́ры</a:t>
            </a:r>
            <a:r>
              <a:rPr lang="ru-RU" sz="1000" b="1" smtClean="0">
                <a:solidFill>
                  <a:srgbClr val="712703"/>
                </a:solidFill>
                <a:latin typeface="Times New Roman" pitchFamily="18" charset="0"/>
                <a:cs typeface="Times New Roman" pitchFamily="18" charset="0"/>
              </a:rPr>
              <a:t> для хранения нефти. По сей день весь мир хранит нефть в ёмкостях, изобретённых Шуховым. Столкнувшись с проблемой переработки нефти, за 20 лет до массового производства автомобилей инженер </a:t>
            </a:r>
            <a:r>
              <a:rPr lang="ru-RU" sz="1000" b="1" u="sng" smtClean="0">
                <a:solidFill>
                  <a:srgbClr val="712703"/>
                </a:solidFill>
                <a:latin typeface="Times New Roman" pitchFamily="18" charset="0"/>
                <a:cs typeface="Times New Roman" pitchFamily="18" charset="0"/>
              </a:rPr>
              <a:t>изобрёл процесс кре́кинга</a:t>
            </a:r>
            <a:r>
              <a:rPr lang="ru-RU" sz="1000" b="1" smtClean="0">
                <a:solidFill>
                  <a:srgbClr val="712703"/>
                </a:solidFill>
                <a:latin typeface="Times New Roman" pitchFamily="18" charset="0"/>
                <a:cs typeface="Times New Roman" pitchFamily="18" charset="0"/>
              </a:rPr>
              <a:t> – промышленного расщепления нефти на бензин и керосин.</a:t>
            </a:r>
          </a:p>
          <a:p>
            <a:r>
              <a:rPr lang="ru-RU" sz="1000" b="1" smtClean="0">
                <a:solidFill>
                  <a:srgbClr val="712703"/>
                </a:solidFill>
                <a:latin typeface="Times New Roman" pitchFamily="18" charset="0"/>
                <a:cs typeface="Times New Roman" pitchFamily="18" charset="0"/>
              </a:rPr>
              <a:t>Особый интерес у Шухова вызывали строительные конструкции из стали. По его проектам </a:t>
            </a:r>
            <a:r>
              <a:rPr lang="ru-RU" sz="1000" b="1" u="sng" smtClean="0">
                <a:solidFill>
                  <a:srgbClr val="712703"/>
                </a:solidFill>
                <a:latin typeface="Times New Roman" pitchFamily="18" charset="0"/>
                <a:cs typeface="Times New Roman" pitchFamily="18" charset="0"/>
              </a:rPr>
              <a:t>на железных дорогах России</a:t>
            </a:r>
            <a:r>
              <a:rPr lang="ru-RU" sz="1000" b="1" smtClean="0">
                <a:solidFill>
                  <a:srgbClr val="712703"/>
                </a:solidFill>
                <a:latin typeface="Times New Roman" pitchFamily="18" charset="0"/>
                <a:cs typeface="Times New Roman" pitchFamily="18" charset="0"/>
              </a:rPr>
              <a:t> было построено более 500 стальных мостов. До сих пор по всей стране </a:t>
            </a:r>
            <a:r>
              <a:rPr lang="ru-RU" sz="1000" b="1" u="sng" smtClean="0">
                <a:solidFill>
                  <a:srgbClr val="712703"/>
                </a:solidFill>
                <a:latin typeface="Times New Roman" pitchFamily="18" charset="0"/>
                <a:cs typeface="Times New Roman" pitchFamily="18" charset="0"/>
              </a:rPr>
              <a:t>работают сооружения</a:t>
            </a:r>
            <a:r>
              <a:rPr lang="ru-RU" sz="1000" b="1" smtClean="0">
                <a:solidFill>
                  <a:srgbClr val="712703"/>
                </a:solidFill>
                <a:latin typeface="Times New Roman" pitchFamily="18" charset="0"/>
                <a:cs typeface="Times New Roman" pitchFamily="18" charset="0"/>
              </a:rPr>
              <a:t> Шухова: мосты, башни, перекрытия в зданиях.</a:t>
            </a:r>
          </a:p>
          <a:p>
            <a:r>
              <a:rPr lang="ru-RU" sz="1000" b="1" u="sng" smtClean="0">
                <a:solidFill>
                  <a:srgbClr val="712703"/>
                </a:solidFill>
                <a:latin typeface="Times New Roman" pitchFamily="18" charset="0"/>
                <a:cs typeface="Times New Roman" pitchFamily="18" charset="0"/>
              </a:rPr>
              <a:t>В 1922 году</a:t>
            </a:r>
            <a:r>
              <a:rPr lang="ru-RU" sz="1000" b="1" smtClean="0">
                <a:solidFill>
                  <a:srgbClr val="712703"/>
                </a:solidFill>
                <a:latin typeface="Times New Roman" pitchFamily="18" charset="0"/>
                <a:cs typeface="Times New Roman" pitchFamily="18" charset="0"/>
              </a:rPr>
              <a:t> по проекту этого инженера в Москве была построена многоярусная </a:t>
            </a:r>
            <a:r>
              <a:rPr lang="ru-RU" sz="1000" b="1" u="sng" smtClean="0">
                <a:solidFill>
                  <a:srgbClr val="712703"/>
                </a:solidFill>
                <a:latin typeface="Times New Roman" pitchFamily="18" charset="0"/>
                <a:cs typeface="Times New Roman" pitchFamily="18" charset="0"/>
              </a:rPr>
              <a:t>радиобашня высотой 160 метров</a:t>
            </a:r>
            <a:r>
              <a:rPr lang="ru-RU" sz="1000" b="1" smtClean="0">
                <a:solidFill>
                  <a:srgbClr val="712703"/>
                </a:solidFill>
                <a:latin typeface="Times New Roman" pitchFamily="18" charset="0"/>
                <a:cs typeface="Times New Roman" pitchFamily="18" charset="0"/>
              </a:rPr>
              <a:t>. Долгое время она была </a:t>
            </a:r>
            <a:r>
              <a:rPr lang="ru-RU" sz="1000" b="1" u="sng" smtClean="0">
                <a:solidFill>
                  <a:srgbClr val="712703"/>
                </a:solidFill>
                <a:latin typeface="Times New Roman" pitchFamily="18" charset="0"/>
                <a:cs typeface="Times New Roman" pitchFamily="18" charset="0"/>
              </a:rPr>
              <a:t>символом советского телевидения</a:t>
            </a:r>
            <a:r>
              <a:rPr lang="ru-RU" sz="1000" b="1" smtClean="0">
                <a:solidFill>
                  <a:srgbClr val="712703"/>
                </a:solidFill>
                <a:latin typeface="Times New Roman" pitchFamily="18" charset="0"/>
                <a:cs typeface="Times New Roman" pitchFamily="18" charset="0"/>
              </a:rPr>
              <a:t>. Шуховская башня признана международными экспертами </a:t>
            </a:r>
            <a:r>
              <a:rPr lang="ru-RU" sz="1000" b="1" u="sng" smtClean="0">
                <a:solidFill>
                  <a:srgbClr val="712703"/>
                </a:solidFill>
                <a:latin typeface="Times New Roman" pitchFamily="18" charset="0"/>
                <a:cs typeface="Times New Roman" pitchFamily="18" charset="0"/>
              </a:rPr>
              <a:t>одним из высших достижений инженерного искусства</a:t>
            </a:r>
            <a:r>
              <a:rPr lang="ru-RU" sz="1000" b="1" smtClean="0">
                <a:solidFill>
                  <a:srgbClr val="712703"/>
                </a:solidFill>
                <a:latin typeface="Times New Roman" pitchFamily="18" charset="0"/>
                <a:cs typeface="Times New Roman" pitchFamily="18" charset="0"/>
              </a:rPr>
              <a:t>. Она является </a:t>
            </a:r>
            <a:r>
              <a:rPr lang="ru-RU" sz="1000" b="1" u="sng" smtClean="0">
                <a:solidFill>
                  <a:srgbClr val="712703"/>
                </a:solidFill>
                <a:latin typeface="Times New Roman" pitchFamily="18" charset="0"/>
                <a:cs typeface="Times New Roman" pitchFamily="18" charset="0"/>
              </a:rPr>
              <a:t>визитной карточкой</a:t>
            </a:r>
            <a:r>
              <a:rPr lang="ru-RU" sz="1000" b="1" smtClean="0">
                <a:solidFill>
                  <a:srgbClr val="712703"/>
                </a:solidFill>
                <a:latin typeface="Times New Roman" pitchFamily="18" charset="0"/>
                <a:cs typeface="Times New Roman" pitchFamily="18" charset="0"/>
              </a:rPr>
              <a:t> талантливого инженера.</a:t>
            </a:r>
          </a:p>
        </p:txBody>
      </p:sp>
      <p:sp>
        <p:nvSpPr>
          <p:cNvPr id="27653" name="Rectangle 9"/>
          <p:cNvSpPr>
            <a:spLocks noChangeArrowheads="1"/>
          </p:cNvSpPr>
          <p:nvPr/>
        </p:nvSpPr>
        <p:spPr bwMode="auto">
          <a:xfrm>
            <a:off x="5991225" y="504825"/>
            <a:ext cx="2511425" cy="1552575"/>
          </a:xfrm>
          <a:prstGeom prst="rect">
            <a:avLst/>
          </a:prstGeom>
          <a:noFill/>
          <a:ln w="9525">
            <a:noFill/>
            <a:miter lim="800000"/>
            <a:headEnd/>
            <a:tailEnd/>
          </a:ln>
        </p:spPr>
        <p:txBody>
          <a:bodyPr>
            <a:spAutoFit/>
          </a:bodyPr>
          <a:lstStyle/>
          <a:p>
            <a:r>
              <a:rPr lang="ru-RU" sz="1200" b="1">
                <a:solidFill>
                  <a:srgbClr val="712703"/>
                </a:solidFill>
                <a:latin typeface="Times New Roman" pitchFamily="18" charset="0"/>
                <a:cs typeface="Times New Roman" pitchFamily="18" charset="0"/>
              </a:rPr>
              <a:t>-искажения в произношении имён собственных и терминов;</a:t>
            </a:r>
          </a:p>
          <a:p>
            <a:r>
              <a:rPr lang="ru-RU" sz="1200" b="1">
                <a:solidFill>
                  <a:srgbClr val="712703"/>
                </a:solidFill>
                <a:latin typeface="Times New Roman" pitchFamily="18" charset="0"/>
                <a:cs typeface="Times New Roman" pitchFamily="18" charset="0"/>
              </a:rPr>
              <a:t>-фактические ошибки при пересказе;</a:t>
            </a:r>
          </a:p>
          <a:p>
            <a:r>
              <a:rPr lang="ru-RU" sz="1200" b="1">
                <a:solidFill>
                  <a:srgbClr val="712703"/>
                </a:solidFill>
                <a:latin typeface="Times New Roman" pitchFamily="18" charset="0"/>
                <a:cs typeface="Times New Roman" pitchFamily="18" charset="0"/>
              </a:rPr>
              <a:t>-неумение логично включать высказывание в пересказ;</a:t>
            </a:r>
          </a:p>
          <a:p>
            <a:r>
              <a:rPr lang="ru-RU" sz="1200" b="1">
                <a:solidFill>
                  <a:srgbClr val="712703"/>
                </a:solidFill>
                <a:latin typeface="Times New Roman" pitchFamily="18" charset="0"/>
                <a:cs typeface="Times New Roman" pitchFamily="18" charset="0"/>
              </a:rPr>
              <a:t>-неумение использовать способы цитирования в речи.</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Рисунок 1"/>
          <p:cNvPicPr>
            <a:picLocks noChangeAspect="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28674" name="Rectangle 5"/>
          <p:cNvSpPr>
            <a:spLocks noGrp="1"/>
          </p:cNvSpPr>
          <p:nvPr>
            <p:ph type="title" idx="4294967295"/>
          </p:nvPr>
        </p:nvSpPr>
        <p:spPr/>
        <p:txBody>
          <a:bodyPr/>
          <a:lstStyle/>
          <a:p>
            <a:r>
              <a:rPr lang="ru-RU" b="1" smtClean="0">
                <a:solidFill>
                  <a:srgbClr val="B00000"/>
                </a:solidFill>
              </a:rPr>
              <a:t> Задание 2 </a:t>
            </a:r>
            <a:br>
              <a:rPr lang="ru-RU" b="1" smtClean="0">
                <a:solidFill>
                  <a:srgbClr val="B00000"/>
                </a:solidFill>
              </a:rPr>
            </a:br>
            <a:r>
              <a:rPr lang="ru-RU" sz="3600" b="1" smtClean="0">
                <a:solidFill>
                  <a:srgbClr val="B00000"/>
                </a:solidFill>
              </a:rPr>
              <a:t>Вспоминаем теорию</a:t>
            </a:r>
          </a:p>
        </p:txBody>
      </p:sp>
      <p:sp>
        <p:nvSpPr>
          <p:cNvPr id="28675" name="Rectangle 6"/>
          <p:cNvSpPr>
            <a:spLocks noGrp="1"/>
          </p:cNvSpPr>
          <p:nvPr>
            <p:ph sz="half" idx="4294967295"/>
          </p:nvPr>
        </p:nvSpPr>
        <p:spPr>
          <a:xfrm>
            <a:off x="636588" y="1376363"/>
            <a:ext cx="3867150" cy="4768850"/>
          </a:xfrm>
        </p:spPr>
        <p:txBody>
          <a:bodyPr/>
          <a:lstStyle/>
          <a:p>
            <a:pPr>
              <a:buFont typeface="Arial" charset="0"/>
              <a:buNone/>
            </a:pPr>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
        <p:nvSpPr>
          <p:cNvPr id="28676" name="Rectangle 7"/>
          <p:cNvSpPr>
            <a:spLocks noGrp="1"/>
          </p:cNvSpPr>
          <p:nvPr>
            <p:ph sz="half" idx="4294967295"/>
          </p:nvPr>
        </p:nvSpPr>
        <p:spPr>
          <a:xfrm>
            <a:off x="4624388" y="1962150"/>
            <a:ext cx="3867150" cy="4214813"/>
          </a:xfrm>
        </p:spPr>
        <p:txBody>
          <a:bodyPr/>
          <a:lstStyle/>
          <a:p>
            <a:pPr>
              <a:buFont typeface="Arial" charset="0"/>
              <a:buNone/>
            </a:pPr>
            <a:endParaRPr lang="ru-RU" sz="1600" b="1" smtClean="0">
              <a:solidFill>
                <a:srgbClr val="712703"/>
              </a:solidFill>
              <a:latin typeface="Times New Roman" pitchFamily="18" charset="0"/>
              <a:cs typeface="Times New Roman" pitchFamily="18" charset="0"/>
            </a:endParaRPr>
          </a:p>
        </p:txBody>
      </p:sp>
      <p:pic>
        <p:nvPicPr>
          <p:cNvPr id="28677" name="Picture 7" descr="2 (1)"/>
          <p:cNvPicPr>
            <a:picLocks noChangeAspect="1" noChangeArrowheads="1"/>
          </p:cNvPicPr>
          <p:nvPr/>
        </p:nvPicPr>
        <p:blipFill>
          <a:blip r:embed="rId3"/>
          <a:srcRect/>
          <a:stretch>
            <a:fillRect/>
          </a:stretch>
        </p:blipFill>
        <p:spPr bwMode="auto">
          <a:xfrm>
            <a:off x="1131888" y="1757363"/>
            <a:ext cx="3365500" cy="4629150"/>
          </a:xfrm>
          <a:prstGeom prst="rect">
            <a:avLst/>
          </a:prstGeom>
          <a:noFill/>
          <a:ln w="9525">
            <a:noFill/>
            <a:miter lim="800000"/>
            <a:headEnd/>
            <a:tailEnd/>
          </a:ln>
        </p:spPr>
      </p:pic>
      <p:pic>
        <p:nvPicPr>
          <p:cNvPr id="28678" name="Picture 9" descr="img7"/>
          <p:cNvPicPr>
            <a:picLocks noChangeAspect="1" noChangeArrowheads="1"/>
          </p:cNvPicPr>
          <p:nvPr/>
        </p:nvPicPr>
        <p:blipFill>
          <a:blip r:embed="rId4"/>
          <a:srcRect/>
          <a:stretch>
            <a:fillRect/>
          </a:stretch>
        </p:blipFill>
        <p:spPr bwMode="auto">
          <a:xfrm>
            <a:off x="4665663" y="819150"/>
            <a:ext cx="3695700" cy="2079625"/>
          </a:xfrm>
          <a:prstGeom prst="rect">
            <a:avLst/>
          </a:prstGeom>
          <a:noFill/>
          <a:ln w="9525">
            <a:noFill/>
            <a:miter lim="800000"/>
            <a:headEnd/>
            <a:tailEnd/>
          </a:ln>
        </p:spPr>
      </p:pic>
      <p:pic>
        <p:nvPicPr>
          <p:cNvPr id="28679" name="Picture 11" descr="img6"/>
          <p:cNvPicPr>
            <a:picLocks noChangeAspect="1" noChangeArrowheads="1"/>
          </p:cNvPicPr>
          <p:nvPr/>
        </p:nvPicPr>
        <p:blipFill>
          <a:blip r:embed="rId5"/>
          <a:srcRect/>
          <a:stretch>
            <a:fillRect/>
          </a:stretch>
        </p:blipFill>
        <p:spPr bwMode="auto">
          <a:xfrm>
            <a:off x="4783138" y="2382838"/>
            <a:ext cx="3665537" cy="2611437"/>
          </a:xfrm>
          <a:prstGeom prst="rect">
            <a:avLst/>
          </a:prstGeom>
          <a:noFill/>
          <a:ln w="9525">
            <a:noFill/>
            <a:miter lim="800000"/>
            <a:headEnd/>
            <a:tailEnd/>
          </a:ln>
        </p:spPr>
      </p:pic>
      <p:sp>
        <p:nvSpPr>
          <p:cNvPr id="28680" name="Rectangle 12"/>
          <p:cNvSpPr>
            <a:spLocks noChangeArrowheads="1"/>
          </p:cNvSpPr>
          <p:nvPr/>
        </p:nvSpPr>
        <p:spPr bwMode="auto">
          <a:xfrm>
            <a:off x="4783138" y="5089525"/>
            <a:ext cx="3681412" cy="1004888"/>
          </a:xfrm>
          <a:prstGeom prst="rect">
            <a:avLst/>
          </a:prstGeom>
          <a:noFill/>
          <a:ln w="9525">
            <a:noFill/>
            <a:miter lim="800000"/>
            <a:headEnd/>
            <a:tailEnd/>
          </a:ln>
        </p:spPr>
        <p:txBody>
          <a:bodyPr anchor="ctr">
            <a:spAutoFit/>
          </a:bodyPr>
          <a:lstStyle/>
          <a:p>
            <a:r>
              <a:rPr lang="ru-RU" sz="1200" b="1">
                <a:solidFill>
                  <a:srgbClr val="712703"/>
                </a:solidFill>
              </a:rPr>
              <a:t>Помните: пересказу невозможно научиться сразу, за один день. Важна планомерная, постепенная работа. Ведь умение пересказывать пригодится и в дальнейшей жизни.</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29698" name="Rectangle 3"/>
          <p:cNvSpPr>
            <a:spLocks noGrp="1"/>
          </p:cNvSpPr>
          <p:nvPr>
            <p:ph type="title"/>
          </p:nvPr>
        </p:nvSpPr>
        <p:spPr>
          <a:xfrm>
            <a:off x="628650" y="-147638"/>
            <a:ext cx="7886700" cy="1838326"/>
          </a:xfrm>
        </p:spPr>
        <p:txBody>
          <a:bodyPr/>
          <a:lstStyle/>
          <a:p>
            <a:r>
              <a:rPr lang="ru-RU" b="1" smtClean="0">
                <a:solidFill>
                  <a:srgbClr val="B00000"/>
                </a:solidFill>
              </a:rPr>
              <a:t>                  Задание 2</a:t>
            </a:r>
          </a:p>
        </p:txBody>
      </p:sp>
      <p:graphicFrame>
        <p:nvGraphicFramePr>
          <p:cNvPr id="47177" name="Group 73"/>
          <p:cNvGraphicFramePr>
            <a:graphicFrameLocks noGrp="1"/>
          </p:cNvGraphicFramePr>
          <p:nvPr>
            <p:ph idx="1"/>
          </p:nvPr>
        </p:nvGraphicFramePr>
        <p:xfrm>
          <a:off x="628650" y="1239838"/>
          <a:ext cx="7886700" cy="5089525"/>
        </p:xfrm>
        <a:graphic>
          <a:graphicData uri="http://schemas.openxmlformats.org/drawingml/2006/table">
            <a:tbl>
              <a:tblPr/>
              <a:tblGrid>
                <a:gridCol w="3943350"/>
                <a:gridCol w="3943350"/>
              </a:tblGrid>
              <a:tr h="290513">
                <a:tc>
                  <a:txBody>
                    <a:bodyPr/>
                    <a:lstStyle/>
                    <a:p>
                      <a:pPr marL="228600" marR="0" lvl="0" indent="-22860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Исходный текст</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28600" marR="0" lvl="0" indent="-22860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Вариант пересказа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00150">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Владимир Григорьевич Шу́хов – инженер-механик, «универсальный гений». С детства он проявлял интерес к конструированию – самостоятельно устроил в саду фонтан и водяную мельницу. По совету отца Шухов поступил в Московское техническое училище. Окончив его, Владимир Шухов избрал практическую деятельность инженера.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Владимир Григорьевич Шу́хов – инженер-механик, «универсальный гений». С детства проявлял интерес к конструированию. Закончив Московское техническое училище, Владимир Шухов избрал практическую деятельность инженера.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81125">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Шуховым был спроектирован и построен первый в России нефтепрово́д. Одновременно учёный создал резервуа́ры для хранения нефти. По сей день весь мир хранит нефть в ёмкостях, изобретённых Шуховым. Столкнувшись с проблемой переработки нефти, за 20 лет до массового производства автомобилей инженер изобрёл процесс кре́кинга – промышленного расщепления нефти на бензин и керосин.</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Шуховым был спроектирован и построен первый в России нефтепрово́д, созданы резервуа́ры для хранения нефти, используемые по сей день. За 20 лет до массового производства автомобилей инженер изобрёл процесс кре́кинга –расщепления нефти на бензин и керосин.</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17588">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Особый интерес у Шухова вызывали строительные конструкции из стали. По его проектам на железных дорогах России было построено более 500 стальных мостов. До сих пор по всей стране работают сооружения Шухова: мосты, башни, перекрытия в зданиях.</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По проектам Шухова в России было построено более 500 стальных железнодорожных мостов. До сих пор по всей стране работают сооружения Шухова.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00150">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В 1922 году по проекту этого инженера в Москве была построена многоярусная радиобашня высотой 160 метров. Долгое время она была символом советского телевидения. Шуховская башня признана международными экспертами одним из высших достижений инженерного искусства. Она является визитной карточкой талантливого инженера.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В 1922 году по его проекту в Москве была построена радиобашня высотой 160 метров, признанная одним из высших достижений инженерного искусства и долгое время бывшая символом советского телевидения. Это визитная карточка инженера Владимира Григорьевича Шу́хова.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Рисунок 1"/>
          <p:cNvPicPr>
            <a:picLocks noChangeAspect="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30722" name="Rectangle 7"/>
          <p:cNvSpPr>
            <a:spLocks noGrp="1"/>
          </p:cNvSpPr>
          <p:nvPr>
            <p:ph/>
          </p:nvPr>
        </p:nvSpPr>
        <p:spPr/>
        <p:txBody>
          <a:bodyPr/>
          <a:lstStyle/>
          <a:p>
            <a:endParaRPr lang="ru-RU" sz="1400" b="1" smtClean="0">
              <a:latin typeface="Times New Roman" pitchFamily="18" charset="0"/>
              <a:cs typeface="Times New Roman" pitchFamily="18" charset="0"/>
            </a:endParaRPr>
          </a:p>
          <a:p>
            <a:endParaRPr lang="ru-RU" sz="1400" b="1" smtClean="0">
              <a:latin typeface="Times New Roman" pitchFamily="18" charset="0"/>
              <a:cs typeface="Times New Roman" pitchFamily="18" charset="0"/>
            </a:endParaRPr>
          </a:p>
          <a:p>
            <a:endParaRPr lang="ru-RU" sz="1400" b="1" smtClean="0">
              <a:solidFill>
                <a:srgbClr val="712703"/>
              </a:solidFill>
              <a:latin typeface="Times New Roman" pitchFamily="18" charset="0"/>
              <a:cs typeface="Times New Roman" pitchFamily="18" charset="0"/>
            </a:endParaRPr>
          </a:p>
          <a:p>
            <a:endParaRPr lang="ru-RU" sz="1400" b="1" smtClean="0">
              <a:solidFill>
                <a:srgbClr val="712703"/>
              </a:solidFill>
              <a:latin typeface="Times New Roman" pitchFamily="18" charset="0"/>
              <a:cs typeface="Times New Roman" pitchFamily="18" charset="0"/>
            </a:endParaRPr>
          </a:p>
          <a:p>
            <a:r>
              <a:rPr lang="ru-RU" sz="1400" b="1" smtClean="0">
                <a:solidFill>
                  <a:srgbClr val="712703"/>
                </a:solidFill>
                <a:latin typeface="Times New Roman" pitchFamily="18" charset="0"/>
                <a:cs typeface="Times New Roman" pitchFamily="18" charset="0"/>
              </a:rPr>
              <a:t>Включение цитаты</a:t>
            </a:r>
          </a:p>
          <a:p>
            <a:r>
              <a:rPr lang="ru-RU" sz="1400" b="1" smtClean="0">
                <a:solidFill>
                  <a:srgbClr val="712703"/>
                </a:solidFill>
                <a:latin typeface="Times New Roman" pitchFamily="18" charset="0"/>
                <a:cs typeface="Times New Roman" pitchFamily="18" charset="0"/>
              </a:rPr>
              <a:t>Предложение с прямой речью.</a:t>
            </a:r>
            <a:endParaRPr lang="ru-RU" sz="1400" smtClean="0">
              <a:solidFill>
                <a:srgbClr val="712703"/>
              </a:solidFill>
              <a:latin typeface="Times New Roman" pitchFamily="18" charset="0"/>
              <a:cs typeface="Times New Roman" pitchFamily="18" charset="0"/>
            </a:endParaRPr>
          </a:p>
          <a:p>
            <a:r>
              <a:rPr lang="ru-RU" sz="1400" smtClean="0">
                <a:solidFill>
                  <a:srgbClr val="712703"/>
                </a:solidFill>
                <a:latin typeface="Times New Roman" pitchFamily="18" charset="0"/>
                <a:cs typeface="Times New Roman" pitchFamily="18" charset="0"/>
              </a:rPr>
              <a:t>Владимир Григорьевич Шу́хов говорил: «Упрекали: мало написал трудов, статей, мало сделал докладов. Не было времени и сил. Но я немного прославил свою Родину инженерным трудом».</a:t>
            </a:r>
            <a:endParaRPr lang="ru-RU" sz="1400" b="1" smtClean="0">
              <a:solidFill>
                <a:srgbClr val="712703"/>
              </a:solidFill>
              <a:latin typeface="Times New Roman" pitchFamily="18" charset="0"/>
              <a:cs typeface="Times New Roman" pitchFamily="18" charset="0"/>
            </a:endParaRPr>
          </a:p>
          <a:p>
            <a:r>
              <a:rPr lang="ru-RU" sz="1400" b="1" smtClean="0">
                <a:solidFill>
                  <a:srgbClr val="712703"/>
                </a:solidFill>
                <a:latin typeface="Times New Roman" pitchFamily="18" charset="0"/>
                <a:cs typeface="Times New Roman" pitchFamily="18" charset="0"/>
              </a:rPr>
              <a:t>Предложение с прямой речью и деепричастным/причастным оборотом.</a:t>
            </a:r>
            <a:endParaRPr lang="ru-RU" sz="1400" smtClean="0">
              <a:solidFill>
                <a:srgbClr val="712703"/>
              </a:solidFill>
              <a:latin typeface="Times New Roman" pitchFamily="18" charset="0"/>
              <a:cs typeface="Times New Roman" pitchFamily="18" charset="0"/>
            </a:endParaRPr>
          </a:p>
          <a:p>
            <a:r>
              <a:rPr lang="ru-RU" sz="1400" smtClean="0">
                <a:solidFill>
                  <a:srgbClr val="712703"/>
                </a:solidFill>
                <a:latin typeface="Times New Roman" pitchFamily="18" charset="0"/>
                <a:cs typeface="Times New Roman" pitchFamily="18" charset="0"/>
              </a:rPr>
              <a:t>Давая оценку своей деятельности инженера, Владимир Григорьевич Шу́хов сказал: «Упрекали: мало написал трудов, статей, мало сделал докладов. Не было времени и сил. Но я немного прославил свою Родину инженерным трудом».</a:t>
            </a:r>
            <a:endParaRPr lang="ru-RU" sz="1400" b="1" smtClean="0">
              <a:solidFill>
                <a:srgbClr val="712703"/>
              </a:solidFill>
              <a:latin typeface="Times New Roman" pitchFamily="18" charset="0"/>
              <a:cs typeface="Times New Roman" pitchFamily="18" charset="0"/>
            </a:endParaRPr>
          </a:p>
          <a:p>
            <a:r>
              <a:rPr lang="ru-RU" sz="1400" b="1" smtClean="0">
                <a:solidFill>
                  <a:srgbClr val="712703"/>
                </a:solidFill>
                <a:latin typeface="Times New Roman" pitchFamily="18" charset="0"/>
                <a:cs typeface="Times New Roman" pitchFamily="18" charset="0"/>
              </a:rPr>
              <a:t>Предложение с косвенной речью</a:t>
            </a:r>
            <a:endParaRPr lang="ru-RU" sz="1400" smtClean="0">
              <a:solidFill>
                <a:srgbClr val="712703"/>
              </a:solidFill>
              <a:latin typeface="Times New Roman" pitchFamily="18" charset="0"/>
              <a:cs typeface="Times New Roman" pitchFamily="18" charset="0"/>
            </a:endParaRPr>
          </a:p>
          <a:p>
            <a:r>
              <a:rPr lang="ru-RU" sz="1400" smtClean="0">
                <a:solidFill>
                  <a:srgbClr val="712703"/>
                </a:solidFill>
                <a:latin typeface="Times New Roman" pitchFamily="18" charset="0"/>
                <a:cs typeface="Times New Roman" pitchFamily="18" charset="0"/>
              </a:rPr>
              <a:t>Шу́хов вспоминал, как его упрекали за то, что мало написал трудов, статей, мало сделал докладов. Однако на это не было у него времени и сил. Великий инженер считал, что оправданием ему может быть то, что он прославил свою Родину инженерным трудом.</a:t>
            </a:r>
            <a:endParaRPr lang="ru-RU" sz="1400" b="1" smtClean="0">
              <a:solidFill>
                <a:srgbClr val="712703"/>
              </a:solidFill>
              <a:latin typeface="Times New Roman" pitchFamily="18" charset="0"/>
              <a:cs typeface="Times New Roman" pitchFamily="18" charset="0"/>
            </a:endParaRPr>
          </a:p>
          <a:p>
            <a:r>
              <a:rPr lang="ru-RU" sz="1400" b="1" smtClean="0">
                <a:solidFill>
                  <a:srgbClr val="712703"/>
                </a:solidFill>
                <a:latin typeface="Times New Roman" pitchFamily="18" charset="0"/>
                <a:cs typeface="Times New Roman" pitchFamily="18" charset="0"/>
              </a:rPr>
              <a:t>Предложение с вводными конструкциями</a:t>
            </a:r>
            <a:endParaRPr lang="ru-RU" sz="1400" smtClean="0">
              <a:solidFill>
                <a:srgbClr val="712703"/>
              </a:solidFill>
              <a:latin typeface="Times New Roman" pitchFamily="18" charset="0"/>
              <a:cs typeface="Times New Roman" pitchFamily="18" charset="0"/>
            </a:endParaRPr>
          </a:p>
          <a:p>
            <a:r>
              <a:rPr lang="ru-RU" sz="1400" smtClean="0">
                <a:solidFill>
                  <a:srgbClr val="712703"/>
                </a:solidFill>
                <a:latin typeface="Times New Roman" pitchFamily="18" charset="0"/>
                <a:cs typeface="Times New Roman" pitchFamily="18" charset="0"/>
              </a:rPr>
              <a:t>По воспоминаниям Владимира Григорьевича Шу́хова, его часто «упрекали: мало написал трудов, статей, мало сделал докладов». Как говорил великий российский инженер, на это не было у него ни времени, ни сил, зато он прославил свою Родину инженерным трудом.</a:t>
            </a:r>
          </a:p>
        </p:txBody>
      </p:sp>
      <p:sp>
        <p:nvSpPr>
          <p:cNvPr id="30723" name="Rectangle 3"/>
          <p:cNvSpPr>
            <a:spLocks noGrp="1"/>
          </p:cNvSpPr>
          <p:nvPr>
            <p:ph type="title" idx="4294967295"/>
          </p:nvPr>
        </p:nvSpPr>
        <p:spPr>
          <a:xfrm>
            <a:off x="0" y="365125"/>
            <a:ext cx="7886700" cy="1325563"/>
          </a:xfrm>
        </p:spPr>
        <p:txBody>
          <a:bodyPr/>
          <a:lstStyle/>
          <a:p>
            <a:r>
              <a:rPr lang="ru-RU" b="1" smtClean="0">
                <a:solidFill>
                  <a:srgbClr val="B00000"/>
                </a:solidFill>
              </a:rPr>
              <a:t>                   Задание 2</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Рисунок 1"/>
          <p:cNvPicPr>
            <a:picLocks noChangeAspect="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31746" name="Rectangle 3"/>
          <p:cNvSpPr>
            <a:spLocks noGrp="1"/>
          </p:cNvSpPr>
          <p:nvPr>
            <p:ph type="title"/>
          </p:nvPr>
        </p:nvSpPr>
        <p:spPr/>
        <p:txBody>
          <a:bodyPr/>
          <a:lstStyle/>
          <a:p>
            <a:r>
              <a:rPr lang="ru-RU" b="1" smtClean="0">
                <a:solidFill>
                  <a:srgbClr val="B00000"/>
                </a:solidFill>
              </a:rPr>
              <a:t>                   Задание 2</a:t>
            </a:r>
          </a:p>
        </p:txBody>
      </p:sp>
      <p:sp>
        <p:nvSpPr>
          <p:cNvPr id="31747" name="Rectangle 4"/>
          <p:cNvSpPr>
            <a:spLocks noGrp="1"/>
          </p:cNvSpPr>
          <p:nvPr>
            <p:ph sz="half" idx="1"/>
          </p:nvPr>
        </p:nvSpPr>
        <p:spPr>
          <a:xfrm>
            <a:off x="636588" y="1376363"/>
            <a:ext cx="3867150" cy="4768850"/>
          </a:xfrm>
        </p:spPr>
        <p:txBody>
          <a:bodyPr/>
          <a:lstStyle/>
          <a:p>
            <a:r>
              <a:rPr lang="ru-RU" sz="1000" b="1" smtClean="0">
                <a:solidFill>
                  <a:srgbClr val="712703"/>
                </a:solidFill>
                <a:latin typeface="Times New Roman" pitchFamily="18" charset="0"/>
                <a:cs typeface="Times New Roman" pitchFamily="18" charset="0"/>
              </a:rPr>
              <a:t>Вариант 1</a:t>
            </a:r>
            <a:endParaRPr lang="ru-RU" sz="1000" b="1" u="sng" smtClean="0">
              <a:solidFill>
                <a:srgbClr val="712703"/>
              </a:solidFill>
              <a:latin typeface="Times New Roman" pitchFamily="18" charset="0"/>
              <a:cs typeface="Times New Roman" pitchFamily="18" charset="0"/>
            </a:endParaRPr>
          </a:p>
          <a:p>
            <a:r>
              <a:rPr lang="ru-RU" sz="1000" b="1" u="sng" smtClean="0">
                <a:solidFill>
                  <a:srgbClr val="712703"/>
                </a:solidFill>
                <a:latin typeface="Times New Roman" pitchFamily="18" charset="0"/>
                <a:cs typeface="Times New Roman" pitchFamily="18" charset="0"/>
              </a:rPr>
              <a:t>Владимир Григорьевич Шу́хов</a:t>
            </a:r>
            <a:r>
              <a:rPr lang="ru-RU" sz="1000" b="1" smtClean="0">
                <a:solidFill>
                  <a:srgbClr val="712703"/>
                </a:solidFill>
                <a:latin typeface="Times New Roman" pitchFamily="18" charset="0"/>
                <a:cs typeface="Times New Roman" pitchFamily="18" charset="0"/>
              </a:rPr>
              <a:t> – </a:t>
            </a:r>
            <a:r>
              <a:rPr lang="ru-RU" sz="1000" b="1" u="sng" smtClean="0">
                <a:solidFill>
                  <a:srgbClr val="712703"/>
                </a:solidFill>
                <a:latin typeface="Times New Roman" pitchFamily="18" charset="0"/>
                <a:cs typeface="Times New Roman" pitchFamily="18" charset="0"/>
              </a:rPr>
              <a:t>инженер-механик</a:t>
            </a:r>
            <a:r>
              <a:rPr lang="ru-RU" sz="1000" b="1" smtClean="0">
                <a:solidFill>
                  <a:srgbClr val="712703"/>
                </a:solidFill>
                <a:latin typeface="Times New Roman" pitchFamily="18" charset="0"/>
                <a:cs typeface="Times New Roman" pitchFamily="18" charset="0"/>
              </a:rPr>
              <a:t>, «универсальный гений». С детства проявлял </a:t>
            </a:r>
            <a:r>
              <a:rPr lang="ru-RU" sz="1000" b="1" u="sng" smtClean="0">
                <a:solidFill>
                  <a:srgbClr val="712703"/>
                </a:solidFill>
                <a:latin typeface="Times New Roman" pitchFamily="18" charset="0"/>
                <a:cs typeface="Times New Roman" pitchFamily="18" charset="0"/>
              </a:rPr>
              <a:t>интерес к конструированию</a:t>
            </a:r>
            <a:r>
              <a:rPr lang="ru-RU" sz="1000" b="1" smtClean="0">
                <a:solidFill>
                  <a:srgbClr val="712703"/>
                </a:solidFill>
                <a:latin typeface="Times New Roman" pitchFamily="18" charset="0"/>
                <a:cs typeface="Times New Roman" pitchFamily="18" charset="0"/>
              </a:rPr>
              <a:t>. Закончив Московское техническое училище, Владимир Шухов избрал практическую </a:t>
            </a:r>
            <a:r>
              <a:rPr lang="ru-RU" sz="1000" b="1" u="sng" smtClean="0">
                <a:solidFill>
                  <a:srgbClr val="712703"/>
                </a:solidFill>
                <a:latin typeface="Times New Roman" pitchFamily="18" charset="0"/>
                <a:cs typeface="Times New Roman" pitchFamily="18" charset="0"/>
              </a:rPr>
              <a:t>деятельность инженера. </a:t>
            </a:r>
            <a:endParaRPr lang="ru-RU" sz="1000" b="1" smtClean="0">
              <a:solidFill>
                <a:srgbClr val="712703"/>
              </a:solidFill>
              <a:latin typeface="Times New Roman" pitchFamily="18" charset="0"/>
              <a:cs typeface="Times New Roman" pitchFamily="18" charset="0"/>
            </a:endParaRPr>
          </a:p>
          <a:p>
            <a:r>
              <a:rPr lang="ru-RU" sz="1000" b="1" smtClean="0">
                <a:solidFill>
                  <a:srgbClr val="FF0000"/>
                </a:solidFill>
                <a:latin typeface="Times New Roman" pitchFamily="18" charset="0"/>
                <a:cs typeface="Times New Roman" pitchFamily="18" charset="0"/>
              </a:rPr>
              <a:t>Давая оценку своей </a:t>
            </a:r>
            <a:r>
              <a:rPr lang="ru-RU" sz="1000" b="1" u="sng" smtClean="0">
                <a:solidFill>
                  <a:srgbClr val="FF0000"/>
                </a:solidFill>
                <a:latin typeface="Times New Roman" pitchFamily="18" charset="0"/>
                <a:cs typeface="Times New Roman" pitchFamily="18" charset="0"/>
              </a:rPr>
              <a:t>деятельности инженера</a:t>
            </a:r>
            <a:r>
              <a:rPr lang="ru-RU" sz="1000" b="1" smtClean="0">
                <a:solidFill>
                  <a:srgbClr val="FF0000"/>
                </a:solidFill>
                <a:latin typeface="Times New Roman" pitchFamily="18" charset="0"/>
                <a:cs typeface="Times New Roman" pitchFamily="18" charset="0"/>
              </a:rPr>
              <a:t>, </a:t>
            </a:r>
            <a:r>
              <a:rPr lang="ru-RU" sz="1000" b="1" u="sng" smtClean="0">
                <a:solidFill>
                  <a:srgbClr val="FF0000"/>
                </a:solidFill>
                <a:latin typeface="Times New Roman" pitchFamily="18" charset="0"/>
                <a:cs typeface="Times New Roman" pitchFamily="18" charset="0"/>
              </a:rPr>
              <a:t>Владимир Григорьевич Шу́хов</a:t>
            </a:r>
            <a:r>
              <a:rPr lang="ru-RU" sz="1000" b="1" smtClean="0">
                <a:solidFill>
                  <a:srgbClr val="FF0000"/>
                </a:solidFill>
                <a:latin typeface="Times New Roman" pitchFamily="18" charset="0"/>
                <a:cs typeface="Times New Roman" pitchFamily="18" charset="0"/>
              </a:rPr>
              <a:t> сказал: «Упрекали: мало написал трудов, статей, мало сделал докладов. Не было времени и сил. Но я немного прославил свою Родину </a:t>
            </a:r>
            <a:r>
              <a:rPr lang="ru-RU" sz="1000" b="1" u="sng" smtClean="0">
                <a:solidFill>
                  <a:srgbClr val="FF0000"/>
                </a:solidFill>
                <a:latin typeface="Times New Roman" pitchFamily="18" charset="0"/>
                <a:cs typeface="Times New Roman" pitchFamily="18" charset="0"/>
              </a:rPr>
              <a:t>инженерным трудом».</a:t>
            </a:r>
            <a:endParaRPr lang="ru-RU" sz="1000" b="1" smtClean="0">
              <a:solidFill>
                <a:srgbClr val="FF0000"/>
              </a:solidFill>
              <a:latin typeface="Times New Roman" pitchFamily="18" charset="0"/>
              <a:cs typeface="Times New Roman" pitchFamily="18" charset="0"/>
            </a:endParaRPr>
          </a:p>
          <a:p>
            <a:r>
              <a:rPr lang="ru-RU" sz="1000" b="1" smtClean="0">
                <a:solidFill>
                  <a:srgbClr val="712703"/>
                </a:solidFill>
                <a:latin typeface="Times New Roman" pitchFamily="18" charset="0"/>
                <a:cs typeface="Times New Roman" pitchFamily="18" charset="0"/>
              </a:rPr>
              <a:t>Шуховым был спроектирован и построен первый в России нефтепрово́д, созданы резервуа́ры для хранения нефти, используемые по сей день. За 20 лет до массового производства автомобилей инженер изобрёл процесс кре́кинга –расщепления нефти на бензин и керосин. </a:t>
            </a:r>
          </a:p>
          <a:p>
            <a:r>
              <a:rPr lang="ru-RU" sz="1000" b="1" smtClean="0">
                <a:solidFill>
                  <a:srgbClr val="712703"/>
                </a:solidFill>
                <a:latin typeface="Times New Roman" pitchFamily="18" charset="0"/>
                <a:cs typeface="Times New Roman" pitchFamily="18" charset="0"/>
              </a:rPr>
              <a:t>По проектам Шухова в России было построено более 500 стальных железнодорожных мостов. До сих пор по всей стране работают сооружения Шухова. </a:t>
            </a:r>
          </a:p>
          <a:p>
            <a:r>
              <a:rPr lang="ru-RU" sz="1000" b="1" smtClean="0">
                <a:solidFill>
                  <a:srgbClr val="712703"/>
                </a:solidFill>
                <a:latin typeface="Times New Roman" pitchFamily="18" charset="0"/>
                <a:cs typeface="Times New Roman" pitchFamily="18" charset="0"/>
              </a:rPr>
              <a:t>В 1922 году по его проекту в Москве была построена радиобашня высотой 160 метров, признанная одним из высших достижений инженерного искусства и долгое время бывшая символом советского телевидения. Это визитная карточка инженера Владимира Григорьевича Шу́хова.</a:t>
            </a:r>
          </a:p>
        </p:txBody>
      </p:sp>
      <p:sp>
        <p:nvSpPr>
          <p:cNvPr id="31748" name="Rectangle 5"/>
          <p:cNvSpPr>
            <a:spLocks noGrp="1"/>
          </p:cNvSpPr>
          <p:nvPr>
            <p:ph sz="half" idx="2"/>
          </p:nvPr>
        </p:nvSpPr>
        <p:spPr>
          <a:xfrm>
            <a:off x="4648200" y="1352550"/>
            <a:ext cx="3867150" cy="4808538"/>
          </a:xfrm>
        </p:spPr>
        <p:txBody>
          <a:bodyPr/>
          <a:lstStyle/>
          <a:p>
            <a:r>
              <a:rPr lang="ru-RU" sz="1000" b="1" smtClean="0">
                <a:solidFill>
                  <a:srgbClr val="712703"/>
                </a:solidFill>
                <a:latin typeface="Times New Roman" pitchFamily="18" charset="0"/>
                <a:cs typeface="Times New Roman" pitchFamily="18" charset="0"/>
              </a:rPr>
              <a:t>Вариант 2</a:t>
            </a:r>
          </a:p>
          <a:p>
            <a:r>
              <a:rPr lang="ru-RU" sz="1000" b="1" smtClean="0">
                <a:solidFill>
                  <a:srgbClr val="712703"/>
                </a:solidFill>
                <a:latin typeface="Times New Roman" pitchFamily="18" charset="0"/>
                <a:cs typeface="Times New Roman" pitchFamily="18" charset="0"/>
              </a:rPr>
              <a:t>Владимир Григорьевич Шу́хов – инженер-механик, «универсальный гений». С детства проявлял интерес к конструированию. Закончив Московское техническое училище, Владимир Шухов избрал практическую деятельность инженера. </a:t>
            </a:r>
          </a:p>
          <a:p>
            <a:r>
              <a:rPr lang="ru-RU" sz="1000" b="1" smtClean="0">
                <a:solidFill>
                  <a:srgbClr val="712703"/>
                </a:solidFill>
                <a:latin typeface="Times New Roman" pitchFamily="18" charset="0"/>
                <a:cs typeface="Times New Roman" pitchFamily="18" charset="0"/>
              </a:rPr>
              <a:t>Шуховым был спроектирован и построен первый в России нефтепрово́д, созданы резервуа́ры для хранения нефти, используемые по сей день. За 20 лет до массового производства автомобилей инженер изобрёл процесс кре́кинга –расщепления нефти на бензин и керосин. </a:t>
            </a:r>
          </a:p>
          <a:p>
            <a:r>
              <a:rPr lang="ru-RU" sz="1000" b="1" smtClean="0">
                <a:solidFill>
                  <a:srgbClr val="712703"/>
                </a:solidFill>
                <a:latin typeface="Times New Roman" pitchFamily="18" charset="0"/>
                <a:cs typeface="Times New Roman" pitchFamily="18" charset="0"/>
              </a:rPr>
              <a:t>По проектам Шухова в России было построено более 500 стальных железнодорожных мостов. До сих пор по всей стране работают сооружения Шухова. </a:t>
            </a:r>
          </a:p>
          <a:p>
            <a:r>
              <a:rPr lang="ru-RU" sz="1000" b="1" smtClean="0">
                <a:solidFill>
                  <a:srgbClr val="712703"/>
                </a:solidFill>
                <a:latin typeface="Times New Roman" pitchFamily="18" charset="0"/>
                <a:cs typeface="Times New Roman" pitchFamily="18" charset="0"/>
              </a:rPr>
              <a:t>В 1922 году по его проекту в Москве была построена радиобашня высотой 160 метров, признанная одним из высших </a:t>
            </a:r>
            <a:r>
              <a:rPr lang="ru-RU" sz="1000" b="1" u="sng" smtClean="0">
                <a:solidFill>
                  <a:srgbClr val="712703"/>
                </a:solidFill>
                <a:latin typeface="Times New Roman" pitchFamily="18" charset="0"/>
                <a:cs typeface="Times New Roman" pitchFamily="18" charset="0"/>
              </a:rPr>
              <a:t>достижений инженерного искусства </a:t>
            </a:r>
            <a:r>
              <a:rPr lang="ru-RU" sz="1000" b="1" smtClean="0">
                <a:solidFill>
                  <a:srgbClr val="712703"/>
                </a:solidFill>
                <a:latin typeface="Times New Roman" pitchFamily="18" charset="0"/>
                <a:cs typeface="Times New Roman" pitchFamily="18" charset="0"/>
              </a:rPr>
              <a:t>и долгое время бывшая символом советского телевидения. Это визитная карточка </a:t>
            </a:r>
            <a:r>
              <a:rPr lang="ru-RU" sz="1000" b="1" u="sng" smtClean="0">
                <a:solidFill>
                  <a:srgbClr val="712703"/>
                </a:solidFill>
                <a:latin typeface="Times New Roman" pitchFamily="18" charset="0"/>
                <a:cs typeface="Times New Roman" pitchFamily="18" charset="0"/>
              </a:rPr>
              <a:t>инженера</a:t>
            </a:r>
            <a:r>
              <a:rPr lang="ru-RU" sz="1000" b="1" smtClean="0">
                <a:solidFill>
                  <a:srgbClr val="712703"/>
                </a:solidFill>
                <a:latin typeface="Times New Roman" pitchFamily="18" charset="0"/>
                <a:cs typeface="Times New Roman" pitchFamily="18" charset="0"/>
              </a:rPr>
              <a:t> </a:t>
            </a:r>
            <a:r>
              <a:rPr lang="ru-RU" sz="1000" b="1" u="sng" smtClean="0">
                <a:solidFill>
                  <a:srgbClr val="712703"/>
                </a:solidFill>
                <a:latin typeface="Times New Roman" pitchFamily="18" charset="0"/>
                <a:cs typeface="Times New Roman" pitchFamily="18" charset="0"/>
              </a:rPr>
              <a:t>Владимира Григорьевича Шу́хова</a:t>
            </a:r>
            <a:r>
              <a:rPr lang="ru-RU" sz="1000" b="1" smtClean="0">
                <a:solidFill>
                  <a:srgbClr val="712703"/>
                </a:solidFill>
                <a:latin typeface="Times New Roman" pitchFamily="18" charset="0"/>
                <a:cs typeface="Times New Roman" pitchFamily="18" charset="0"/>
              </a:rPr>
              <a:t>.</a:t>
            </a:r>
            <a:endParaRPr lang="ru-RU" sz="1000" b="1" u="sng" smtClean="0">
              <a:solidFill>
                <a:srgbClr val="712703"/>
              </a:solidFill>
              <a:latin typeface="Times New Roman" pitchFamily="18" charset="0"/>
              <a:cs typeface="Times New Roman" pitchFamily="18" charset="0"/>
            </a:endParaRPr>
          </a:p>
          <a:p>
            <a:r>
              <a:rPr lang="ru-RU" sz="1000" b="1" u="sng" smtClean="0">
                <a:solidFill>
                  <a:srgbClr val="FF0000"/>
                </a:solidFill>
                <a:latin typeface="Times New Roman" pitchFamily="18" charset="0"/>
                <a:cs typeface="Times New Roman" pitchFamily="18" charset="0"/>
              </a:rPr>
              <a:t>Шу́хов</a:t>
            </a:r>
            <a:r>
              <a:rPr lang="ru-RU" sz="1000" b="1" smtClean="0">
                <a:solidFill>
                  <a:srgbClr val="FF0000"/>
                </a:solidFill>
                <a:latin typeface="Times New Roman" pitchFamily="18" charset="0"/>
                <a:cs typeface="Times New Roman" pitchFamily="18" charset="0"/>
              </a:rPr>
              <a:t> вспоминал, как его упрекали за то, что мало написал трудов, статей, мало сделал докладов. Однако на это не было у него времени и сил. Великий </a:t>
            </a:r>
            <a:r>
              <a:rPr lang="ru-RU" sz="1000" b="1" u="sng" smtClean="0">
                <a:solidFill>
                  <a:srgbClr val="FF0000"/>
                </a:solidFill>
                <a:latin typeface="Times New Roman" pitchFamily="18" charset="0"/>
                <a:cs typeface="Times New Roman" pitchFamily="18" charset="0"/>
              </a:rPr>
              <a:t>инженер</a:t>
            </a:r>
            <a:r>
              <a:rPr lang="ru-RU" sz="1000" b="1" smtClean="0">
                <a:solidFill>
                  <a:srgbClr val="FF0000"/>
                </a:solidFill>
                <a:latin typeface="Times New Roman" pitchFamily="18" charset="0"/>
                <a:cs typeface="Times New Roman" pitchFamily="18" charset="0"/>
              </a:rPr>
              <a:t> считал, что оправданием ему может быть то, что он прославил свою Родину </a:t>
            </a:r>
            <a:r>
              <a:rPr lang="ru-RU" sz="1000" b="1" u="sng" smtClean="0">
                <a:solidFill>
                  <a:srgbClr val="FF0000"/>
                </a:solidFill>
                <a:latin typeface="Times New Roman" pitchFamily="18" charset="0"/>
                <a:cs typeface="Times New Roman" pitchFamily="18" charset="0"/>
              </a:rPr>
              <a:t>инженерным трудом</a:t>
            </a:r>
            <a:r>
              <a:rPr lang="ru-RU" sz="1000" b="1" smtClean="0">
                <a:solidFill>
                  <a:srgbClr val="FF0000"/>
                </a:solidFill>
                <a:latin typeface="Times New Roman" pitchFamily="18" charset="0"/>
                <a:cs typeface="Times New Roman" pitchFamily="18" charset="0"/>
              </a:rPr>
              <a:t>.</a:t>
            </a:r>
          </a:p>
        </p:txBody>
      </p:sp>
      <p:sp>
        <p:nvSpPr>
          <p:cNvPr id="31749" name="Rectangle 7"/>
          <p:cNvSpPr>
            <a:spLocks noChangeArrowheads="1"/>
          </p:cNvSpPr>
          <p:nvPr/>
        </p:nvSpPr>
        <p:spPr bwMode="auto">
          <a:xfrm>
            <a:off x="1271588" y="5534025"/>
            <a:ext cx="6296025" cy="942975"/>
          </a:xfrm>
          <a:prstGeom prst="rect">
            <a:avLst/>
          </a:prstGeom>
          <a:noFill/>
          <a:ln w="9525">
            <a:noFill/>
            <a:miter lim="800000"/>
            <a:headEnd/>
            <a:tailEnd/>
          </a:ln>
        </p:spPr>
        <p:txBody>
          <a:bodyPr anchor="ctr">
            <a:spAutoFit/>
          </a:bodyPr>
          <a:lstStyle/>
          <a:p>
            <a:pPr indent="450850" algn="ctr"/>
            <a:r>
              <a:rPr lang="ru-RU" sz="1400" b="1">
                <a:solidFill>
                  <a:srgbClr val="712703"/>
                </a:solidFill>
                <a:latin typeface="Times New Roman" pitchFamily="18" charset="0"/>
                <a:cs typeface="Times New Roman" pitchFamily="18" charset="0"/>
              </a:rPr>
              <a:t>Пересказ с включением цитаты</a:t>
            </a:r>
            <a:endParaRPr lang="ru-RU" sz="1400">
              <a:solidFill>
                <a:srgbClr val="712703"/>
              </a:solidFill>
              <a:latin typeface="Times New Roman" pitchFamily="18" charset="0"/>
              <a:cs typeface="Times New Roman" pitchFamily="18" charset="0"/>
            </a:endParaRPr>
          </a:p>
          <a:p>
            <a:pPr indent="450850" algn="ctr"/>
            <a:r>
              <a:rPr lang="ru-RU" sz="1400" b="1">
                <a:solidFill>
                  <a:srgbClr val="712703"/>
                </a:solidFill>
                <a:latin typeface="Times New Roman" pitchFamily="18" charset="0"/>
                <a:cs typeface="Times New Roman" pitchFamily="18" charset="0"/>
              </a:rPr>
              <a:t>*</a:t>
            </a:r>
            <a:r>
              <a:rPr lang="ru-RU" sz="1400" i="1">
                <a:solidFill>
                  <a:srgbClr val="712703"/>
                </a:solidFill>
                <a:latin typeface="Times New Roman" pitchFamily="18" charset="0"/>
                <a:cs typeface="Times New Roman" pitchFamily="18" charset="0"/>
              </a:rPr>
              <a:t>Подчёркнуты в тексте те слова и сочетания слов, которые обеспечивают смысловую взаимосвязь между абзацем текста и вставленным фрагментом, содержащим цитату.</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Рисунок 1"/>
          <p:cNvPicPr>
            <a:picLocks noChangeAspect="1"/>
          </p:cNvPicPr>
          <p:nvPr/>
        </p:nvPicPr>
        <p:blipFill>
          <a:blip r:embed="rId2"/>
          <a:srcRect/>
          <a:stretch>
            <a:fillRect/>
          </a:stretch>
        </p:blipFill>
        <p:spPr bwMode="auto">
          <a:xfrm>
            <a:off x="0" y="-104775"/>
            <a:ext cx="9140825" cy="6962775"/>
          </a:xfrm>
          <a:prstGeom prst="rect">
            <a:avLst/>
          </a:prstGeom>
          <a:noFill/>
          <a:ln w="9525">
            <a:noFill/>
            <a:miter lim="800000"/>
            <a:headEnd/>
            <a:tailEnd/>
          </a:ln>
        </p:spPr>
      </p:pic>
      <p:sp>
        <p:nvSpPr>
          <p:cNvPr id="32770" name="Прямоугольник 4"/>
          <p:cNvSpPr>
            <a:spLocks noChangeArrowheads="1"/>
          </p:cNvSpPr>
          <p:nvPr/>
        </p:nvSpPr>
        <p:spPr bwMode="auto">
          <a:xfrm>
            <a:off x="2206625" y="700088"/>
            <a:ext cx="4730750" cy="701675"/>
          </a:xfrm>
          <a:prstGeom prst="rect">
            <a:avLst/>
          </a:prstGeom>
          <a:noFill/>
          <a:ln w="9525">
            <a:noFill/>
            <a:miter lim="800000"/>
            <a:headEnd/>
            <a:tailEnd/>
          </a:ln>
        </p:spPr>
        <p:txBody>
          <a:bodyPr>
            <a:spAutoFit/>
          </a:bodyPr>
          <a:lstStyle/>
          <a:p>
            <a:pPr algn="ctr"/>
            <a:endParaRPr lang="ru-RU" sz="4000" b="1">
              <a:solidFill>
                <a:srgbClr val="843C0C"/>
              </a:solidFill>
              <a:latin typeface="Garamond Premr Pro Smbd"/>
              <a:cs typeface="Tahoma" pitchFamily="34" charset="0"/>
            </a:endParaRPr>
          </a:p>
        </p:txBody>
      </p:sp>
      <p:sp>
        <p:nvSpPr>
          <p:cNvPr id="32771" name="Rectangle 4"/>
          <p:cNvSpPr>
            <a:spLocks noGrp="1"/>
          </p:cNvSpPr>
          <p:nvPr>
            <p:ph type="title"/>
          </p:nvPr>
        </p:nvSpPr>
        <p:spPr>
          <a:xfrm>
            <a:off x="628650" y="165100"/>
            <a:ext cx="7886700" cy="1325563"/>
          </a:xfrm>
        </p:spPr>
        <p:txBody>
          <a:bodyPr/>
          <a:lstStyle/>
          <a:p>
            <a:r>
              <a:rPr lang="ru-RU" b="1" smtClean="0">
                <a:solidFill>
                  <a:srgbClr val="B00000"/>
                </a:solidFill>
              </a:rPr>
              <a:t>                  Задание 2</a:t>
            </a:r>
          </a:p>
        </p:txBody>
      </p:sp>
      <p:sp>
        <p:nvSpPr>
          <p:cNvPr id="32772" name="Rectangle 5"/>
          <p:cNvSpPr>
            <a:spLocks noGrp="1"/>
          </p:cNvSpPr>
          <p:nvPr>
            <p:ph sz="half" idx="1"/>
          </p:nvPr>
        </p:nvSpPr>
        <p:spPr>
          <a:xfrm>
            <a:off x="1677988" y="5073650"/>
            <a:ext cx="5792787" cy="3252788"/>
          </a:xfrm>
        </p:spPr>
        <p:txBody>
          <a:bodyPr/>
          <a:lstStyle/>
          <a:p>
            <a:pPr lvl="1"/>
            <a:r>
              <a:rPr lang="ru-RU" sz="1000" b="1" smtClean="0">
                <a:solidFill>
                  <a:srgbClr val="712703"/>
                </a:solidFill>
                <a:latin typeface="Times New Roman" pitchFamily="18" charset="0"/>
                <a:cs typeface="Times New Roman" pitchFamily="18" charset="0"/>
              </a:rPr>
              <a:t>Ученикам при пересказе их трудно придумывать, но их наличие в пересказе, во-первых,  делает его связным и, во-вторых, «освобождает» ученика от жесткого копирования  исходного текста. По смыслу эти глаголы вторичны: они выполняют связочную роль в тексте. Желательно даже копить их на тренингах, в период подготовки к Итоговому собеседованию.</a:t>
            </a:r>
          </a:p>
          <a:p>
            <a:pPr lvl="1"/>
            <a:r>
              <a:rPr lang="ru-RU" sz="1000" b="1" smtClean="0">
                <a:solidFill>
                  <a:srgbClr val="712703"/>
                </a:solidFill>
                <a:latin typeface="Times New Roman" pitchFamily="18" charset="0"/>
                <a:cs typeface="Times New Roman" pitchFamily="18" charset="0"/>
              </a:rPr>
              <a:t>Использование логической схемы позволяет в пересказе сохранить все микротемы текста и гарантирует выполнение всех оценочных критериев. </a:t>
            </a:r>
          </a:p>
        </p:txBody>
      </p:sp>
      <p:sp>
        <p:nvSpPr>
          <p:cNvPr id="32773" name="Rectangle 6"/>
          <p:cNvSpPr>
            <a:spLocks/>
          </p:cNvSpPr>
          <p:nvPr/>
        </p:nvSpPr>
        <p:spPr bwMode="auto">
          <a:xfrm>
            <a:off x="4648200" y="1825625"/>
            <a:ext cx="3867150" cy="4351338"/>
          </a:xfrm>
          <a:prstGeom prst="rect">
            <a:avLst/>
          </a:prstGeom>
          <a:noFill/>
          <a:ln w="9525">
            <a:noFill/>
            <a:miter lim="800000"/>
            <a:headEnd/>
            <a:tailEnd/>
          </a:ln>
        </p:spPr>
        <p:txBody>
          <a:bodyPr/>
          <a:lstStyle/>
          <a:p>
            <a:pPr marL="228600" indent="-228600" eaLnBrk="0" hangingPunct="0">
              <a:lnSpc>
                <a:spcPct val="90000"/>
              </a:lnSpc>
              <a:spcBef>
                <a:spcPts val="1000"/>
              </a:spcBef>
              <a:buFont typeface="Arial" charset="0"/>
              <a:buChar char="•"/>
            </a:pPr>
            <a:endParaRPr lang="ru-RU" sz="2400">
              <a:latin typeface="Calibri" pitchFamily="34" charset="0"/>
            </a:endParaRPr>
          </a:p>
        </p:txBody>
      </p:sp>
      <p:graphicFrame>
        <p:nvGraphicFramePr>
          <p:cNvPr id="58393" name="Group 25"/>
          <p:cNvGraphicFramePr>
            <a:graphicFrameLocks noGrp="1"/>
          </p:cNvGraphicFramePr>
          <p:nvPr>
            <p:ph sz="half" idx="2"/>
          </p:nvPr>
        </p:nvGraphicFramePr>
        <p:xfrm>
          <a:off x="598488" y="1174750"/>
          <a:ext cx="7627937" cy="3695700"/>
        </p:xfrm>
        <a:graphic>
          <a:graphicData uri="http://schemas.openxmlformats.org/drawingml/2006/table">
            <a:tbl>
              <a:tblPr/>
              <a:tblGrid>
                <a:gridCol w="2543175"/>
                <a:gridCol w="2541587"/>
                <a:gridCol w="2543175"/>
              </a:tblGrid>
              <a:tr h="700088">
                <a:tc gridSpan="3">
                  <a:txBody>
                    <a:bodyPr/>
                    <a:lstStyle/>
                    <a:p>
                      <a:pPr marL="0" marR="0" lvl="0" indent="0" algn="ctr"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Николай Иванович Пирогов –</a:t>
                      </a:r>
                      <a:endParaRPr kumimoji="0" lang="ru-RU" altLang="ko-KR" sz="1200" b="0" i="0" u="none" strike="noStrike" cap="none" normalizeH="0" baseline="0" smtClean="0">
                        <a:ln>
                          <a:noFill/>
                        </a:ln>
                        <a:solidFill>
                          <a:srgbClr val="712703"/>
                        </a:solidFill>
                        <a:effectLst/>
                        <a:latin typeface="Times New Roman" pitchFamily="18" charset="0"/>
                        <a:cs typeface="Times New Roman" pitchFamily="18" charset="0"/>
                      </a:endParaRPr>
                    </a:p>
                    <a:p>
                      <a:pPr marL="0" marR="0" lvl="0" indent="0" algn="ctr" defTabSz="914400" rtl="0" eaLnBrk="0" fontAlgn="base" latinLnBrk="0" hangingPunct="0">
                        <a:lnSpc>
                          <a:spcPct val="90000"/>
                        </a:lnSpc>
                        <a:spcBef>
                          <a:spcPts val="1000"/>
                        </a:spcBef>
                        <a:spcAft>
                          <a:spcPct val="0"/>
                        </a:spcAft>
                        <a:buClrTx/>
                        <a:buSzTx/>
                        <a:buFont typeface="Arial" charset="0"/>
                        <a:buNone/>
                        <a:tabLst/>
                      </a:pPr>
                      <a:r>
                        <a:rPr kumimoji="0" lang="ru-RU" altLang="ko-KR" sz="1200" b="0" i="0" u="none" strike="noStrike" cap="none" normalizeH="0" baseline="0" smtClean="0">
                          <a:ln>
                            <a:noFill/>
                          </a:ln>
                          <a:solidFill>
                            <a:srgbClr val="712703"/>
                          </a:solidFill>
                          <a:effectLst/>
                          <a:latin typeface="Times New Roman" pitchFamily="18" charset="0"/>
                          <a:cs typeface="Times New Roman" pitchFamily="18" charset="0"/>
                        </a:rPr>
                        <a:t>знаменитый человек, врач, отец русской хирургии </a:t>
                      </a:r>
                      <a:endParaRPr kumimoji="0" lang="ru-RU" sz="1200" b="0" i="0" u="none" strike="noStrike" cap="none" normalizeH="0" baseline="0" smtClean="0">
                        <a:ln>
                          <a:noFill/>
                        </a:ln>
                        <a:solidFill>
                          <a:srgbClr val="712703"/>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r>
              <a:tr h="1012825">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1" u="none" strike="noStrike" cap="none" normalizeH="0" baseline="0" smtClean="0">
                          <a:ln>
                            <a:noFill/>
                          </a:ln>
                          <a:solidFill>
                            <a:srgbClr val="712703"/>
                          </a:solidFill>
                          <a:effectLst/>
                          <a:latin typeface="Times New Roman" pitchFamily="18" charset="0"/>
                          <a:cs typeface="Times New Roman" pitchFamily="18" charset="0"/>
                        </a:rPr>
                        <a:t>так как</a:t>
                      </a: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  его профессиональные достижения велики  и значимы</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1" i="0" u="none" strike="noStrike" cap="none" normalizeH="0" baseline="0" smtClean="0">
                          <a:ln>
                            <a:noFill/>
                          </a:ln>
                          <a:solidFill>
                            <a:srgbClr val="712703"/>
                          </a:solidFill>
                          <a:effectLst/>
                          <a:latin typeface="Times New Roman" pitchFamily="18" charset="0"/>
                          <a:cs typeface="Times New Roman" pitchFamily="18" charset="0"/>
                        </a:rPr>
                        <a:t>аргумент 1-й</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1" u="none" strike="noStrike" cap="none" normalizeH="0" baseline="0" smtClean="0">
                          <a:ln>
                            <a:noFill/>
                          </a:ln>
                          <a:solidFill>
                            <a:srgbClr val="712703"/>
                          </a:solidFill>
                          <a:effectLst/>
                          <a:latin typeface="Times New Roman" pitchFamily="18" charset="0"/>
                          <a:cs typeface="Times New Roman" pitchFamily="18" charset="0"/>
                        </a:rPr>
                        <a:t>так как</a:t>
                      </a: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 он был не только хорошим врачом, он любил людей</a:t>
                      </a:r>
                      <a:endParaRPr kumimoji="0" lang="ru-RU" sz="1200" b="1" i="0" u="none" strike="noStrike" cap="none" normalizeH="0" baseline="0" smtClean="0">
                        <a:ln>
                          <a:noFill/>
                        </a:ln>
                        <a:solidFill>
                          <a:srgbClr val="712703"/>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1" i="0" u="none" strike="noStrike" cap="none" normalizeH="0" baseline="0" smtClean="0">
                          <a:ln>
                            <a:noFill/>
                          </a:ln>
                          <a:solidFill>
                            <a:srgbClr val="712703"/>
                          </a:solidFill>
                          <a:effectLst/>
                          <a:latin typeface="Times New Roman" pitchFamily="18" charset="0"/>
                          <a:cs typeface="Times New Roman" pitchFamily="18" charset="0"/>
                        </a:rPr>
                        <a:t>аргумент 2-й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1" u="none" strike="noStrike" cap="none" normalizeH="0" baseline="0" smtClean="0">
                          <a:ln>
                            <a:noFill/>
                          </a:ln>
                          <a:solidFill>
                            <a:srgbClr val="712703"/>
                          </a:solidFill>
                          <a:effectLst/>
                          <a:latin typeface="Times New Roman" pitchFamily="18" charset="0"/>
                          <a:cs typeface="Times New Roman" pitchFamily="18" charset="0"/>
                        </a:rPr>
                        <a:t>поэтому </a:t>
                      </a: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    его помнят потомки.</a:t>
                      </a:r>
                      <a:endParaRPr kumimoji="0" lang="ru-RU" sz="1200" b="1" i="0" u="none" strike="noStrike" cap="none" normalizeH="0" baseline="0" smtClean="0">
                        <a:ln>
                          <a:noFill/>
                        </a:ln>
                        <a:solidFill>
                          <a:srgbClr val="712703"/>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1" i="0" u="none" strike="noStrike" cap="none" normalizeH="0" baseline="0" smtClean="0">
                          <a:ln>
                            <a:noFill/>
                          </a:ln>
                          <a:solidFill>
                            <a:srgbClr val="712703"/>
                          </a:solidFill>
                          <a:effectLst/>
                          <a:latin typeface="Times New Roman" pitchFamily="18" charset="0"/>
                          <a:cs typeface="Times New Roman" pitchFamily="18" charset="0"/>
                        </a:rPr>
                        <a:t>аргумент 3-й</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82788">
                <a:tc>
                  <a:txBody>
                    <a:bodyPr/>
                    <a:lstStyle/>
                    <a:p>
                      <a:pPr marL="0" marR="0" lvl="0" indent="0" algn="l" defTabSz="914400" rtl="0" eaLnBrk="0" fontAlgn="base" latinLnBrk="0" hangingPunct="0">
                        <a:lnSpc>
                          <a:spcPct val="90000"/>
                        </a:lnSpc>
                        <a:spcBef>
                          <a:spcPts val="1000"/>
                        </a:spcBef>
                        <a:spcAft>
                          <a:spcPct val="0"/>
                        </a:spcAft>
                        <a:buClrTx/>
                        <a:buSzTx/>
                        <a:buFont typeface="Symbol" pitchFamily="18" charset="2"/>
                        <a:buNone/>
                        <a:tabLst/>
                      </a:pPr>
                      <a:r>
                        <a:rPr kumimoji="0" lang="ru-RU" sz="1000" b="1" i="0" u="sng" strike="noStrike" cap="none" normalizeH="0" baseline="0" smtClean="0">
                          <a:ln>
                            <a:noFill/>
                          </a:ln>
                          <a:solidFill>
                            <a:srgbClr val="712703"/>
                          </a:solidFill>
                          <a:effectLst/>
                          <a:latin typeface="Times New Roman" pitchFamily="18" charset="0"/>
                          <a:cs typeface="Times New Roman" pitchFamily="18" charset="0"/>
                        </a:rPr>
                        <a:t>Написал </a:t>
                      </a:r>
                      <a:r>
                        <a:rPr kumimoji="0" lang="ru-RU" sz="1000" b="1" i="0" u="none" strike="noStrike" cap="none" normalizeH="0" baseline="0" smtClean="0">
                          <a:ln>
                            <a:noFill/>
                          </a:ln>
                          <a:solidFill>
                            <a:srgbClr val="712703"/>
                          </a:solidFill>
                          <a:effectLst/>
                          <a:latin typeface="Times New Roman" pitchFamily="18" charset="0"/>
                          <a:ea typeface="Batang" pitchFamily="18" charset="-127"/>
                          <a:cs typeface="Times New Roman" pitchFamily="18" charset="0"/>
                        </a:rPr>
                        <a:t>труды по анатомии </a:t>
                      </a:r>
                    </a:p>
                    <a:p>
                      <a:pPr marL="0" marR="0" lvl="0" indent="0" algn="l" defTabSz="914400" rtl="0" eaLnBrk="0" fontAlgn="base" latinLnBrk="0" hangingPunct="0">
                        <a:lnSpc>
                          <a:spcPct val="90000"/>
                        </a:lnSpc>
                        <a:spcBef>
                          <a:spcPts val="1000"/>
                        </a:spcBef>
                        <a:spcAft>
                          <a:spcPct val="0"/>
                        </a:spcAft>
                        <a:buClrTx/>
                        <a:buSzTx/>
                        <a:buFont typeface="Symbol" pitchFamily="18" charset="2"/>
                        <a:buNone/>
                        <a:tabLst/>
                      </a:pPr>
                      <a:r>
                        <a:rPr kumimoji="0" lang="ru-RU" sz="1000" b="1" i="0" u="sng" strike="noStrike" cap="none" normalizeH="0" baseline="0" smtClean="0">
                          <a:ln>
                            <a:noFill/>
                          </a:ln>
                          <a:solidFill>
                            <a:srgbClr val="712703"/>
                          </a:solidFill>
                          <a:effectLst/>
                          <a:latin typeface="Times New Roman" pitchFamily="18" charset="0"/>
                          <a:cs typeface="Times New Roman" pitchFamily="18" charset="0"/>
                        </a:rPr>
                        <a:t>Убедил </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в необходимости </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«лечебно</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го</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 питани</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я</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 /морковка и рыбий жир/</a:t>
                      </a:r>
                    </a:p>
                    <a:p>
                      <a:pPr marL="0" marR="0" lvl="0" indent="0" algn="l" defTabSz="914400" rtl="0" eaLnBrk="0" fontAlgn="base" latinLnBrk="0" hangingPunct="0">
                        <a:lnSpc>
                          <a:spcPct val="90000"/>
                        </a:lnSpc>
                        <a:spcBef>
                          <a:spcPts val="1000"/>
                        </a:spcBef>
                        <a:spcAft>
                          <a:spcPct val="0"/>
                        </a:spcAft>
                        <a:buClrTx/>
                        <a:buSzTx/>
                        <a:buFont typeface="Symbol" pitchFamily="18" charset="2"/>
                        <a:buNone/>
                        <a:tabLst/>
                      </a:pP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По его </a:t>
                      </a:r>
                      <a:r>
                        <a:rPr kumimoji="0" lang="ru-RU" sz="1000" b="1" i="0" u="sng" strike="noStrike" cap="none" normalizeH="0" baseline="0" smtClean="0">
                          <a:ln>
                            <a:noFill/>
                          </a:ln>
                          <a:solidFill>
                            <a:srgbClr val="712703"/>
                          </a:solidFill>
                          <a:effectLst/>
                          <a:latin typeface="Times New Roman" pitchFamily="18" charset="0"/>
                          <a:cs typeface="Times New Roman" pitchFamily="18" charset="0"/>
                        </a:rPr>
                        <a:t>инициативе появились</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 </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военные медсёстры</a:t>
                      </a:r>
                    </a:p>
                    <a:p>
                      <a:pPr marL="0" marR="0" lvl="0" indent="0" algn="l" defTabSz="914400" rtl="0" eaLnBrk="0" fontAlgn="base" latinLnBrk="0" hangingPunct="0">
                        <a:lnSpc>
                          <a:spcPct val="90000"/>
                        </a:lnSpc>
                        <a:spcBef>
                          <a:spcPts val="1000"/>
                        </a:spcBef>
                        <a:spcAft>
                          <a:spcPct val="0"/>
                        </a:spcAft>
                        <a:buClrTx/>
                        <a:buSzTx/>
                        <a:buFont typeface="Symbol" pitchFamily="18" charset="2"/>
                        <a:buNone/>
                        <a:tabLst/>
                      </a:pPr>
                      <a:r>
                        <a:rPr kumimoji="0" lang="ru-RU" sz="1000" b="1" i="0" u="sng" strike="noStrike" cap="none" normalizeH="0" baseline="0" smtClean="0">
                          <a:ln>
                            <a:noFill/>
                          </a:ln>
                          <a:solidFill>
                            <a:srgbClr val="712703"/>
                          </a:solidFill>
                          <a:effectLst/>
                          <a:latin typeface="Times New Roman" pitchFamily="18" charset="0"/>
                          <a:cs typeface="Times New Roman" pitchFamily="18" charset="0"/>
                        </a:rPr>
                        <a:t>Изобрел</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 </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гипсов</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ую</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 повязк</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у.</a:t>
                      </a:r>
                    </a:p>
                    <a:p>
                      <a:pPr marL="0" marR="0" lvl="0" indent="0" algn="l" defTabSz="914400" rtl="0" eaLnBrk="0" fontAlgn="base" latinLnBrk="0" hangingPunct="0">
                        <a:lnSpc>
                          <a:spcPct val="90000"/>
                        </a:lnSpc>
                        <a:spcBef>
                          <a:spcPts val="1000"/>
                        </a:spcBef>
                        <a:spcAft>
                          <a:spcPct val="0"/>
                        </a:spcAft>
                        <a:buClrTx/>
                        <a:buSzTx/>
                        <a:buFont typeface="Symbol" pitchFamily="18" charset="2"/>
                        <a:buNone/>
                        <a:tabLst/>
                      </a:pPr>
                      <a:r>
                        <a:rPr kumimoji="0" lang="ru-RU" sz="1000" b="1" i="0" u="sng" strike="noStrike" cap="none" normalizeH="0" baseline="0" smtClean="0">
                          <a:ln>
                            <a:noFill/>
                          </a:ln>
                          <a:solidFill>
                            <a:srgbClr val="712703"/>
                          </a:solidFill>
                          <a:effectLst/>
                          <a:latin typeface="Times New Roman" pitchFamily="18" charset="0"/>
                          <a:cs typeface="Times New Roman" pitchFamily="18" charset="0"/>
                        </a:rPr>
                        <a:t>Изобрел</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 э</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фирный наркоз</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a:t>
                      </a:r>
                    </a:p>
                    <a:p>
                      <a:pPr marL="0" marR="0" lvl="0" indent="0" algn="l" defTabSz="914400" rtl="0" eaLnBrk="0" fontAlgn="base" latinLnBrk="0" hangingPunct="0">
                        <a:lnSpc>
                          <a:spcPct val="90000"/>
                        </a:lnSpc>
                        <a:spcBef>
                          <a:spcPts val="1000"/>
                        </a:spcBef>
                        <a:spcAft>
                          <a:spcPct val="0"/>
                        </a:spcAft>
                        <a:buClrTx/>
                        <a:buSzTx/>
                        <a:buFont typeface="Symbol" pitchFamily="18" charset="2"/>
                        <a:buNone/>
                        <a:tabLst/>
                      </a:pPr>
                      <a:r>
                        <a:rPr kumimoji="0" lang="ru-RU" sz="1000" b="1" i="0" u="sng" strike="noStrike" cap="none" normalizeH="0" baseline="0" smtClean="0">
                          <a:ln>
                            <a:noFill/>
                          </a:ln>
                          <a:solidFill>
                            <a:srgbClr val="712703"/>
                          </a:solidFill>
                          <a:effectLst/>
                          <a:latin typeface="Times New Roman" pitchFamily="18" charset="0"/>
                          <a:cs typeface="Times New Roman" pitchFamily="18" charset="0"/>
                        </a:rPr>
                        <a:t>Составил</a:t>
                      </a:r>
                      <a:r>
                        <a:rPr kumimoji="0" lang="ru-RU" sz="1000" b="1" i="0" u="none" strike="noStrike" cap="none" normalizeH="0" baseline="0" smtClean="0">
                          <a:ln>
                            <a:noFill/>
                          </a:ln>
                          <a:solidFill>
                            <a:srgbClr val="712703"/>
                          </a:solidFill>
                          <a:effectLst/>
                          <a:latin typeface="Times New Roman" pitchFamily="18" charset="0"/>
                          <a:cs typeface="Times New Roman" pitchFamily="18" charset="0"/>
                        </a:rPr>
                        <a:t> </a:t>
                      </a:r>
                      <a:r>
                        <a:rPr kumimoji="0" lang="ru-RU" sz="1000" b="1" i="0" u="none" strike="noStrike" cap="none" normalizeH="0" baseline="0" smtClean="0">
                          <a:ln>
                            <a:noFill/>
                          </a:ln>
                          <a:solidFill>
                            <a:srgbClr val="712703"/>
                          </a:solidFill>
                          <a:effectLst/>
                          <a:latin typeface="Times New Roman" pitchFamily="18" charset="0"/>
                          <a:ea typeface="Batang" pitchFamily="18" charset="-127"/>
                        </a:rPr>
                        <a:t>атлас, по которому легко делать  операции на артерию</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Его </a:t>
                      </a:r>
                      <a:r>
                        <a:rPr kumimoji="0" lang="ru-RU" sz="1200" b="0" i="0" u="sng" strike="noStrike" cap="none" normalizeH="0" baseline="0" smtClean="0">
                          <a:ln>
                            <a:noFill/>
                          </a:ln>
                          <a:solidFill>
                            <a:srgbClr val="712703"/>
                          </a:solidFill>
                          <a:effectLst/>
                          <a:latin typeface="Times New Roman" pitchFamily="18" charset="0"/>
                          <a:cs typeface="Times New Roman" pitchFamily="18" charset="0"/>
                        </a:rPr>
                        <a:t>называли</a:t>
                      </a: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 «чудесный доктор»</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200" b="0" i="0" u="none" strike="noStrike" cap="none" normalizeH="0" baseline="0" smtClean="0">
                          <a:ln>
                            <a:noFill/>
                          </a:ln>
                          <a:solidFill>
                            <a:srgbClr val="712703"/>
                          </a:solidFill>
                          <a:effectLst/>
                          <a:latin typeface="Times New Roman" pitchFamily="18" charset="0"/>
                          <a:cs typeface="Times New Roman" pitchFamily="18" charset="0"/>
                        </a:rPr>
                        <a:t>творил «чудеса»</a:t>
                      </a:r>
                      <a:endParaRPr kumimoji="0" lang="ru-RU" altLang="ko-KR" sz="1200" b="0" i="0" u="none" strike="noStrike" cap="none" normalizeH="0" baseline="0" smtClean="0">
                        <a:ln>
                          <a:noFill/>
                        </a:ln>
                        <a:solidFill>
                          <a:srgbClr val="712703"/>
                        </a:solidFill>
                        <a:effectLst/>
                        <a:latin typeface="Times New Roman" pitchFamily="18" charset="0"/>
                        <a:cs typeface="Times New Roman" pitchFamily="18" charset="0"/>
                      </a:endParaRP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altLang="ko-KR" sz="1200" b="0" i="0" u="none" strike="noStrike" cap="none" normalizeH="0" baseline="0" smtClean="0">
                          <a:ln>
                            <a:noFill/>
                          </a:ln>
                          <a:solidFill>
                            <a:srgbClr val="712703"/>
                          </a:solidFill>
                          <a:effectLst/>
                          <a:latin typeface="Times New Roman" pitchFamily="18" charset="0"/>
                          <a:cs typeface="Times New Roman" pitchFamily="18" charset="0"/>
                        </a:rPr>
                        <a:t>Его </a:t>
                      </a:r>
                      <a:r>
                        <a:rPr kumimoji="0" lang="ru-RU" altLang="ko-KR" sz="1200" b="0" i="0" u="sng" strike="noStrike" cap="none" normalizeH="0" baseline="0" smtClean="0">
                          <a:ln>
                            <a:noFill/>
                          </a:ln>
                          <a:solidFill>
                            <a:srgbClr val="712703"/>
                          </a:solidFill>
                          <a:effectLst/>
                          <a:latin typeface="Times New Roman" pitchFamily="18" charset="0"/>
                          <a:cs typeface="Times New Roman" pitchFamily="18" charset="0"/>
                        </a:rPr>
                        <a:t>отличала</a:t>
                      </a:r>
                      <a:r>
                        <a:rPr kumimoji="0" lang="ru-RU" altLang="ko-KR" sz="1200" b="0" i="0" u="none" strike="noStrike" cap="none" normalizeH="0" baseline="0" smtClean="0">
                          <a:ln>
                            <a:noFill/>
                          </a:ln>
                          <a:solidFill>
                            <a:srgbClr val="712703"/>
                          </a:solidFill>
                          <a:effectLst/>
                          <a:latin typeface="Times New Roman" pitchFamily="18" charset="0"/>
                          <a:cs typeface="Times New Roman" pitchFamily="18" charset="0"/>
                        </a:rPr>
                        <a:t> не только его высокая одарённость, но и любовь к людям. </a:t>
                      </a:r>
                      <a:endParaRPr kumimoji="0" lang="ru-RU" sz="1200" b="0" i="0" u="none" strike="noStrike" cap="none" normalizeH="0" baseline="0" smtClean="0">
                        <a:ln>
                          <a:noFill/>
                        </a:ln>
                        <a:solidFill>
                          <a:srgbClr val="712703"/>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000" b="0" i="0" u="none" strike="noStrike" cap="none" normalizeH="0" baseline="0" smtClean="0">
                          <a:ln>
                            <a:noFill/>
                          </a:ln>
                          <a:solidFill>
                            <a:srgbClr val="712703"/>
                          </a:solidFill>
                          <a:effectLst/>
                          <a:latin typeface="Times New Roman" pitchFamily="18" charset="0"/>
                          <a:cs typeface="Times New Roman" pitchFamily="18" charset="0"/>
                        </a:rPr>
                        <a:t>Он </a:t>
                      </a:r>
                      <a:r>
                        <a:rPr kumimoji="0" lang="ru-RU" sz="1000" b="0" i="0" u="sng" strike="noStrike" cap="none" normalizeH="0" baseline="0" smtClean="0">
                          <a:ln>
                            <a:noFill/>
                          </a:ln>
                          <a:solidFill>
                            <a:srgbClr val="712703"/>
                          </a:solidFill>
                          <a:effectLst/>
                          <a:latin typeface="Times New Roman" pitchFamily="18" charset="0"/>
                          <a:cs typeface="Times New Roman" pitchFamily="18" charset="0"/>
                        </a:rPr>
                        <a:t>был наставником</a:t>
                      </a:r>
                      <a:r>
                        <a:rPr kumimoji="0" lang="ru-RU" sz="1000" b="0" i="0" u="none" strike="noStrike" cap="none" normalizeH="0" baseline="0" smtClean="0">
                          <a:ln>
                            <a:noFill/>
                          </a:ln>
                          <a:solidFill>
                            <a:srgbClr val="712703"/>
                          </a:solidFill>
                          <a:effectLst/>
                          <a:latin typeface="Times New Roman" pitchFamily="18" charset="0"/>
                          <a:cs typeface="Times New Roman" pitchFamily="18" charset="0"/>
                        </a:rPr>
                        <a:t> не только для современников, но и для нынешних студентов-медиков.</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1000" b="0" i="0" u="none" strike="noStrike" cap="none" normalizeH="0" baseline="0" smtClean="0">
                          <a:ln>
                            <a:noFill/>
                          </a:ln>
                          <a:solidFill>
                            <a:srgbClr val="712703"/>
                          </a:solidFill>
                          <a:effectLst/>
                          <a:latin typeface="Times New Roman" pitchFamily="18" charset="0"/>
                          <a:cs typeface="Times New Roman" pitchFamily="18" charset="0"/>
                        </a:rPr>
                        <a:t>По его книгам </a:t>
                      </a:r>
                      <a:r>
                        <a:rPr kumimoji="0" lang="ru-RU" sz="1000" b="0" i="0" u="sng" strike="noStrike" cap="none" normalizeH="0" baseline="0" smtClean="0">
                          <a:ln>
                            <a:noFill/>
                          </a:ln>
                          <a:solidFill>
                            <a:srgbClr val="712703"/>
                          </a:solidFill>
                          <a:effectLst/>
                          <a:latin typeface="Times New Roman" pitchFamily="18" charset="0"/>
                          <a:cs typeface="Times New Roman" pitchFamily="18" charset="0"/>
                        </a:rPr>
                        <a:t>учатся </a:t>
                      </a:r>
                      <a:r>
                        <a:rPr kumimoji="0" lang="ru-RU" sz="1000" b="0" i="0" u="none" strike="noStrike" cap="none" normalizeH="0" baseline="0" smtClean="0">
                          <a:ln>
                            <a:noFill/>
                          </a:ln>
                          <a:solidFill>
                            <a:srgbClr val="712703"/>
                          </a:solidFill>
                          <a:effectLst/>
                          <a:latin typeface="Times New Roman" pitchFamily="18" charset="0"/>
                          <a:cs typeface="Times New Roman" pitchFamily="18" charset="0"/>
                        </a:rPr>
                        <a:t>студенты-медики во всем мире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Рисунок 1"/>
          <p:cNvPicPr>
            <a:picLocks noChangeAspect="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33794" name="Rectangle 4"/>
          <p:cNvSpPr>
            <a:spLocks noGrp="1"/>
          </p:cNvSpPr>
          <p:nvPr>
            <p:ph type="title"/>
          </p:nvPr>
        </p:nvSpPr>
        <p:spPr>
          <a:xfrm>
            <a:off x="628650" y="365125"/>
            <a:ext cx="7886700" cy="852488"/>
          </a:xfrm>
        </p:spPr>
        <p:txBody>
          <a:bodyPr/>
          <a:lstStyle/>
          <a:p>
            <a:r>
              <a:rPr lang="ru-RU" b="1" smtClean="0">
                <a:solidFill>
                  <a:srgbClr val="B00000"/>
                </a:solidFill>
              </a:rPr>
              <a:t>                   Задание 3</a:t>
            </a:r>
          </a:p>
        </p:txBody>
      </p:sp>
      <p:sp>
        <p:nvSpPr>
          <p:cNvPr id="33795" name="Rectangle 6"/>
          <p:cNvSpPr>
            <a:spLocks noGrp="1"/>
          </p:cNvSpPr>
          <p:nvPr>
            <p:ph sz="half" idx="1"/>
          </p:nvPr>
        </p:nvSpPr>
        <p:spPr>
          <a:xfrm>
            <a:off x="628650" y="1825625"/>
            <a:ext cx="3867150" cy="4351338"/>
          </a:xfrm>
        </p:spPr>
        <p:txBody>
          <a:bodyPr/>
          <a:lstStyle/>
          <a:p>
            <a:endParaRPr lang="ru-RU" sz="2400" smtClean="0"/>
          </a:p>
        </p:txBody>
      </p:sp>
      <p:sp>
        <p:nvSpPr>
          <p:cNvPr id="33796" name="Rectangle 7"/>
          <p:cNvSpPr>
            <a:spLocks noGrp="1"/>
          </p:cNvSpPr>
          <p:nvPr>
            <p:ph sz="half" idx="2"/>
          </p:nvPr>
        </p:nvSpPr>
        <p:spPr>
          <a:xfrm>
            <a:off x="4648200" y="1327150"/>
            <a:ext cx="3867150" cy="4849813"/>
          </a:xfrm>
        </p:spPr>
        <p:txBody>
          <a:bodyPr/>
          <a:lstStyle/>
          <a:p>
            <a:r>
              <a:rPr lang="ru-RU" sz="900" b="1" smtClean="0">
                <a:solidFill>
                  <a:srgbClr val="712703"/>
                </a:solidFill>
                <a:latin typeface="Times New Roman" pitchFamily="18" charset="0"/>
                <a:cs typeface="Times New Roman" pitchFamily="18" charset="0"/>
              </a:rPr>
              <a:t>летний лагерь,</a:t>
            </a:r>
          </a:p>
          <a:p>
            <a:r>
              <a:rPr lang="ru-RU" sz="900" b="1" smtClean="0">
                <a:solidFill>
                  <a:srgbClr val="712703"/>
                </a:solidFill>
                <a:latin typeface="Times New Roman" pitchFamily="18" charset="0"/>
                <a:cs typeface="Times New Roman" pitchFamily="18" charset="0"/>
              </a:rPr>
              <a:t>любимое занятие в нашей семье,</a:t>
            </a:r>
          </a:p>
          <a:p>
            <a:r>
              <a:rPr lang="ru-RU" sz="900" b="1" smtClean="0">
                <a:solidFill>
                  <a:srgbClr val="712703"/>
                </a:solidFill>
                <a:latin typeface="Times New Roman" pitchFamily="18" charset="0"/>
                <a:cs typeface="Times New Roman" pitchFamily="18" charset="0"/>
              </a:rPr>
              <a:t>мой домашний питомец,</a:t>
            </a:r>
          </a:p>
          <a:p>
            <a:r>
              <a:rPr lang="ru-RU" sz="900" b="1" smtClean="0">
                <a:solidFill>
                  <a:srgbClr val="712703"/>
                </a:solidFill>
                <a:latin typeface="Times New Roman" pitchFamily="18" charset="0"/>
                <a:cs typeface="Times New Roman" pitchFamily="18" charset="0"/>
              </a:rPr>
              <a:t>интересная профессия,</a:t>
            </a:r>
          </a:p>
          <a:p>
            <a:r>
              <a:rPr lang="ru-RU" sz="900" b="1" smtClean="0">
                <a:solidFill>
                  <a:srgbClr val="712703"/>
                </a:solidFill>
                <a:latin typeface="Times New Roman" pitchFamily="18" charset="0"/>
                <a:cs typeface="Times New Roman" pitchFamily="18" charset="0"/>
              </a:rPr>
              <a:t>любимая книга,</a:t>
            </a:r>
          </a:p>
          <a:p>
            <a:r>
              <a:rPr lang="ru-RU" sz="900" b="1" smtClean="0">
                <a:solidFill>
                  <a:srgbClr val="712703"/>
                </a:solidFill>
                <a:latin typeface="Times New Roman" pitchFamily="18" charset="0"/>
                <a:cs typeface="Times New Roman" pitchFamily="18" charset="0"/>
              </a:rPr>
              <a:t>заимствованные слова,</a:t>
            </a:r>
          </a:p>
          <a:p>
            <a:r>
              <a:rPr lang="ru-RU" sz="900" b="1" smtClean="0">
                <a:solidFill>
                  <a:srgbClr val="712703"/>
                </a:solidFill>
                <a:latin typeface="Times New Roman" pitchFamily="18" charset="0"/>
                <a:cs typeface="Times New Roman" pitchFamily="18" charset="0"/>
              </a:rPr>
              <a:t>весёлая вечеринка,</a:t>
            </a:r>
          </a:p>
          <a:p>
            <a:r>
              <a:rPr lang="ru-RU" sz="900" b="1" smtClean="0">
                <a:solidFill>
                  <a:srgbClr val="712703"/>
                </a:solidFill>
                <a:latin typeface="Times New Roman" pitchFamily="18" charset="0"/>
                <a:cs typeface="Times New Roman" pitchFamily="18" charset="0"/>
              </a:rPr>
              <a:t>школьный кабинет,</a:t>
            </a:r>
          </a:p>
          <a:p>
            <a:r>
              <a:rPr lang="ru-RU" sz="900" b="1" smtClean="0">
                <a:solidFill>
                  <a:srgbClr val="712703"/>
                </a:solidFill>
                <a:latin typeface="Times New Roman" pitchFamily="18" charset="0"/>
                <a:cs typeface="Times New Roman" pitchFamily="18" charset="0"/>
              </a:rPr>
              <a:t>любимая телепередача,</a:t>
            </a:r>
          </a:p>
          <a:p>
            <a:r>
              <a:rPr lang="ru-RU" sz="900" b="1" smtClean="0">
                <a:solidFill>
                  <a:srgbClr val="712703"/>
                </a:solidFill>
                <a:latin typeface="Times New Roman" pitchFamily="18" charset="0"/>
                <a:cs typeface="Times New Roman" pitchFamily="18" charset="0"/>
              </a:rPr>
              <a:t>компьютерные игры,</a:t>
            </a:r>
          </a:p>
          <a:p>
            <a:r>
              <a:rPr lang="ru-RU" sz="900" b="1" smtClean="0">
                <a:solidFill>
                  <a:srgbClr val="712703"/>
                </a:solidFill>
                <a:latin typeface="Times New Roman" pitchFamily="18" charset="0"/>
                <a:cs typeface="Times New Roman" pitchFamily="18" charset="0"/>
              </a:rPr>
              <a:t>прогулка в лесу,</a:t>
            </a:r>
          </a:p>
          <a:p>
            <a:r>
              <a:rPr lang="ru-RU" sz="900" b="1" smtClean="0">
                <a:solidFill>
                  <a:srgbClr val="712703"/>
                </a:solidFill>
                <a:latin typeface="Times New Roman" pitchFamily="18" charset="0"/>
                <a:cs typeface="Times New Roman" pitchFamily="18" charset="0"/>
              </a:rPr>
              <a:t>на рыбалке,</a:t>
            </a:r>
          </a:p>
          <a:p>
            <a:r>
              <a:rPr lang="ru-RU" sz="900" b="1" smtClean="0">
                <a:solidFill>
                  <a:srgbClr val="712703"/>
                </a:solidFill>
                <a:latin typeface="Times New Roman" pitchFamily="18" charset="0"/>
                <a:cs typeface="Times New Roman" pitchFamily="18" charset="0"/>
              </a:rPr>
              <a:t>игры детства,</a:t>
            </a:r>
          </a:p>
          <a:p>
            <a:r>
              <a:rPr lang="ru-RU" sz="900" b="1" smtClean="0">
                <a:solidFill>
                  <a:srgbClr val="712703"/>
                </a:solidFill>
                <a:latin typeface="Times New Roman" pitchFamily="18" charset="0"/>
                <a:cs typeface="Times New Roman" pitchFamily="18" charset="0"/>
              </a:rPr>
              <a:t>домашние дела,</a:t>
            </a:r>
          </a:p>
          <a:p>
            <a:r>
              <a:rPr lang="ru-RU" sz="900" b="1" smtClean="0">
                <a:solidFill>
                  <a:srgbClr val="712703"/>
                </a:solidFill>
                <a:latin typeface="Times New Roman" pitchFamily="18" charset="0"/>
                <a:cs typeface="Times New Roman" pitchFamily="18" charset="0"/>
              </a:rPr>
              <a:t>защита природы,</a:t>
            </a:r>
          </a:p>
          <a:p>
            <a:r>
              <a:rPr lang="ru-RU" sz="900" b="1" smtClean="0">
                <a:solidFill>
                  <a:srgbClr val="712703"/>
                </a:solidFill>
                <a:latin typeface="Times New Roman" pitchFamily="18" charset="0"/>
                <a:cs typeface="Times New Roman" pitchFamily="18" charset="0"/>
              </a:rPr>
              <a:t>в гостях у близких,</a:t>
            </a:r>
          </a:p>
          <a:p>
            <a:r>
              <a:rPr lang="ru-RU" sz="900" b="1" smtClean="0">
                <a:solidFill>
                  <a:srgbClr val="712703"/>
                </a:solidFill>
                <a:latin typeface="Times New Roman" pitchFamily="18" charset="0"/>
                <a:cs typeface="Times New Roman" pitchFamily="18" charset="0"/>
              </a:rPr>
              <a:t>в художественной галерее,</a:t>
            </a:r>
          </a:p>
          <a:p>
            <a:r>
              <a:rPr lang="ru-RU" sz="900" b="1" smtClean="0">
                <a:solidFill>
                  <a:srgbClr val="712703"/>
                </a:solidFill>
                <a:latin typeface="Times New Roman" pitchFamily="18" charset="0"/>
                <a:cs typeface="Times New Roman" pitchFamily="18" charset="0"/>
              </a:rPr>
              <a:t>интересная поездка,</a:t>
            </a:r>
          </a:p>
          <a:p>
            <a:r>
              <a:rPr lang="ru-RU" sz="900" b="1" smtClean="0">
                <a:solidFill>
                  <a:srgbClr val="712703"/>
                </a:solidFill>
                <a:latin typeface="Times New Roman" pitchFamily="18" charset="0"/>
                <a:cs typeface="Times New Roman" pitchFamily="18" charset="0"/>
              </a:rPr>
              <a:t>карнавал,</a:t>
            </a:r>
          </a:p>
          <a:p>
            <a:r>
              <a:rPr lang="ru-RU" sz="900" b="1" smtClean="0">
                <a:solidFill>
                  <a:srgbClr val="712703"/>
                </a:solidFill>
                <a:latin typeface="Times New Roman" pitchFamily="18" charset="0"/>
                <a:cs typeface="Times New Roman" pitchFamily="18" charset="0"/>
              </a:rPr>
              <a:t>моя семья.</a:t>
            </a:r>
          </a:p>
          <a:p>
            <a:endParaRPr lang="ru-RU" sz="2400" smtClean="0"/>
          </a:p>
        </p:txBody>
      </p:sp>
      <p:sp>
        <p:nvSpPr>
          <p:cNvPr id="33797" name="Rectangle 3"/>
          <p:cNvSpPr>
            <a:spLocks noGrp="1"/>
          </p:cNvSpPr>
          <p:nvPr>
            <p:ph type="body" sz="half" idx="4294967295"/>
          </p:nvPr>
        </p:nvSpPr>
        <p:spPr>
          <a:xfrm>
            <a:off x="0" y="1825625"/>
            <a:ext cx="3867150" cy="4351338"/>
          </a:xfrm>
        </p:spPr>
        <p:txBody>
          <a:bodyPr/>
          <a:lstStyle/>
          <a:p>
            <a:pPr>
              <a:lnSpc>
                <a:spcPct val="70000"/>
              </a:lnSpc>
            </a:pPr>
            <a:endParaRPr lang="ru-RU" sz="400" b="1" smtClean="0">
              <a:latin typeface="Times New Roman" pitchFamily="18" charset="0"/>
              <a:cs typeface="Times New Roman" pitchFamily="18" charset="0"/>
            </a:endParaRPr>
          </a:p>
          <a:p>
            <a:pPr>
              <a:lnSpc>
                <a:spcPct val="70000"/>
              </a:lnSpc>
            </a:pPr>
            <a:endParaRPr lang="ru-RU" sz="400" b="1" smtClean="0">
              <a:latin typeface="Times New Roman" pitchFamily="18" charset="0"/>
              <a:cs typeface="Times New Roman" pitchFamily="18" charset="0"/>
            </a:endParaRPr>
          </a:p>
          <a:p>
            <a:pPr>
              <a:lnSpc>
                <a:spcPct val="70000"/>
              </a:lnSpc>
            </a:pPr>
            <a:endParaRPr lang="ru-RU" sz="400" b="1" smtClean="0">
              <a:solidFill>
                <a:srgbClr val="712703"/>
              </a:solidFill>
              <a:latin typeface="Times New Roman" pitchFamily="18" charset="0"/>
              <a:cs typeface="Times New Roman" pitchFamily="18" charset="0"/>
            </a:endParaRPr>
          </a:p>
          <a:p>
            <a:pPr>
              <a:lnSpc>
                <a:spcPct val="70000"/>
              </a:lnSpc>
            </a:pPr>
            <a:endParaRPr lang="ru-RU" sz="400" b="1" smtClean="0">
              <a:solidFill>
                <a:srgbClr val="712703"/>
              </a:solidFill>
              <a:latin typeface="Times New Roman" pitchFamily="18" charset="0"/>
              <a:cs typeface="Times New Roman" pitchFamily="18" charset="0"/>
            </a:endParaRPr>
          </a:p>
        </p:txBody>
      </p:sp>
      <p:sp>
        <p:nvSpPr>
          <p:cNvPr id="33798" name="Rectangle 5"/>
          <p:cNvSpPr>
            <a:spLocks noGrp="1"/>
          </p:cNvSpPr>
          <p:nvPr>
            <p:ph type="body" sz="half" idx="4294967295"/>
          </p:nvPr>
        </p:nvSpPr>
        <p:spPr>
          <a:xfrm>
            <a:off x="898525" y="1362075"/>
            <a:ext cx="3544888" cy="4622800"/>
          </a:xfrm>
        </p:spPr>
        <p:txBody>
          <a:bodyPr/>
          <a:lstStyle/>
          <a:p>
            <a:pPr>
              <a:lnSpc>
                <a:spcPct val="70000"/>
              </a:lnSpc>
            </a:pPr>
            <a:r>
              <a:rPr lang="ru-RU" sz="1000" b="1" smtClean="0">
                <a:solidFill>
                  <a:srgbClr val="712703"/>
                </a:solidFill>
                <a:latin typeface="Times New Roman" pitchFamily="18" charset="0"/>
                <a:cs typeface="Times New Roman" pitchFamily="18" charset="0"/>
              </a:rPr>
              <a:t>Природа ,</a:t>
            </a:r>
          </a:p>
          <a:p>
            <a:pPr>
              <a:lnSpc>
                <a:spcPct val="70000"/>
              </a:lnSpc>
            </a:pPr>
            <a:r>
              <a:rPr lang="ru-RU" sz="1000" b="1" smtClean="0">
                <a:solidFill>
                  <a:srgbClr val="712703"/>
                </a:solidFill>
                <a:latin typeface="Times New Roman" pitchFamily="18" charset="0"/>
                <a:cs typeface="Times New Roman" pitchFamily="18" charset="0"/>
              </a:rPr>
              <a:t>выходной день,</a:t>
            </a:r>
          </a:p>
          <a:p>
            <a:pPr>
              <a:lnSpc>
                <a:spcPct val="70000"/>
              </a:lnSpc>
            </a:pPr>
            <a:r>
              <a:rPr lang="ru-RU" sz="1000" b="1" smtClean="0">
                <a:solidFill>
                  <a:srgbClr val="712703"/>
                </a:solidFill>
                <a:latin typeface="Times New Roman" pitchFamily="18" charset="0"/>
                <a:cs typeface="Times New Roman" pitchFamily="18" charset="0"/>
              </a:rPr>
              <a:t>возможные конфликты между подростками и родителями,</a:t>
            </a:r>
          </a:p>
          <a:p>
            <a:pPr>
              <a:lnSpc>
                <a:spcPct val="70000"/>
              </a:lnSpc>
            </a:pPr>
            <a:r>
              <a:rPr lang="ru-RU" sz="1000" b="1" smtClean="0">
                <a:solidFill>
                  <a:srgbClr val="712703"/>
                </a:solidFill>
                <a:latin typeface="Times New Roman" pitchFamily="18" charset="0"/>
                <a:cs typeface="Times New Roman" pitchFamily="18" charset="0"/>
              </a:rPr>
              <a:t>современный город,</a:t>
            </a:r>
          </a:p>
          <a:p>
            <a:pPr>
              <a:lnSpc>
                <a:spcPct val="70000"/>
              </a:lnSpc>
            </a:pPr>
            <a:r>
              <a:rPr lang="ru-RU" sz="1000" b="1" smtClean="0">
                <a:solidFill>
                  <a:srgbClr val="712703"/>
                </a:solidFill>
                <a:latin typeface="Times New Roman" pitchFamily="18" charset="0"/>
                <a:cs typeface="Times New Roman" pitchFamily="18" charset="0"/>
              </a:rPr>
              <a:t>интересный урок в школе,</a:t>
            </a:r>
          </a:p>
          <a:p>
            <a:pPr>
              <a:lnSpc>
                <a:spcPct val="70000"/>
              </a:lnSpc>
            </a:pPr>
            <a:r>
              <a:rPr lang="ru-RU" sz="1000" b="1" smtClean="0">
                <a:solidFill>
                  <a:srgbClr val="712703"/>
                </a:solidFill>
                <a:latin typeface="Times New Roman" pitchFamily="18" charset="0"/>
                <a:cs typeface="Times New Roman" pitchFamily="18" charset="0"/>
              </a:rPr>
              <a:t>встреча с интересным человеком,</a:t>
            </a:r>
          </a:p>
          <a:p>
            <a:pPr>
              <a:lnSpc>
                <a:spcPct val="70000"/>
              </a:lnSpc>
            </a:pPr>
            <a:r>
              <a:rPr lang="ru-RU" sz="1000" b="1" smtClean="0">
                <a:solidFill>
                  <a:srgbClr val="712703"/>
                </a:solidFill>
                <a:latin typeface="Times New Roman" pitchFamily="18" charset="0"/>
                <a:cs typeface="Times New Roman" pitchFamily="18" charset="0"/>
              </a:rPr>
              <a:t>дружба в Интернете,</a:t>
            </a:r>
          </a:p>
          <a:p>
            <a:pPr>
              <a:lnSpc>
                <a:spcPct val="70000"/>
              </a:lnSpc>
            </a:pPr>
            <a:r>
              <a:rPr lang="ru-RU" sz="1000" b="1" smtClean="0">
                <a:solidFill>
                  <a:srgbClr val="712703"/>
                </a:solidFill>
                <a:latin typeface="Times New Roman" pitchFamily="18" charset="0"/>
                <a:cs typeface="Times New Roman" pitchFamily="18" charset="0"/>
              </a:rPr>
              <a:t>поход,</a:t>
            </a:r>
          </a:p>
          <a:p>
            <a:pPr>
              <a:lnSpc>
                <a:spcPct val="70000"/>
              </a:lnSpc>
            </a:pPr>
            <a:r>
              <a:rPr lang="ru-RU" sz="1000" b="1" smtClean="0">
                <a:solidFill>
                  <a:srgbClr val="712703"/>
                </a:solidFill>
                <a:latin typeface="Times New Roman" pitchFamily="18" charset="0"/>
                <a:cs typeface="Times New Roman" pitchFamily="18" charset="0"/>
              </a:rPr>
              <a:t>интересная профессия,</a:t>
            </a:r>
          </a:p>
          <a:p>
            <a:pPr>
              <a:lnSpc>
                <a:spcPct val="70000"/>
              </a:lnSpc>
            </a:pPr>
            <a:r>
              <a:rPr lang="ru-RU" sz="1000" b="1" smtClean="0">
                <a:solidFill>
                  <a:srgbClr val="712703"/>
                </a:solidFill>
                <a:latin typeface="Times New Roman" pitchFamily="18" charset="0"/>
                <a:cs typeface="Times New Roman" pitchFamily="18" charset="0"/>
              </a:rPr>
              <a:t>концерт,</a:t>
            </a:r>
          </a:p>
          <a:p>
            <a:pPr>
              <a:lnSpc>
                <a:spcPct val="70000"/>
              </a:lnSpc>
            </a:pPr>
            <a:r>
              <a:rPr lang="ru-RU" sz="1000" b="1" smtClean="0">
                <a:solidFill>
                  <a:srgbClr val="712703"/>
                </a:solidFill>
                <a:latin typeface="Times New Roman" pitchFamily="18" charset="0"/>
                <a:cs typeface="Times New Roman" pitchFamily="18" charset="0"/>
              </a:rPr>
              <a:t>мой лучший друг,</a:t>
            </a:r>
          </a:p>
          <a:p>
            <a:pPr>
              <a:lnSpc>
                <a:spcPct val="70000"/>
              </a:lnSpc>
            </a:pPr>
            <a:r>
              <a:rPr lang="ru-RU" sz="1000" b="1" smtClean="0">
                <a:solidFill>
                  <a:srgbClr val="712703"/>
                </a:solidFill>
                <a:latin typeface="Times New Roman" pitchFamily="18" charset="0"/>
                <a:cs typeface="Times New Roman" pitchFamily="18" charset="0"/>
              </a:rPr>
              <a:t>библиотека,</a:t>
            </a:r>
          </a:p>
          <a:p>
            <a:pPr>
              <a:lnSpc>
                <a:spcPct val="70000"/>
              </a:lnSpc>
            </a:pPr>
            <a:r>
              <a:rPr lang="ru-RU" sz="1000" b="1" smtClean="0">
                <a:solidFill>
                  <a:srgbClr val="712703"/>
                </a:solidFill>
                <a:latin typeface="Times New Roman" pitchFamily="18" charset="0"/>
                <a:cs typeface="Times New Roman" pitchFamily="18" charset="0"/>
              </a:rPr>
              <a:t>театр, кино,</a:t>
            </a:r>
          </a:p>
          <a:p>
            <a:pPr>
              <a:lnSpc>
                <a:spcPct val="70000"/>
              </a:lnSpc>
            </a:pPr>
            <a:r>
              <a:rPr lang="ru-RU" sz="1000" b="1" smtClean="0">
                <a:solidFill>
                  <a:srgbClr val="712703"/>
                </a:solidFill>
                <a:latin typeface="Times New Roman" pitchFamily="18" charset="0"/>
                <a:cs typeface="Times New Roman" pitchFamily="18" charset="0"/>
              </a:rPr>
              <a:t>любимое увлечение,</a:t>
            </a:r>
          </a:p>
          <a:p>
            <a:pPr>
              <a:lnSpc>
                <a:spcPct val="70000"/>
              </a:lnSpc>
            </a:pPr>
            <a:r>
              <a:rPr lang="ru-RU" sz="1000" b="1" smtClean="0">
                <a:solidFill>
                  <a:srgbClr val="712703"/>
                </a:solidFill>
                <a:latin typeface="Times New Roman" pitchFamily="18" charset="0"/>
                <a:cs typeface="Times New Roman" pitchFamily="18" charset="0"/>
              </a:rPr>
              <a:t>музыка в моей жизни,</a:t>
            </a:r>
          </a:p>
          <a:p>
            <a:pPr>
              <a:lnSpc>
                <a:spcPct val="70000"/>
              </a:lnSpc>
            </a:pPr>
            <a:r>
              <a:rPr lang="ru-RU" sz="1000" b="1" smtClean="0">
                <a:solidFill>
                  <a:srgbClr val="712703"/>
                </a:solidFill>
                <a:latin typeface="Times New Roman" pitchFamily="18" charset="0"/>
                <a:cs typeface="Times New Roman" pitchFamily="18" charset="0"/>
              </a:rPr>
              <a:t>школьное мероприятие,</a:t>
            </a:r>
          </a:p>
          <a:p>
            <a:pPr>
              <a:lnSpc>
                <a:spcPct val="70000"/>
              </a:lnSpc>
            </a:pPr>
            <a:r>
              <a:rPr lang="ru-RU" sz="1000" b="1" smtClean="0">
                <a:solidFill>
                  <a:srgbClr val="712703"/>
                </a:solidFill>
                <a:latin typeface="Times New Roman" pitchFamily="18" charset="0"/>
                <a:cs typeface="Times New Roman" pitchFamily="18" charset="0"/>
              </a:rPr>
              <a:t>спорт в моей жизни,</a:t>
            </a:r>
          </a:p>
          <a:p>
            <a:pPr>
              <a:lnSpc>
                <a:spcPct val="70000"/>
              </a:lnSpc>
            </a:pPr>
            <a:r>
              <a:rPr lang="ru-RU" sz="1000" b="1" smtClean="0">
                <a:solidFill>
                  <a:srgbClr val="712703"/>
                </a:solidFill>
                <a:latin typeface="Times New Roman" pitchFamily="18" charset="0"/>
                <a:cs typeface="Times New Roman" pitchFamily="18" charset="0"/>
              </a:rPr>
              <a:t>спортивное соревнование,  </a:t>
            </a:r>
          </a:p>
          <a:p>
            <a:pPr>
              <a:lnSpc>
                <a:spcPct val="70000"/>
              </a:lnSpc>
            </a:pPr>
            <a:r>
              <a:rPr lang="ru-RU" sz="1000" b="1" smtClean="0">
                <a:solidFill>
                  <a:srgbClr val="712703"/>
                </a:solidFill>
                <a:latin typeface="Times New Roman" pitchFamily="18" charset="0"/>
                <a:cs typeface="Times New Roman" pitchFamily="18" charset="0"/>
              </a:rPr>
              <a:t>правильное питание,</a:t>
            </a:r>
          </a:p>
          <a:p>
            <a:pPr>
              <a:lnSpc>
                <a:spcPct val="70000"/>
              </a:lnSpc>
            </a:pPr>
            <a:r>
              <a:rPr lang="ru-RU" sz="1000" b="1" smtClean="0">
                <a:solidFill>
                  <a:srgbClr val="712703"/>
                </a:solidFill>
                <a:latin typeface="Times New Roman" pitchFamily="18" charset="0"/>
                <a:cs typeface="Times New Roman" pitchFamily="18" charset="0"/>
              </a:rPr>
              <a:t>школьный спектакль,</a:t>
            </a:r>
          </a:p>
          <a:p>
            <a:pPr>
              <a:lnSpc>
                <a:spcPct val="70000"/>
              </a:lnSpc>
            </a:pPr>
            <a:endParaRPr lang="ru-RU" sz="1000" b="1" smtClean="0">
              <a:solidFill>
                <a:srgbClr val="712703"/>
              </a:solidFill>
              <a:latin typeface="Times New Roman" pitchFamily="18" charset="0"/>
              <a:cs typeface="Times New Roman" pitchFamily="18" charset="0"/>
            </a:endParaRPr>
          </a:p>
        </p:txBody>
      </p:sp>
      <p:pic>
        <p:nvPicPr>
          <p:cNvPr id="33799" name="Picture 5" descr="shutterstock_109634627"/>
          <p:cNvPicPr>
            <a:picLocks noChangeAspect="1" noChangeArrowheads="1"/>
          </p:cNvPicPr>
          <p:nvPr/>
        </p:nvPicPr>
        <p:blipFill>
          <a:blip r:embed="rId3"/>
          <a:srcRect/>
          <a:stretch>
            <a:fillRect/>
          </a:stretch>
        </p:blipFill>
        <p:spPr bwMode="auto">
          <a:xfrm>
            <a:off x="6543675" y="247650"/>
            <a:ext cx="2051050" cy="1636713"/>
          </a:xfrm>
          <a:prstGeom prst="rect">
            <a:avLst/>
          </a:prstGeom>
          <a:noFill/>
          <a:ln w="9525">
            <a:noFill/>
            <a:miter lim="800000"/>
            <a:headEnd/>
            <a:tailEnd/>
          </a:ln>
        </p:spPr>
      </p:pic>
      <p:pic>
        <p:nvPicPr>
          <p:cNvPr id="33800" name="Picture 5" descr="shutterstock_123887251"/>
          <p:cNvPicPr>
            <a:picLocks noChangeAspect="1" noChangeArrowheads="1"/>
          </p:cNvPicPr>
          <p:nvPr/>
        </p:nvPicPr>
        <p:blipFill>
          <a:blip r:embed="rId4"/>
          <a:srcRect/>
          <a:stretch>
            <a:fillRect/>
          </a:stretch>
        </p:blipFill>
        <p:spPr bwMode="auto">
          <a:xfrm>
            <a:off x="6440488" y="4833938"/>
            <a:ext cx="2214562" cy="1717675"/>
          </a:xfrm>
          <a:prstGeom prst="rect">
            <a:avLst/>
          </a:prstGeom>
          <a:noFill/>
          <a:ln w="9525">
            <a:noFill/>
            <a:miter lim="800000"/>
            <a:headEnd/>
            <a:tailEnd/>
          </a:ln>
        </p:spPr>
      </p:pic>
      <p:sp>
        <p:nvSpPr>
          <p:cNvPr id="33801" name="Rectangle 10"/>
          <p:cNvSpPr>
            <a:spLocks noChangeArrowheads="1"/>
          </p:cNvSpPr>
          <p:nvPr/>
        </p:nvSpPr>
        <p:spPr bwMode="auto">
          <a:xfrm>
            <a:off x="6910388" y="1879600"/>
            <a:ext cx="1452562" cy="3098800"/>
          </a:xfrm>
          <a:prstGeom prst="rect">
            <a:avLst/>
          </a:prstGeom>
          <a:noFill/>
          <a:ln w="9525">
            <a:noFill/>
            <a:miter lim="800000"/>
            <a:headEnd/>
            <a:tailEnd/>
          </a:ln>
        </p:spPr>
        <p:txBody>
          <a:bodyPr anchor="ctr">
            <a:spAutoFit/>
          </a:bodyPr>
          <a:lstStyle/>
          <a:p>
            <a:pPr algn="ctr">
              <a:tabLst>
                <a:tab pos="457200" algn="l"/>
              </a:tabLst>
            </a:pPr>
            <a:r>
              <a:rPr lang="ru-RU" sz="900" b="1">
                <a:solidFill>
                  <a:srgbClr val="712703"/>
                </a:solidFill>
                <a:latin typeface="Times New Roman" pitchFamily="18" charset="0"/>
                <a:cs typeface="Times New Roman" pitchFamily="18" charset="0"/>
              </a:rPr>
              <a:t>Определи основную мысль высказывания.</a:t>
            </a:r>
          </a:p>
          <a:p>
            <a:pPr algn="ctr">
              <a:tabLst>
                <a:tab pos="457200" algn="l"/>
              </a:tabLst>
            </a:pPr>
            <a:r>
              <a:rPr lang="ru-RU" sz="900" b="1">
                <a:solidFill>
                  <a:srgbClr val="712703"/>
                </a:solidFill>
                <a:latin typeface="Times New Roman" pitchFamily="18" charset="0"/>
                <a:cs typeface="Times New Roman" pitchFamily="18" charset="0"/>
              </a:rPr>
              <a:t>Продумай план ответа.</a:t>
            </a:r>
          </a:p>
          <a:p>
            <a:pPr algn="ctr">
              <a:tabLst>
                <a:tab pos="457200" algn="l"/>
              </a:tabLst>
            </a:pPr>
            <a:r>
              <a:rPr lang="ru-RU" sz="900" b="1">
                <a:solidFill>
                  <a:srgbClr val="712703"/>
                </a:solidFill>
                <a:latin typeface="Times New Roman" pitchFamily="18" charset="0"/>
                <a:cs typeface="Times New Roman" pitchFamily="18" charset="0"/>
              </a:rPr>
              <a:t>Определи ключевые слова-помощники.</a:t>
            </a:r>
          </a:p>
          <a:p>
            <a:pPr algn="ctr">
              <a:tabLst>
                <a:tab pos="457200" algn="l"/>
              </a:tabLst>
            </a:pPr>
            <a:r>
              <a:rPr lang="ru-RU" sz="900" b="1">
                <a:solidFill>
                  <a:srgbClr val="712703"/>
                </a:solidFill>
                <a:latin typeface="Times New Roman" pitchFamily="18" charset="0"/>
                <a:cs typeface="Times New Roman" pitchFamily="18" charset="0"/>
              </a:rPr>
              <a:t>Помни об объёме высказывания (не менее 10 фраз).</a:t>
            </a:r>
          </a:p>
          <a:p>
            <a:pPr algn="ctr">
              <a:tabLst>
                <a:tab pos="457200" algn="l"/>
              </a:tabLst>
            </a:pPr>
            <a:r>
              <a:rPr lang="ru-RU" sz="900" b="1">
                <a:solidFill>
                  <a:srgbClr val="712703"/>
                </a:solidFill>
                <a:latin typeface="Times New Roman" pitchFamily="18" charset="0"/>
                <a:cs typeface="Times New Roman" pitchFamily="18" charset="0"/>
              </a:rPr>
              <a:t>Используй разнообразные синтаксические конструкции.</a:t>
            </a:r>
          </a:p>
          <a:p>
            <a:pPr algn="ctr">
              <a:tabLst>
                <a:tab pos="457200" algn="l"/>
              </a:tabLst>
            </a:pPr>
            <a:r>
              <a:rPr lang="ru-RU" sz="900" b="1">
                <a:solidFill>
                  <a:srgbClr val="712703"/>
                </a:solidFill>
                <a:latin typeface="Times New Roman" pitchFamily="18" charset="0"/>
                <a:cs typeface="Times New Roman" pitchFamily="18" charset="0"/>
              </a:rPr>
              <a:t>Постарайся использовать</a:t>
            </a:r>
            <a:r>
              <a:rPr lang="ru-RU" b="1">
                <a:solidFill>
                  <a:srgbClr val="712703"/>
                </a:solidFill>
              </a:rPr>
              <a:t> </a:t>
            </a:r>
            <a:r>
              <a:rPr lang="ru-RU" sz="900" b="1">
                <a:solidFill>
                  <a:srgbClr val="712703"/>
                </a:solidFill>
                <a:latin typeface="Times New Roman" pitchFamily="18" charset="0"/>
                <a:cs typeface="Times New Roman" pitchFamily="18" charset="0"/>
              </a:rPr>
              <a:t>изобразительно-выразительные средства.</a:t>
            </a:r>
          </a:p>
          <a:p>
            <a:pPr algn="ctr">
              <a:tabLst>
                <a:tab pos="457200" algn="l"/>
              </a:tabLst>
            </a:pPr>
            <a:r>
              <a:rPr lang="ru-RU" sz="900" b="1">
                <a:solidFill>
                  <a:srgbClr val="712703"/>
                </a:solidFill>
                <a:latin typeface="Times New Roman" pitchFamily="18" charset="0"/>
                <a:cs typeface="Times New Roman" pitchFamily="18" charset="0"/>
              </a:rPr>
              <a:t>Вырази собственное отношение к проблеме высказывания</a:t>
            </a:r>
            <a:r>
              <a:rPr lang="ru-RU" b="1">
                <a:solidFill>
                  <a:srgbClr val="712703"/>
                </a:solidFill>
              </a:rPr>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Рисунок 1"/>
          <p:cNvPicPr>
            <a:picLocks noChangeAspect="1"/>
          </p:cNvPicPr>
          <p:nvPr/>
        </p:nvPicPr>
        <p:blipFill>
          <a:blip r:embed="rId2"/>
          <a:srcRect/>
          <a:stretch>
            <a:fillRect/>
          </a:stretch>
        </p:blipFill>
        <p:spPr bwMode="auto">
          <a:xfrm>
            <a:off x="-149225" y="-231775"/>
            <a:ext cx="9140825" cy="6858000"/>
          </a:xfrm>
          <a:prstGeom prst="rect">
            <a:avLst/>
          </a:prstGeom>
          <a:noFill/>
          <a:ln w="9525">
            <a:noFill/>
            <a:miter lim="800000"/>
            <a:headEnd/>
            <a:tailEnd/>
          </a:ln>
        </p:spPr>
      </p:pic>
      <p:sp>
        <p:nvSpPr>
          <p:cNvPr id="34818" name="Rectangle 4"/>
          <p:cNvSpPr>
            <a:spLocks noGrp="1"/>
          </p:cNvSpPr>
          <p:nvPr>
            <p:ph type="title"/>
          </p:nvPr>
        </p:nvSpPr>
        <p:spPr/>
        <p:txBody>
          <a:bodyPr/>
          <a:lstStyle/>
          <a:p>
            <a:r>
              <a:rPr lang="ru-RU" b="1" smtClean="0">
                <a:solidFill>
                  <a:srgbClr val="B00000"/>
                </a:solidFill>
              </a:rPr>
              <a:t>                   Задание 3. Описание</a:t>
            </a:r>
          </a:p>
        </p:txBody>
      </p:sp>
      <p:sp>
        <p:nvSpPr>
          <p:cNvPr id="34819" name="Rectangle 6"/>
          <p:cNvSpPr>
            <a:spLocks noGrp="1"/>
          </p:cNvSpPr>
          <p:nvPr>
            <p:ph type="body" sz="half" idx="1"/>
          </p:nvPr>
        </p:nvSpPr>
        <p:spPr/>
        <p:txBody>
          <a:bodyPr/>
          <a:lstStyle/>
          <a:p>
            <a:pPr marL="457200" indent="-457200">
              <a:lnSpc>
                <a:spcPct val="70000"/>
              </a:lnSpc>
            </a:pPr>
            <a:r>
              <a:rPr lang="ru-RU" sz="2000" smtClean="0">
                <a:solidFill>
                  <a:srgbClr val="712703"/>
                </a:solidFill>
              </a:rPr>
              <a:t>Что изображено на переднем и заднем плане.         </a:t>
            </a:r>
          </a:p>
          <a:p>
            <a:pPr marL="457200" indent="-457200">
              <a:lnSpc>
                <a:spcPct val="70000"/>
              </a:lnSpc>
            </a:pPr>
            <a:r>
              <a:rPr lang="ru-RU" sz="2000" smtClean="0">
                <a:solidFill>
                  <a:srgbClr val="712703"/>
                </a:solidFill>
              </a:rPr>
              <a:t>Кто изображен? Что делают герои? Что для них важно в этот момент?</a:t>
            </a:r>
          </a:p>
          <a:p>
            <a:pPr marL="457200" indent="-457200">
              <a:lnSpc>
                <a:spcPct val="70000"/>
              </a:lnSpc>
            </a:pPr>
            <a:r>
              <a:rPr lang="ru-RU" sz="2000" smtClean="0">
                <a:solidFill>
                  <a:srgbClr val="712703"/>
                </a:solidFill>
              </a:rPr>
              <a:t>Какие особенности пейзажа, времени года можно отметить?</a:t>
            </a:r>
          </a:p>
          <a:p>
            <a:pPr marL="457200" indent="-457200">
              <a:lnSpc>
                <a:spcPct val="70000"/>
              </a:lnSpc>
            </a:pPr>
            <a:r>
              <a:rPr lang="ru-RU" sz="2000" smtClean="0">
                <a:solidFill>
                  <a:srgbClr val="712703"/>
                </a:solidFill>
              </a:rPr>
              <a:t>Какие цвета, оттенки использованы? Почему?</a:t>
            </a:r>
          </a:p>
          <a:p>
            <a:pPr marL="457200" indent="-457200">
              <a:lnSpc>
                <a:spcPct val="70000"/>
              </a:lnSpc>
            </a:pPr>
            <a:r>
              <a:rPr lang="ru-RU" sz="2000" smtClean="0">
                <a:solidFill>
                  <a:srgbClr val="712703"/>
                </a:solidFill>
              </a:rPr>
              <a:t>Каково настроение?</a:t>
            </a:r>
          </a:p>
          <a:p>
            <a:pPr marL="457200" indent="-457200">
              <a:lnSpc>
                <a:spcPct val="70000"/>
              </a:lnSpc>
            </a:pPr>
            <a:r>
              <a:rPr lang="ru-RU" sz="2000" smtClean="0">
                <a:solidFill>
                  <a:srgbClr val="712703"/>
                </a:solidFill>
              </a:rPr>
              <a:t>Какие впечатления у вас вызвала фотография, картина?</a:t>
            </a:r>
          </a:p>
        </p:txBody>
      </p:sp>
      <p:sp>
        <p:nvSpPr>
          <p:cNvPr id="34820" name="Rectangle 3"/>
          <p:cNvSpPr>
            <a:spLocks noGrp="1"/>
          </p:cNvSpPr>
          <p:nvPr>
            <p:ph sz="half" idx="2"/>
          </p:nvPr>
        </p:nvSpPr>
        <p:spPr/>
        <p:txBody>
          <a:bodyPr/>
          <a:lstStyle/>
          <a:p>
            <a:pPr>
              <a:lnSpc>
                <a:spcPct val="70000"/>
              </a:lnSpc>
            </a:pPr>
            <a:endParaRPr lang="ru-RU" sz="1000" b="1" smtClean="0">
              <a:latin typeface="Times New Roman" pitchFamily="18" charset="0"/>
              <a:cs typeface="Times New Roman" pitchFamily="18" charset="0"/>
            </a:endParaRPr>
          </a:p>
          <a:p>
            <a:pPr>
              <a:lnSpc>
                <a:spcPct val="70000"/>
              </a:lnSpc>
            </a:pPr>
            <a:endParaRPr lang="ru-RU" sz="1000" b="1" smtClean="0">
              <a:latin typeface="Times New Roman" pitchFamily="18" charset="0"/>
              <a:cs typeface="Times New Roman" pitchFamily="18" charset="0"/>
            </a:endParaRPr>
          </a:p>
          <a:p>
            <a:pPr>
              <a:lnSpc>
                <a:spcPct val="70000"/>
              </a:lnSpc>
            </a:pPr>
            <a:endParaRPr lang="ru-RU" sz="1000" b="1" smtClean="0">
              <a:solidFill>
                <a:srgbClr val="712703"/>
              </a:solidFill>
              <a:latin typeface="Times New Roman" pitchFamily="18" charset="0"/>
              <a:cs typeface="Times New Roman" pitchFamily="18" charset="0"/>
            </a:endParaRPr>
          </a:p>
          <a:p>
            <a:pPr>
              <a:lnSpc>
                <a:spcPct val="70000"/>
              </a:lnSpc>
            </a:pPr>
            <a:endParaRPr lang="ru-RU" sz="1000" b="1" smtClean="0">
              <a:solidFill>
                <a:srgbClr val="712703"/>
              </a:solidFill>
              <a:latin typeface="Times New Roman" pitchFamily="18" charset="0"/>
              <a:cs typeface="Times New Roman" pitchFamily="18" charset="0"/>
            </a:endParaRPr>
          </a:p>
        </p:txBody>
      </p:sp>
      <p:sp>
        <p:nvSpPr>
          <p:cNvPr id="34821" name="Rectangle 7"/>
          <p:cNvSpPr>
            <a:spLocks noChangeArrowheads="1"/>
          </p:cNvSpPr>
          <p:nvPr/>
        </p:nvSpPr>
        <p:spPr bwMode="auto">
          <a:xfrm>
            <a:off x="4662488" y="1806575"/>
            <a:ext cx="3498850" cy="4200525"/>
          </a:xfrm>
          <a:prstGeom prst="rect">
            <a:avLst/>
          </a:prstGeom>
          <a:noFill/>
          <a:ln w="9525">
            <a:noFill/>
            <a:miter lim="800000"/>
            <a:headEnd/>
            <a:tailEnd/>
          </a:ln>
        </p:spPr>
        <p:txBody>
          <a:bodyPr anchor="ctr">
            <a:spAutoFit/>
          </a:bodyPr>
          <a:lstStyle/>
          <a:p>
            <a:pPr algn="ctr"/>
            <a:r>
              <a:rPr lang="ru-RU" sz="1200" b="1">
                <a:solidFill>
                  <a:srgbClr val="712703"/>
                </a:solidFill>
                <a:latin typeface="Times New Roman" pitchFamily="18" charset="0"/>
                <a:cs typeface="Times New Roman" pitchFamily="18" charset="0"/>
              </a:rPr>
              <a:t>1. Передо мной интересная фотография. </a:t>
            </a:r>
          </a:p>
          <a:p>
            <a:pPr algn="ctr"/>
            <a:r>
              <a:rPr lang="ru-RU" sz="1200" b="1">
                <a:solidFill>
                  <a:srgbClr val="712703"/>
                </a:solidFill>
                <a:latin typeface="Times New Roman" pitchFamily="18" charset="0"/>
                <a:cs typeface="Times New Roman" pitchFamily="18" charset="0"/>
              </a:rPr>
              <a:t>2. Я думаю, что на ней изображен(а)………….. </a:t>
            </a:r>
          </a:p>
          <a:p>
            <a:pPr algn="ctr"/>
            <a:r>
              <a:rPr lang="ru-RU" sz="1200" b="1">
                <a:solidFill>
                  <a:srgbClr val="712703"/>
                </a:solidFill>
                <a:latin typeface="Times New Roman" pitchFamily="18" charset="0"/>
                <a:cs typeface="Times New Roman" pitchFamily="18" charset="0"/>
              </a:rPr>
              <a:t>3. Давайте рассмотрим изображение внимательнее. </a:t>
            </a:r>
          </a:p>
          <a:p>
            <a:pPr algn="ctr"/>
            <a:r>
              <a:rPr lang="ru-RU" sz="1200" b="1">
                <a:solidFill>
                  <a:srgbClr val="712703"/>
                </a:solidFill>
                <a:latin typeface="Times New Roman" pitchFamily="18" charset="0"/>
                <a:cs typeface="Times New Roman" pitchFamily="18" charset="0"/>
              </a:rPr>
              <a:t>4. Перед нами (школьный двор, зал музея, комната и т.д.). Если это улица, описать погоду – На снимке запечатлен (какой, какое) день, утро….+ подробности (светит яркое солнце, на небе облака и т.д.) </a:t>
            </a:r>
          </a:p>
          <a:p>
            <a:pPr algn="ctr"/>
            <a:r>
              <a:rPr lang="ru-RU" sz="1200" b="1">
                <a:solidFill>
                  <a:srgbClr val="712703"/>
                </a:solidFill>
                <a:latin typeface="Times New Roman" pitchFamily="18" charset="0"/>
                <a:cs typeface="Times New Roman" pitchFamily="18" charset="0"/>
              </a:rPr>
              <a:t>5. На переднем плане мы видим…. </a:t>
            </a:r>
          </a:p>
          <a:p>
            <a:pPr algn="ctr"/>
            <a:r>
              <a:rPr lang="ru-RU" sz="1200" b="1">
                <a:solidFill>
                  <a:srgbClr val="712703"/>
                </a:solidFill>
                <a:latin typeface="Times New Roman" pitchFamily="18" charset="0"/>
                <a:cs typeface="Times New Roman" pitchFamily="18" charset="0"/>
              </a:rPr>
              <a:t>6. Они (описать внешний вид, одежду, чем заняты). </a:t>
            </a:r>
          </a:p>
          <a:p>
            <a:pPr algn="ctr"/>
            <a:r>
              <a:rPr lang="ru-RU" sz="1200" b="1">
                <a:solidFill>
                  <a:srgbClr val="712703"/>
                </a:solidFill>
                <a:latin typeface="Times New Roman" pitchFamily="18" charset="0"/>
                <a:cs typeface="Times New Roman" pitchFamily="18" charset="0"/>
              </a:rPr>
              <a:t>7. Их лица (его лицо, ее лицо) … (радостны, печальны, сосредоточенны), потому что …</a:t>
            </a:r>
          </a:p>
          <a:p>
            <a:pPr algn="ctr"/>
            <a:r>
              <a:rPr lang="ru-RU" sz="1200" b="1">
                <a:solidFill>
                  <a:srgbClr val="712703"/>
                </a:solidFill>
                <a:latin typeface="Times New Roman" pitchFamily="18" charset="0"/>
                <a:cs typeface="Times New Roman" pitchFamily="18" charset="0"/>
              </a:rPr>
              <a:t>8. На заднем плане мы видим (назвать, кто, что на дальнем плане) </a:t>
            </a:r>
          </a:p>
          <a:p>
            <a:pPr algn="ctr"/>
            <a:r>
              <a:rPr lang="ru-RU" sz="1200" b="1">
                <a:solidFill>
                  <a:srgbClr val="712703"/>
                </a:solidFill>
                <a:latin typeface="Times New Roman" pitchFamily="18" charset="0"/>
                <a:cs typeface="Times New Roman" pitchFamily="18" charset="0"/>
              </a:rPr>
              <a:t>9. Я думаю (мне кажется), что…. (сделать вывод о том, что на заднем плане или о снимке в целом). </a:t>
            </a:r>
          </a:p>
          <a:p>
            <a:pPr algn="ctr"/>
            <a:r>
              <a:rPr lang="ru-RU" sz="1200" b="1">
                <a:solidFill>
                  <a:srgbClr val="712703"/>
                </a:solidFill>
                <a:latin typeface="Times New Roman" pitchFamily="18" charset="0"/>
                <a:cs typeface="Times New Roman" pitchFamily="18" charset="0"/>
              </a:rPr>
              <a:t>10. Мне понравилась эта фотография, потому что она четко передает чувства и эмоции присутствующих</a:t>
            </a:r>
            <a:r>
              <a:rPr lang="ru-RU" b="1">
                <a:solidFill>
                  <a:srgbClr val="712703"/>
                </a:solidFill>
              </a:rPr>
              <a:t> </a:t>
            </a:r>
            <a:r>
              <a:rPr lang="ru-RU" sz="1200" b="1">
                <a:solidFill>
                  <a:srgbClr val="712703"/>
                </a:solidFill>
                <a:latin typeface="Times New Roman" pitchFamily="18" charset="0"/>
                <a:cs typeface="Times New Roman" pitchFamily="18" charset="0"/>
              </a:rPr>
              <a:t>(присутствующего) на ней.</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Рисунок 1"/>
          <p:cNvPicPr>
            <a:picLocks noChangeAspect="1"/>
          </p:cNvPicPr>
          <p:nvPr/>
        </p:nvPicPr>
        <p:blipFill>
          <a:blip r:embed="rId2"/>
          <a:srcRect/>
          <a:stretch>
            <a:fillRect/>
          </a:stretch>
        </p:blipFill>
        <p:spPr bwMode="auto">
          <a:xfrm>
            <a:off x="-117475" y="-144463"/>
            <a:ext cx="9140825" cy="6858001"/>
          </a:xfrm>
          <a:prstGeom prst="rect">
            <a:avLst/>
          </a:prstGeom>
          <a:noFill/>
          <a:ln w="9525">
            <a:noFill/>
            <a:miter lim="800000"/>
            <a:headEnd/>
            <a:tailEnd/>
          </a:ln>
        </p:spPr>
      </p:pic>
      <p:sp>
        <p:nvSpPr>
          <p:cNvPr id="35842" name="Rectangle 4"/>
          <p:cNvSpPr>
            <a:spLocks noGrp="1"/>
          </p:cNvSpPr>
          <p:nvPr>
            <p:ph type="title"/>
          </p:nvPr>
        </p:nvSpPr>
        <p:spPr/>
        <p:txBody>
          <a:bodyPr/>
          <a:lstStyle/>
          <a:p>
            <a:r>
              <a:rPr lang="ru-RU" b="1" smtClean="0">
                <a:solidFill>
                  <a:srgbClr val="B00000"/>
                </a:solidFill>
              </a:rPr>
              <a:t>      Задание 3. Повествование</a:t>
            </a:r>
          </a:p>
        </p:txBody>
      </p:sp>
      <p:sp>
        <p:nvSpPr>
          <p:cNvPr id="35843" name="Rectangle 21"/>
          <p:cNvSpPr>
            <a:spLocks noGrp="1"/>
          </p:cNvSpPr>
          <p:nvPr>
            <p:ph sz="half" idx="1"/>
          </p:nvPr>
        </p:nvSpPr>
        <p:spPr>
          <a:xfrm>
            <a:off x="628650" y="1825625"/>
            <a:ext cx="3867150" cy="4351338"/>
          </a:xfrm>
        </p:spPr>
        <p:txBody>
          <a:bodyPr/>
          <a:lstStyle/>
          <a:p>
            <a:pPr marL="457200" indent="-457200"/>
            <a:r>
              <a:rPr lang="ru-RU" sz="2400" smtClean="0">
                <a:solidFill>
                  <a:srgbClr val="712703"/>
                </a:solidFill>
              </a:rPr>
              <a:t>Экспозиция.</a:t>
            </a:r>
          </a:p>
          <a:p>
            <a:pPr marL="457200" indent="-457200"/>
            <a:r>
              <a:rPr lang="ru-RU" sz="2400" smtClean="0">
                <a:solidFill>
                  <a:srgbClr val="712703"/>
                </a:solidFill>
              </a:rPr>
              <a:t>Завязка.</a:t>
            </a:r>
          </a:p>
          <a:p>
            <a:pPr marL="457200" indent="-457200"/>
            <a:r>
              <a:rPr lang="ru-RU" sz="2400" smtClean="0">
                <a:solidFill>
                  <a:srgbClr val="712703"/>
                </a:solidFill>
              </a:rPr>
              <a:t>Развитие действия.</a:t>
            </a:r>
          </a:p>
          <a:p>
            <a:pPr marL="457200" indent="-457200"/>
            <a:r>
              <a:rPr lang="ru-RU" sz="2400" smtClean="0">
                <a:solidFill>
                  <a:srgbClr val="712703"/>
                </a:solidFill>
              </a:rPr>
              <a:t>Кульминация.</a:t>
            </a:r>
          </a:p>
          <a:p>
            <a:pPr marL="457200" indent="-457200"/>
            <a:r>
              <a:rPr lang="ru-RU" sz="2400" smtClean="0">
                <a:solidFill>
                  <a:srgbClr val="712703"/>
                </a:solidFill>
              </a:rPr>
              <a:t>Развязка.</a:t>
            </a:r>
          </a:p>
          <a:p>
            <a:pPr marL="457200" indent="-457200"/>
            <a:r>
              <a:rPr lang="ru-RU" sz="2400" smtClean="0">
                <a:solidFill>
                  <a:srgbClr val="712703"/>
                </a:solidFill>
              </a:rPr>
              <a:t>Эпилог. (В тексте небольшого объёма его может не быть.)</a:t>
            </a:r>
          </a:p>
        </p:txBody>
      </p:sp>
      <p:sp>
        <p:nvSpPr>
          <p:cNvPr id="35844" name="Rectangle 22"/>
          <p:cNvSpPr>
            <a:spLocks noGrp="1"/>
          </p:cNvSpPr>
          <p:nvPr>
            <p:ph sz="half" idx="2"/>
          </p:nvPr>
        </p:nvSpPr>
        <p:spPr>
          <a:xfrm>
            <a:off x="4648200" y="1447800"/>
            <a:ext cx="3867150" cy="4729163"/>
          </a:xfrm>
        </p:spPr>
        <p:txBody>
          <a:bodyPr/>
          <a:lstStyle/>
          <a:p>
            <a:r>
              <a:rPr lang="ru-RU" sz="1200" b="1" smtClean="0">
                <a:solidFill>
                  <a:srgbClr val="712703"/>
                </a:solidFill>
                <a:latin typeface="Times New Roman" pitchFamily="18" charset="0"/>
                <a:cs typeface="Times New Roman" pitchFamily="18" charset="0"/>
              </a:rPr>
              <a:t>1. Я хочу рассказать об одном интересном событии - ….</a:t>
            </a:r>
          </a:p>
          <a:p>
            <a:r>
              <a:rPr lang="ru-RU" sz="1200" b="1" smtClean="0">
                <a:solidFill>
                  <a:srgbClr val="712703"/>
                </a:solidFill>
                <a:latin typeface="Times New Roman" pitchFamily="18" charset="0"/>
                <a:cs typeface="Times New Roman" pitchFamily="18" charset="0"/>
              </a:rPr>
              <a:t>2. Туда я отправился вместе с (классом, семьей, друзьями). </a:t>
            </a:r>
          </a:p>
          <a:p>
            <a:r>
              <a:rPr lang="ru-RU" sz="1200" b="1" smtClean="0">
                <a:solidFill>
                  <a:srgbClr val="712703"/>
                </a:solidFill>
                <a:latin typeface="Times New Roman" pitchFamily="18" charset="0"/>
                <a:cs typeface="Times New Roman" pitchFamily="18" charset="0"/>
              </a:rPr>
              <a:t>3. Наша (поездка, экскурсия, наш поход) состоялся (указать точную или примерную дату).</a:t>
            </a:r>
          </a:p>
          <a:p>
            <a:r>
              <a:rPr lang="ru-RU" sz="1200" b="1" smtClean="0">
                <a:solidFill>
                  <a:srgbClr val="712703"/>
                </a:solidFill>
                <a:latin typeface="Times New Roman" pitchFamily="18" charset="0"/>
                <a:cs typeface="Times New Roman" pitchFamily="18" charset="0"/>
              </a:rPr>
              <a:t>4. К этому мероприятию мы готовились заранее: … (рассказ о том, как готовились: если музей, экскурсия, то читали об этом, изучали материалы, если поход – собирали вещи, продумывали маршрут).</a:t>
            </a:r>
          </a:p>
          <a:p>
            <a:r>
              <a:rPr lang="ru-RU" sz="1200" b="1" smtClean="0">
                <a:solidFill>
                  <a:srgbClr val="712703"/>
                </a:solidFill>
                <a:latin typeface="Times New Roman" pitchFamily="18" charset="0"/>
                <a:cs typeface="Times New Roman" pitchFamily="18" charset="0"/>
              </a:rPr>
              <a:t>5. И вот наступил долгожданный день. </a:t>
            </a:r>
          </a:p>
          <a:p>
            <a:r>
              <a:rPr lang="ru-RU" sz="1200" b="1" smtClean="0">
                <a:solidFill>
                  <a:srgbClr val="712703"/>
                </a:solidFill>
                <a:latin typeface="Times New Roman" pitchFamily="18" charset="0"/>
                <a:cs typeface="Times New Roman" pitchFamily="18" charset="0"/>
              </a:rPr>
              <a:t>6. Во время экскурсии мы побывали … Во время похода мы побывали ….. </a:t>
            </a:r>
          </a:p>
          <a:p>
            <a:r>
              <a:rPr lang="ru-RU" sz="1200" b="1" smtClean="0">
                <a:solidFill>
                  <a:srgbClr val="712703"/>
                </a:solidFill>
                <a:latin typeface="Times New Roman" pitchFamily="18" charset="0"/>
                <a:cs typeface="Times New Roman" pitchFamily="18" charset="0"/>
              </a:rPr>
              <a:t>7. Кроме того, мы увидели …. </a:t>
            </a:r>
          </a:p>
          <a:p>
            <a:r>
              <a:rPr lang="ru-RU" sz="1200" b="1" smtClean="0">
                <a:solidFill>
                  <a:srgbClr val="712703"/>
                </a:solidFill>
                <a:latin typeface="Times New Roman" pitchFamily="18" charset="0"/>
                <a:cs typeface="Times New Roman" pitchFamily="18" charset="0"/>
              </a:rPr>
              <a:t>8. Самым интересным оказалось (стал, был)…., так как….</a:t>
            </a:r>
          </a:p>
          <a:p>
            <a:r>
              <a:rPr lang="ru-RU" sz="1200" b="1" smtClean="0">
                <a:solidFill>
                  <a:srgbClr val="712703"/>
                </a:solidFill>
                <a:latin typeface="Times New Roman" pitchFamily="18" charset="0"/>
                <a:cs typeface="Times New Roman" pitchFamily="18" charset="0"/>
              </a:rPr>
              <a:t>9. Мне понравилась эта ….. (понравился этот…), потому что …… </a:t>
            </a:r>
          </a:p>
          <a:p>
            <a:r>
              <a:rPr lang="ru-RU" sz="1200" b="1" smtClean="0">
                <a:solidFill>
                  <a:srgbClr val="712703"/>
                </a:solidFill>
                <a:latin typeface="Times New Roman" pitchFamily="18" charset="0"/>
                <a:cs typeface="Times New Roman" pitchFamily="18" charset="0"/>
              </a:rPr>
              <a:t>10. Я хочу еще раз принять участие в подобном мероприятии.</a:t>
            </a:r>
          </a:p>
        </p:txBody>
      </p:sp>
      <p:sp>
        <p:nvSpPr>
          <p:cNvPr id="35845" name="Rectangle 3"/>
          <p:cNvSpPr>
            <a:spLocks noGrp="1"/>
          </p:cNvSpPr>
          <p:nvPr>
            <p:ph type="body" sz="half" idx="4294967295"/>
          </p:nvPr>
        </p:nvSpPr>
        <p:spPr>
          <a:xfrm>
            <a:off x="0" y="1825625"/>
            <a:ext cx="7886700" cy="2098675"/>
          </a:xfrm>
        </p:spPr>
        <p:txBody>
          <a:bodyPr/>
          <a:lstStyle/>
          <a:p>
            <a:endParaRPr lang="ru-RU" sz="1200" b="1" smtClean="0">
              <a:latin typeface="Times New Roman" pitchFamily="18" charset="0"/>
              <a:cs typeface="Times New Roman" pitchFamily="18" charset="0"/>
            </a:endParaRPr>
          </a:p>
          <a:p>
            <a:endParaRPr lang="ru-RU" sz="1200" b="1" smtClean="0">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Рисунок 1"/>
          <p:cNvPicPr>
            <a:picLocks noChangeAspect="1"/>
          </p:cNvPicPr>
          <p:nvPr/>
        </p:nvPicPr>
        <p:blipFill>
          <a:blip r:embed="rId2"/>
          <a:srcRect/>
          <a:stretch>
            <a:fillRect/>
          </a:stretch>
        </p:blipFill>
        <p:spPr bwMode="auto">
          <a:xfrm>
            <a:off x="-117475" y="-128588"/>
            <a:ext cx="9140825" cy="6858001"/>
          </a:xfrm>
          <a:prstGeom prst="rect">
            <a:avLst/>
          </a:prstGeom>
          <a:noFill/>
          <a:ln w="9525">
            <a:noFill/>
            <a:miter lim="800000"/>
            <a:headEnd/>
            <a:tailEnd/>
          </a:ln>
        </p:spPr>
      </p:pic>
      <p:sp>
        <p:nvSpPr>
          <p:cNvPr id="36866" name="Rectangle 4"/>
          <p:cNvSpPr>
            <a:spLocks noGrp="1"/>
          </p:cNvSpPr>
          <p:nvPr>
            <p:ph type="title"/>
          </p:nvPr>
        </p:nvSpPr>
        <p:spPr/>
        <p:txBody>
          <a:bodyPr/>
          <a:lstStyle/>
          <a:p>
            <a:r>
              <a:rPr lang="ru-RU" b="1" smtClean="0">
                <a:solidFill>
                  <a:srgbClr val="B00000"/>
                </a:solidFill>
              </a:rPr>
              <a:t>             Задание 3. Рассуждение</a:t>
            </a:r>
          </a:p>
        </p:txBody>
      </p:sp>
      <p:sp>
        <p:nvSpPr>
          <p:cNvPr id="36867" name="Rectangle 8"/>
          <p:cNvSpPr>
            <a:spLocks noGrp="1"/>
          </p:cNvSpPr>
          <p:nvPr>
            <p:ph type="body" sz="half" idx="1"/>
          </p:nvPr>
        </p:nvSpPr>
        <p:spPr/>
        <p:txBody>
          <a:bodyPr/>
          <a:lstStyle/>
          <a:p>
            <a:pPr marL="457200" indent="-457200"/>
            <a:r>
              <a:rPr lang="ru-RU" sz="2400" smtClean="0">
                <a:solidFill>
                  <a:srgbClr val="712703"/>
                </a:solidFill>
              </a:rPr>
              <a:t>Тезис (основная мыль, которая может быть спорной).</a:t>
            </a:r>
          </a:p>
          <a:p>
            <a:pPr marL="457200" indent="-457200"/>
            <a:r>
              <a:rPr lang="ru-RU" sz="2400" smtClean="0">
                <a:solidFill>
                  <a:srgbClr val="712703"/>
                </a:solidFill>
              </a:rPr>
              <a:t>Доказательства в защиту изложенной мысли.</a:t>
            </a:r>
          </a:p>
          <a:p>
            <a:pPr marL="457200" indent="-457200"/>
            <a:r>
              <a:rPr lang="ru-RU" sz="2400" smtClean="0">
                <a:solidFill>
                  <a:srgbClr val="712703"/>
                </a:solidFill>
              </a:rPr>
              <a:t>Аргументы из литературных источников, жизненного опыта.</a:t>
            </a:r>
          </a:p>
          <a:p>
            <a:pPr marL="457200" indent="-457200"/>
            <a:r>
              <a:rPr lang="ru-RU" sz="2400" smtClean="0">
                <a:solidFill>
                  <a:srgbClr val="712703"/>
                </a:solidFill>
              </a:rPr>
              <a:t>Вывод по теме.</a:t>
            </a:r>
          </a:p>
          <a:p>
            <a:pPr marL="457200" indent="-457200"/>
            <a:endParaRPr lang="ru-RU" sz="2400" smtClean="0"/>
          </a:p>
        </p:txBody>
      </p:sp>
      <p:sp>
        <p:nvSpPr>
          <p:cNvPr id="36868" name="Rectangle 3"/>
          <p:cNvSpPr>
            <a:spLocks noGrp="1"/>
          </p:cNvSpPr>
          <p:nvPr>
            <p:ph sz="half" idx="2"/>
          </p:nvPr>
        </p:nvSpPr>
        <p:spPr/>
        <p:txBody>
          <a:bodyPr/>
          <a:lstStyle/>
          <a:p>
            <a:endParaRPr lang="ru-RU" sz="1200" b="1" smtClean="0">
              <a:latin typeface="Times New Roman" pitchFamily="18" charset="0"/>
              <a:cs typeface="Times New Roman" pitchFamily="18" charset="0"/>
            </a:endParaRPr>
          </a:p>
          <a:p>
            <a:endParaRPr lang="ru-RU" sz="1200" b="1" smtClean="0">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
        <p:nvSpPr>
          <p:cNvPr id="36869" name="Rectangle 9"/>
          <p:cNvSpPr>
            <a:spLocks noChangeArrowheads="1"/>
          </p:cNvSpPr>
          <p:nvPr/>
        </p:nvSpPr>
        <p:spPr bwMode="auto">
          <a:xfrm>
            <a:off x="4645025" y="1811338"/>
            <a:ext cx="3576638" cy="3743325"/>
          </a:xfrm>
          <a:prstGeom prst="rect">
            <a:avLst/>
          </a:prstGeom>
          <a:noFill/>
          <a:ln w="9525">
            <a:noFill/>
            <a:miter lim="800000"/>
            <a:headEnd/>
            <a:tailEnd/>
          </a:ln>
        </p:spPr>
        <p:txBody>
          <a:bodyPr anchor="ctr">
            <a:spAutoFit/>
          </a:bodyPr>
          <a:lstStyle/>
          <a:p>
            <a:pPr algn="ctr"/>
            <a:r>
              <a:rPr lang="ru-RU" sz="1200" b="1">
                <a:solidFill>
                  <a:srgbClr val="712703"/>
                </a:solidFill>
                <a:latin typeface="Times New Roman" pitchFamily="18" charset="0"/>
                <a:cs typeface="Times New Roman" pitchFamily="18" charset="0"/>
              </a:rPr>
              <a:t>1. Мне предложили порассуждать на интересную тему.</a:t>
            </a:r>
          </a:p>
          <a:p>
            <a:pPr algn="ctr"/>
            <a:r>
              <a:rPr lang="ru-RU" sz="1200" b="1">
                <a:solidFill>
                  <a:srgbClr val="712703"/>
                </a:solidFill>
                <a:latin typeface="Times New Roman" pitchFamily="18" charset="0"/>
                <a:cs typeface="Times New Roman" pitchFamily="18" charset="0"/>
              </a:rPr>
              <a:t>2. (Произнести заданную для монолога тему).</a:t>
            </a:r>
          </a:p>
          <a:p>
            <a:pPr algn="ctr"/>
            <a:r>
              <a:rPr lang="ru-RU" sz="1200" b="1">
                <a:solidFill>
                  <a:srgbClr val="712703"/>
                </a:solidFill>
                <a:latin typeface="Times New Roman" pitchFamily="18" charset="0"/>
                <a:cs typeface="Times New Roman" pitchFamily="18" charset="0"/>
              </a:rPr>
              <a:t>3. Попробую изложить свою точку зрения. </a:t>
            </a:r>
          </a:p>
          <a:p>
            <a:pPr algn="ctr"/>
            <a:r>
              <a:rPr lang="ru-RU" sz="1200" b="1">
                <a:solidFill>
                  <a:srgbClr val="712703"/>
                </a:solidFill>
                <a:latin typeface="Times New Roman" pitchFamily="18" charset="0"/>
                <a:cs typeface="Times New Roman" pitchFamily="18" charset="0"/>
              </a:rPr>
              <a:t>4. Итак, (далее прочитать первый предложенный вопрос). </a:t>
            </a:r>
          </a:p>
          <a:p>
            <a:pPr algn="ctr"/>
            <a:r>
              <a:rPr lang="ru-RU" sz="1200" b="1">
                <a:solidFill>
                  <a:srgbClr val="712703"/>
                </a:solidFill>
                <a:latin typeface="Times New Roman" pitchFamily="18" charset="0"/>
                <a:cs typeface="Times New Roman" pitchFamily="18" charset="0"/>
              </a:rPr>
              <a:t>5. Думаю, что …(ответ на первый предложенный вопрос). </a:t>
            </a:r>
          </a:p>
          <a:p>
            <a:pPr algn="ctr"/>
            <a:r>
              <a:rPr lang="ru-RU" sz="1200" b="1">
                <a:solidFill>
                  <a:srgbClr val="712703"/>
                </a:solidFill>
                <a:latin typeface="Times New Roman" pitchFamily="18" charset="0"/>
                <a:cs typeface="Times New Roman" pitchFamily="18" charset="0"/>
              </a:rPr>
              <a:t>6. (Ответ на второй предложенный вопрос), потому что… </a:t>
            </a:r>
          </a:p>
          <a:p>
            <a:pPr algn="ctr"/>
            <a:r>
              <a:rPr lang="ru-RU" sz="1200" b="1">
                <a:solidFill>
                  <a:srgbClr val="712703"/>
                </a:solidFill>
                <a:latin typeface="Times New Roman" pitchFamily="18" charset="0"/>
                <a:cs typeface="Times New Roman" pitchFamily="18" charset="0"/>
              </a:rPr>
              <a:t>7. Я считаю, что (ответ на третий предложенный вопрос), потому что… </a:t>
            </a:r>
          </a:p>
          <a:p>
            <a:pPr algn="ctr"/>
            <a:r>
              <a:rPr lang="ru-RU" sz="1200" b="1">
                <a:solidFill>
                  <a:srgbClr val="712703"/>
                </a:solidFill>
                <a:latin typeface="Times New Roman" pitchFamily="18" charset="0"/>
                <a:cs typeface="Times New Roman" pitchFamily="18" charset="0"/>
              </a:rPr>
              <a:t>8. Кроме того, (далее изложить информацию из последнего вопроса). </a:t>
            </a:r>
          </a:p>
          <a:p>
            <a:pPr algn="ctr"/>
            <a:r>
              <a:rPr lang="ru-RU" sz="1200" b="1">
                <a:solidFill>
                  <a:srgbClr val="712703"/>
                </a:solidFill>
                <a:latin typeface="Times New Roman" pitchFamily="18" charset="0"/>
                <a:cs typeface="Times New Roman" pitchFamily="18" charset="0"/>
              </a:rPr>
              <a:t>9. (Ответ на последний вопрос) </a:t>
            </a:r>
          </a:p>
          <a:p>
            <a:pPr algn="ctr"/>
            <a:r>
              <a:rPr lang="ru-RU" sz="1200" b="1">
                <a:solidFill>
                  <a:srgbClr val="712703"/>
                </a:solidFill>
                <a:latin typeface="Times New Roman" pitchFamily="18" charset="0"/>
                <a:cs typeface="Times New Roman" pitchFamily="18" charset="0"/>
              </a:rPr>
              <a:t>10. Таким образом, (сделать общий вывод). Такова моя позиция. </a:t>
            </a:r>
          </a:p>
          <a:p>
            <a:pPr algn="ctr"/>
            <a:r>
              <a:rPr lang="ru-RU" sz="1200" b="1">
                <a:solidFill>
                  <a:srgbClr val="712703"/>
                </a:solidFill>
                <a:latin typeface="Times New Roman" pitchFamily="18" charset="0"/>
                <a:cs typeface="Times New Roman" pitchFamily="18" charset="0"/>
              </a:rPr>
              <a:t>В пунктах 5, 6, 7, 9 применять прием реконструирования вопросительного предложения в утвердительное.</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Рисунок 1"/>
          <p:cNvPicPr>
            <a:picLocks noChangeAspect="1"/>
          </p:cNvPicPr>
          <p:nvPr/>
        </p:nvPicPr>
        <p:blipFill>
          <a:blip r:embed="rId2"/>
          <a:srcRect/>
          <a:stretch>
            <a:fillRect/>
          </a:stretch>
        </p:blipFill>
        <p:spPr bwMode="auto">
          <a:xfrm>
            <a:off x="0" y="-128588"/>
            <a:ext cx="9140825" cy="6858001"/>
          </a:xfrm>
          <a:prstGeom prst="rect">
            <a:avLst/>
          </a:prstGeom>
          <a:noFill/>
          <a:ln w="9525">
            <a:noFill/>
            <a:miter lim="800000"/>
            <a:headEnd/>
            <a:tailEnd/>
          </a:ln>
        </p:spPr>
      </p:pic>
      <p:sp>
        <p:nvSpPr>
          <p:cNvPr id="37890" name="Rectangle 4"/>
          <p:cNvSpPr>
            <a:spLocks noGrp="1"/>
          </p:cNvSpPr>
          <p:nvPr>
            <p:ph type="title" idx="4294967295"/>
          </p:nvPr>
        </p:nvSpPr>
        <p:spPr>
          <a:xfrm>
            <a:off x="628650" y="365125"/>
            <a:ext cx="7886700" cy="596900"/>
          </a:xfrm>
        </p:spPr>
        <p:txBody>
          <a:bodyPr/>
          <a:lstStyle/>
          <a:p>
            <a:r>
              <a:rPr lang="ru-RU" sz="2400" smtClean="0">
                <a:solidFill>
                  <a:srgbClr val="712703"/>
                </a:solidFill>
                <a:latin typeface="Times New Roman" pitchFamily="18" charset="0"/>
                <a:cs typeface="Times New Roman" pitchFamily="18" charset="0"/>
              </a:rPr>
              <a:t>                  Десять заповедей культуры речевого поведения</a:t>
            </a:r>
            <a:br>
              <a:rPr lang="ru-RU" sz="2400" smtClean="0">
                <a:solidFill>
                  <a:srgbClr val="712703"/>
                </a:solidFill>
                <a:latin typeface="Times New Roman" pitchFamily="18" charset="0"/>
                <a:cs typeface="Times New Roman" pitchFamily="18" charset="0"/>
              </a:rPr>
            </a:br>
            <a:endParaRPr lang="ru-RU" sz="2400" smtClean="0">
              <a:solidFill>
                <a:srgbClr val="712703"/>
              </a:solidFill>
              <a:latin typeface="Times New Roman" pitchFamily="18" charset="0"/>
              <a:cs typeface="Times New Roman" pitchFamily="18" charset="0"/>
            </a:endParaRPr>
          </a:p>
        </p:txBody>
      </p:sp>
      <p:sp>
        <p:nvSpPr>
          <p:cNvPr id="37891" name="Rectangle 3"/>
          <p:cNvSpPr>
            <a:spLocks noGrp="1"/>
          </p:cNvSpPr>
          <p:nvPr>
            <p:ph sz="half" idx="4294967295"/>
          </p:nvPr>
        </p:nvSpPr>
        <p:spPr>
          <a:xfrm>
            <a:off x="1204913" y="1409700"/>
            <a:ext cx="6659562" cy="5000625"/>
          </a:xfrm>
        </p:spPr>
        <p:txBody>
          <a:bodyPr/>
          <a:lstStyle/>
          <a:p>
            <a:pPr>
              <a:buFont typeface="Arial" charset="0"/>
              <a:buNone/>
            </a:pPr>
            <a:r>
              <a:rPr lang="ru-RU" sz="1600" b="1" smtClean="0">
                <a:solidFill>
                  <a:srgbClr val="712703"/>
                </a:solidFill>
                <a:latin typeface="Times New Roman" pitchFamily="18" charset="0"/>
                <a:cs typeface="Times New Roman" pitchFamily="18" charset="0"/>
              </a:rPr>
              <a:t> 1.</a:t>
            </a:r>
            <a:r>
              <a:rPr lang="ru-RU" sz="1600" b="1" i="1" smtClean="0">
                <a:solidFill>
                  <a:srgbClr val="712703"/>
                </a:solidFill>
                <a:latin typeface="Times New Roman" pitchFamily="18" charset="0"/>
                <a:cs typeface="Times New Roman" pitchFamily="18" charset="0"/>
              </a:rPr>
              <a:t>Избегай многословия. </a:t>
            </a:r>
          </a:p>
          <a:p>
            <a:pPr>
              <a:buFont typeface="Arial" charset="0"/>
              <a:buNone/>
            </a:pPr>
            <a:r>
              <a:rPr lang="ru-RU" sz="1600" b="1" i="1" smtClean="0">
                <a:solidFill>
                  <a:srgbClr val="712703"/>
                </a:solidFill>
                <a:latin typeface="Times New Roman" pitchFamily="18" charset="0"/>
                <a:cs typeface="Times New Roman" pitchFamily="18" charset="0"/>
              </a:rPr>
              <a:t>2.Отдавай себе ясный отчет в том, зачем ты вступил в разговор. </a:t>
            </a:r>
          </a:p>
          <a:p>
            <a:pPr>
              <a:buFont typeface="Arial" charset="0"/>
              <a:buNone/>
            </a:pPr>
            <a:r>
              <a:rPr lang="ru-RU" sz="1600" b="1" i="1" smtClean="0">
                <a:solidFill>
                  <a:srgbClr val="712703"/>
                </a:solidFill>
                <a:latin typeface="Times New Roman" pitchFamily="18" charset="0"/>
                <a:cs typeface="Times New Roman" pitchFamily="18" charset="0"/>
              </a:rPr>
              <a:t>3.Говори просто, четко и понятно. </a:t>
            </a:r>
          </a:p>
          <a:p>
            <a:pPr>
              <a:buFont typeface="Arial" charset="0"/>
              <a:buNone/>
            </a:pPr>
            <a:r>
              <a:rPr lang="ru-RU" sz="1600" b="1" i="1" smtClean="0">
                <a:solidFill>
                  <a:srgbClr val="712703"/>
                </a:solidFill>
                <a:latin typeface="Times New Roman" pitchFamily="18" charset="0"/>
                <a:cs typeface="Times New Roman" pitchFamily="18" charset="0"/>
              </a:rPr>
              <a:t>4.Избегай однообразия речи. </a:t>
            </a:r>
          </a:p>
          <a:p>
            <a:pPr>
              <a:buFont typeface="Arial" charset="0"/>
              <a:buNone/>
            </a:pPr>
            <a:r>
              <a:rPr lang="ru-RU" sz="1600" b="1" i="1" smtClean="0">
                <a:solidFill>
                  <a:srgbClr val="712703"/>
                </a:solidFill>
                <a:latin typeface="Times New Roman" pitchFamily="18" charset="0"/>
                <a:cs typeface="Times New Roman" pitchFamily="18" charset="0"/>
              </a:rPr>
              <a:t>5. Владей основными правилами культуры языка. </a:t>
            </a:r>
          </a:p>
          <a:p>
            <a:pPr>
              <a:buFont typeface="Arial" charset="0"/>
              <a:buNone/>
            </a:pPr>
            <a:r>
              <a:rPr lang="ru-RU" sz="1600" b="1" i="1" smtClean="0">
                <a:solidFill>
                  <a:srgbClr val="712703"/>
                </a:solidFill>
                <a:latin typeface="Times New Roman" pitchFamily="18" charset="0"/>
                <a:cs typeface="Times New Roman" pitchFamily="18" charset="0"/>
              </a:rPr>
              <a:t>6. Умей находить общий язык. </a:t>
            </a:r>
          </a:p>
          <a:p>
            <a:pPr>
              <a:buFont typeface="Arial" charset="0"/>
              <a:buNone/>
            </a:pPr>
            <a:r>
              <a:rPr lang="ru-RU" sz="1600" b="1" i="1" smtClean="0">
                <a:solidFill>
                  <a:srgbClr val="712703"/>
                </a:solidFill>
                <a:latin typeface="Times New Roman" pitchFamily="18" charset="0"/>
                <a:cs typeface="Times New Roman" pitchFamily="18" charset="0"/>
              </a:rPr>
              <a:t>7.Умей не только говорить, но и слушать.</a:t>
            </a:r>
          </a:p>
          <a:p>
            <a:pPr>
              <a:buFont typeface="Arial" charset="0"/>
              <a:buNone/>
            </a:pPr>
            <a:r>
              <a:rPr lang="ru-RU" sz="1600" b="1" i="1" smtClean="0">
                <a:solidFill>
                  <a:srgbClr val="712703"/>
                </a:solidFill>
                <a:latin typeface="Times New Roman" pitchFamily="18" charset="0"/>
                <a:cs typeface="Times New Roman" pitchFamily="18" charset="0"/>
              </a:rPr>
              <a:t>8. Следуй высоким образцам. </a:t>
            </a:r>
          </a:p>
          <a:p>
            <a:pPr>
              <a:buFont typeface="Arial" charset="0"/>
              <a:buNone/>
            </a:pPr>
            <a:r>
              <a:rPr lang="ru-RU" sz="1600" b="1" i="1" smtClean="0">
                <a:solidFill>
                  <a:srgbClr val="712703"/>
                </a:solidFill>
                <a:latin typeface="Times New Roman" pitchFamily="18" charset="0"/>
                <a:cs typeface="Times New Roman" pitchFamily="18" charset="0"/>
              </a:rPr>
              <a:t>9.Помни, что вежливость и благожелательность – основа культуры речевого поведения. </a:t>
            </a:r>
          </a:p>
          <a:p>
            <a:pPr>
              <a:buFont typeface="Arial" charset="0"/>
              <a:buNone/>
            </a:pPr>
            <a:r>
              <a:rPr lang="ru-RU" sz="1600" b="1" i="1" smtClean="0">
                <a:solidFill>
                  <a:srgbClr val="712703"/>
                </a:solidFill>
                <a:latin typeface="Times New Roman" pitchFamily="18" charset="0"/>
                <a:cs typeface="Times New Roman" pitchFamily="18" charset="0"/>
              </a:rPr>
              <a:t>10. Помни, что ты имеешь право нарушить любую заповедь, если это поможет лучше достичь поставленной цели общения.</a:t>
            </a:r>
          </a:p>
          <a:p>
            <a:pPr>
              <a:buFont typeface="Arial" charset="0"/>
              <a:buNone/>
            </a:pPr>
            <a:r>
              <a:rPr lang="ru-RU" sz="2400" b="1" smtClean="0"/>
              <a:t>                                                                </a:t>
            </a:r>
            <a:r>
              <a:rPr lang="ru-RU" sz="2400" smtClean="0">
                <a:solidFill>
                  <a:srgbClr val="712703"/>
                </a:solidFill>
                <a:latin typeface="Times New Roman" pitchFamily="18" charset="0"/>
                <a:cs typeface="Times New Roman" pitchFamily="18" charset="0"/>
              </a:rPr>
              <a:t>Т.И.  Абрамова</a:t>
            </a:r>
          </a:p>
        </p:txBody>
      </p:sp>
      <p:sp>
        <p:nvSpPr>
          <p:cNvPr id="37892" name="Rectangle 8"/>
          <p:cNvSpPr>
            <a:spLocks noGrp="1"/>
          </p:cNvSpPr>
          <p:nvPr>
            <p:ph sz="half" idx="4294967295"/>
          </p:nvPr>
        </p:nvSpPr>
        <p:spPr>
          <a:xfrm>
            <a:off x="773113" y="1352550"/>
            <a:ext cx="3867150" cy="4351338"/>
          </a:xfrm>
        </p:spPr>
        <p:txBody>
          <a:bodyPr/>
          <a:lstStyle/>
          <a:p>
            <a:pPr algn="ctr">
              <a:buFont typeface="Arial" charset="0"/>
              <a:buNone/>
            </a:pPr>
            <a:r>
              <a:rPr lang="ru-RU" sz="2400" smtClean="0"/>
              <a:t> </a:t>
            </a:r>
          </a:p>
        </p:txBody>
      </p:sp>
      <p:sp>
        <p:nvSpPr>
          <p:cNvPr id="37893" name="Rectangle 5"/>
          <p:cNvSpPr>
            <a:spLocks noGrp="1"/>
          </p:cNvSpPr>
          <p:nvPr>
            <p:ph type="body" sz="half" idx="4294967295"/>
          </p:nvPr>
        </p:nvSpPr>
        <p:spPr>
          <a:xfrm>
            <a:off x="4475163" y="1376363"/>
            <a:ext cx="3867150" cy="4351337"/>
          </a:xfrm>
        </p:spPr>
        <p:txBody>
          <a:bodyPr/>
          <a:lstStyle/>
          <a:p>
            <a:pPr marL="457200" indent="-457200">
              <a:buFont typeface="Arial" charset="0"/>
              <a:buNone/>
            </a:pPr>
            <a:r>
              <a:rPr lang="ru-RU" sz="3600" smtClean="0">
                <a:solidFill>
                  <a:srgbClr val="712703"/>
                </a:solidFill>
              </a:rPr>
              <a:t> </a:t>
            </a:r>
            <a:br>
              <a:rPr lang="ru-RU" sz="3600" smtClean="0">
                <a:solidFill>
                  <a:srgbClr val="712703"/>
                </a:solidFill>
              </a:rPr>
            </a:br>
            <a:r>
              <a:rPr lang="ru-RU" sz="3600" smtClean="0"/>
              <a:t/>
            </a:r>
            <a:br>
              <a:rPr lang="ru-RU" sz="3600" smtClean="0"/>
            </a:br>
            <a:endParaRPr lang="ru-RU" sz="3600" smtClean="0">
              <a:solidFill>
                <a:srgbClr val="712703"/>
              </a:solidFill>
            </a:endParaRPr>
          </a:p>
          <a:p>
            <a:pPr marL="457200" indent="-457200"/>
            <a:endParaRPr lang="ru-RU" sz="2400" smtClean="0"/>
          </a:p>
        </p:txBody>
      </p:sp>
      <p:sp>
        <p:nvSpPr>
          <p:cNvPr id="37894" name="Rectangle 6"/>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sp>
        <p:nvSpPr>
          <p:cNvPr id="37895" name="Rectangle 9"/>
          <p:cNvSpPr>
            <a:spLocks noChangeArrowheads="1"/>
          </p:cNvSpPr>
          <p:nvPr/>
        </p:nvSpPr>
        <p:spPr bwMode="auto">
          <a:xfrm>
            <a:off x="5322888" y="3328988"/>
            <a:ext cx="2954337" cy="274637"/>
          </a:xfrm>
          <a:prstGeom prst="rect">
            <a:avLst/>
          </a:prstGeom>
          <a:noFill/>
          <a:ln w="9525">
            <a:noFill/>
            <a:miter lim="800000"/>
            <a:headEnd/>
            <a:tailEnd/>
          </a:ln>
        </p:spPr>
        <p:txBody>
          <a:bodyPr anchor="ctr">
            <a:spAutoFit/>
          </a:bodyPr>
          <a:lstStyle/>
          <a:p>
            <a:pPr algn="ctr"/>
            <a:endParaRPr lang="ru-RU" sz="1200" b="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Рисунок 1"/>
          <p:cNvPicPr>
            <a:picLocks noChangeAspect="1"/>
          </p:cNvPicPr>
          <p:nvPr/>
        </p:nvPicPr>
        <p:blipFill>
          <a:blip r:embed="rId2"/>
          <a:srcRect/>
          <a:stretch>
            <a:fillRect/>
          </a:stretch>
        </p:blipFill>
        <p:spPr bwMode="auto">
          <a:xfrm>
            <a:off x="-125413" y="-112713"/>
            <a:ext cx="9140826" cy="6858001"/>
          </a:xfrm>
          <a:prstGeom prst="rect">
            <a:avLst/>
          </a:prstGeom>
          <a:noFill/>
          <a:ln w="9525">
            <a:noFill/>
            <a:miter lim="800000"/>
            <a:headEnd/>
            <a:tailEnd/>
          </a:ln>
        </p:spPr>
      </p:pic>
      <p:sp>
        <p:nvSpPr>
          <p:cNvPr id="38914" name="Rectangle 5"/>
          <p:cNvSpPr>
            <a:spLocks noGrp="1"/>
          </p:cNvSpPr>
          <p:nvPr>
            <p:ph/>
          </p:nvPr>
        </p:nvSpPr>
        <p:spPr/>
        <p:txBody>
          <a:bodyPr/>
          <a:lstStyle/>
          <a:p>
            <a:endParaRPr lang="ru-RU" sz="1400" b="1" smtClean="0">
              <a:latin typeface="Times New Roman" pitchFamily="18" charset="0"/>
              <a:cs typeface="Times New Roman" pitchFamily="18" charset="0"/>
            </a:endParaRPr>
          </a:p>
          <a:p>
            <a:endParaRPr lang="ru-RU" sz="1400" b="1" smtClean="0">
              <a:latin typeface="Times New Roman" pitchFamily="18" charset="0"/>
              <a:cs typeface="Times New Roman" pitchFamily="18" charset="0"/>
            </a:endParaRPr>
          </a:p>
          <a:p>
            <a:endParaRPr lang="ru-RU" sz="1400" b="1" smtClean="0">
              <a:solidFill>
                <a:srgbClr val="712703"/>
              </a:solidFill>
              <a:latin typeface="Times New Roman" pitchFamily="18" charset="0"/>
              <a:cs typeface="Times New Roman" pitchFamily="18" charset="0"/>
            </a:endParaRPr>
          </a:p>
          <a:p>
            <a:endParaRPr lang="ru-RU" sz="1400" b="1" smtClean="0">
              <a:solidFill>
                <a:srgbClr val="712703"/>
              </a:solidFill>
              <a:latin typeface="Times New Roman" pitchFamily="18" charset="0"/>
              <a:cs typeface="Times New Roman" pitchFamily="18" charset="0"/>
            </a:endParaRPr>
          </a:p>
        </p:txBody>
      </p:sp>
      <p:sp>
        <p:nvSpPr>
          <p:cNvPr id="38915" name="Rectangle 3"/>
          <p:cNvSpPr>
            <a:spLocks noGrp="1"/>
          </p:cNvSpPr>
          <p:nvPr>
            <p:ph type="title" idx="4294967295"/>
          </p:nvPr>
        </p:nvSpPr>
        <p:spPr>
          <a:xfrm>
            <a:off x="0" y="-268288"/>
            <a:ext cx="7886700" cy="1325563"/>
          </a:xfrm>
        </p:spPr>
        <p:txBody>
          <a:bodyPr/>
          <a:lstStyle/>
          <a:p>
            <a:r>
              <a:rPr lang="ru-RU" b="1" smtClean="0">
                <a:solidFill>
                  <a:srgbClr val="B00000"/>
                </a:solidFill>
              </a:rPr>
              <a:t>                        Задание 4</a:t>
            </a:r>
          </a:p>
        </p:txBody>
      </p:sp>
      <p:sp>
        <p:nvSpPr>
          <p:cNvPr id="38916" name="Rectangle 4"/>
          <p:cNvSpPr>
            <a:spLocks noGrp="1"/>
          </p:cNvSpPr>
          <p:nvPr>
            <p:ph type="body" sz="half" idx="4294967295"/>
          </p:nvPr>
        </p:nvSpPr>
        <p:spPr>
          <a:xfrm>
            <a:off x="5276850" y="1825625"/>
            <a:ext cx="3867150" cy="4351338"/>
          </a:xfrm>
        </p:spPr>
        <p:txBody>
          <a:bodyPr/>
          <a:lstStyle/>
          <a:p>
            <a:pPr marL="457200" indent="-457200"/>
            <a:endParaRPr lang="ru-RU" sz="2400" smtClean="0">
              <a:solidFill>
                <a:srgbClr val="712703"/>
              </a:solidFill>
            </a:endParaRPr>
          </a:p>
          <a:p>
            <a:pPr marL="457200" indent="-457200"/>
            <a:endParaRPr lang="ru-RU" sz="2400" smtClean="0"/>
          </a:p>
        </p:txBody>
      </p:sp>
      <p:sp>
        <p:nvSpPr>
          <p:cNvPr id="38917" name="Rectangle 6"/>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sp>
        <p:nvSpPr>
          <p:cNvPr id="38918" name="Rectangle 8"/>
          <p:cNvSpPr>
            <a:spLocks noChangeArrowheads="1"/>
          </p:cNvSpPr>
          <p:nvPr/>
        </p:nvSpPr>
        <p:spPr bwMode="auto">
          <a:xfrm>
            <a:off x="996950" y="1257300"/>
            <a:ext cx="6740525" cy="4838700"/>
          </a:xfrm>
          <a:prstGeom prst="rect">
            <a:avLst/>
          </a:prstGeom>
          <a:noFill/>
          <a:ln w="9525">
            <a:noFill/>
            <a:miter lim="800000"/>
            <a:headEnd/>
            <a:tailEnd/>
          </a:ln>
        </p:spPr>
        <p:txBody>
          <a:bodyPr anchor="ctr">
            <a:spAutoFit/>
          </a:bodyPr>
          <a:lstStyle/>
          <a:p>
            <a:pPr algn="ctr"/>
            <a:r>
              <a:rPr lang="ru-RU" sz="1200" i="1">
                <a:solidFill>
                  <a:srgbClr val="712703"/>
                </a:solidFill>
                <a:latin typeface="Times New Roman" pitchFamily="18" charset="0"/>
                <a:cs typeface="Times New Roman" pitchFamily="18" charset="0"/>
              </a:rPr>
              <a:t>Возможный вариант выполнения задания № 4.</a:t>
            </a:r>
            <a:r>
              <a:rPr lang="ru-RU" sz="1200">
                <a:solidFill>
                  <a:srgbClr val="712703"/>
                </a:solidFill>
                <a:latin typeface="Times New Roman" pitchFamily="18" charset="0"/>
                <a:cs typeface="Times New Roman" pitchFamily="18" charset="0"/>
              </a:rPr>
              <a:t> - Какие качества характера необходимы, чтобы победить?</a:t>
            </a:r>
          </a:p>
          <a:p>
            <a:pPr algn="ctr"/>
            <a:r>
              <a:rPr lang="ru-RU" sz="1200">
                <a:solidFill>
                  <a:srgbClr val="712703"/>
                </a:solidFill>
                <a:latin typeface="Times New Roman" pitchFamily="18" charset="0"/>
                <a:cs typeface="Times New Roman" pitchFamily="18" charset="0"/>
              </a:rPr>
              <a:t>- Что значит уметь проигрывать?</a:t>
            </a:r>
          </a:p>
          <a:p>
            <a:pPr algn="ctr"/>
            <a:r>
              <a:rPr lang="ru-RU" sz="1200">
                <a:solidFill>
                  <a:srgbClr val="712703"/>
                </a:solidFill>
                <a:latin typeface="Times New Roman" pitchFamily="18" charset="0"/>
                <a:cs typeface="Times New Roman" pitchFamily="18" charset="0"/>
              </a:rPr>
              <a:t> 2) </a:t>
            </a:r>
            <a:r>
              <a:rPr lang="ru-RU" sz="1200" i="1">
                <a:solidFill>
                  <a:srgbClr val="712703"/>
                </a:solidFill>
                <a:latin typeface="Times New Roman" pitchFamily="18" charset="0"/>
                <a:cs typeface="Times New Roman" pitchFamily="18" charset="0"/>
              </a:rPr>
              <a:t>Работаем по единому алгоритму действий ученика при ответе на каждый вопрос.</a:t>
            </a:r>
            <a:endParaRPr lang="ru-RU" sz="1200">
              <a:solidFill>
                <a:srgbClr val="712703"/>
              </a:solidFill>
              <a:latin typeface="Times New Roman" pitchFamily="18" charset="0"/>
              <a:cs typeface="Times New Roman" pitchFamily="18" charset="0"/>
            </a:endParaRPr>
          </a:p>
          <a:p>
            <a:pPr algn="ctr"/>
            <a:r>
              <a:rPr lang="ru-RU" sz="1200" u="sng">
                <a:solidFill>
                  <a:srgbClr val="712703"/>
                </a:solidFill>
                <a:latin typeface="Times New Roman" pitchFamily="18" charset="0"/>
                <a:cs typeface="Times New Roman" pitchFamily="18" charset="0"/>
              </a:rPr>
              <a:t>Работа с первым вопросом</a:t>
            </a:r>
            <a:r>
              <a:rPr lang="ru-RU" sz="1200">
                <a:solidFill>
                  <a:srgbClr val="712703"/>
                </a:solidFill>
                <a:latin typeface="Times New Roman" pitchFamily="18" charset="0"/>
                <a:cs typeface="Times New Roman" pitchFamily="18" charset="0"/>
              </a:rPr>
              <a:t>: Какие качества характера необходимы, чтобы победить?</a:t>
            </a:r>
          </a:p>
          <a:p>
            <a:pPr algn="ctr"/>
            <a:r>
              <a:rPr lang="ru-RU" sz="1200" b="1">
                <a:solidFill>
                  <a:srgbClr val="712703"/>
                </a:solidFill>
                <a:latin typeface="Times New Roman" pitchFamily="18" charset="0"/>
                <a:cs typeface="Times New Roman" pitchFamily="18" charset="0"/>
              </a:rPr>
              <a:t>Шаг 1.</a:t>
            </a:r>
            <a:r>
              <a:rPr lang="ru-RU" sz="1200">
                <a:solidFill>
                  <a:srgbClr val="712703"/>
                </a:solidFill>
                <a:latin typeface="Times New Roman" pitchFamily="18" charset="0"/>
                <a:cs typeface="Times New Roman" pitchFamily="18" charset="0"/>
              </a:rPr>
              <a:t> Внимательно </a:t>
            </a:r>
            <a:r>
              <a:rPr lang="ru-RU" sz="1200" u="sng">
                <a:solidFill>
                  <a:srgbClr val="712703"/>
                </a:solidFill>
                <a:latin typeface="Times New Roman" pitchFamily="18" charset="0"/>
                <a:cs typeface="Times New Roman" pitchFamily="18" charset="0"/>
              </a:rPr>
              <a:t>слушаем и слышим</a:t>
            </a:r>
            <a:r>
              <a:rPr lang="ru-RU" sz="1200">
                <a:solidFill>
                  <a:srgbClr val="712703"/>
                </a:solidFill>
                <a:latin typeface="Times New Roman" pitchFamily="18" charset="0"/>
                <a:cs typeface="Times New Roman" pitchFamily="18" charset="0"/>
              </a:rPr>
              <a:t>.</a:t>
            </a:r>
          </a:p>
          <a:p>
            <a:pPr algn="ctr"/>
            <a:r>
              <a:rPr lang="ru-RU" sz="1200" i="1">
                <a:solidFill>
                  <a:srgbClr val="712703"/>
                </a:solidFill>
                <a:latin typeface="Times New Roman" pitchFamily="18" charset="0"/>
                <a:cs typeface="Times New Roman" pitchFamily="18" charset="0"/>
              </a:rPr>
              <a:t>Прочитали/выслушали и постарались понять, </a:t>
            </a:r>
            <a:r>
              <a:rPr lang="ru-RU" sz="1200" b="1" i="1">
                <a:solidFill>
                  <a:srgbClr val="712703"/>
                </a:solidFill>
                <a:latin typeface="Times New Roman" pitchFamily="18" charset="0"/>
                <a:cs typeface="Times New Roman" pitchFamily="18" charset="0"/>
              </a:rPr>
              <a:t>о чём</a:t>
            </a:r>
            <a:r>
              <a:rPr lang="ru-RU" sz="1200" i="1">
                <a:solidFill>
                  <a:srgbClr val="712703"/>
                </a:solidFill>
                <a:latin typeface="Times New Roman" pitchFamily="18" charset="0"/>
                <a:cs typeface="Times New Roman" pitchFamily="18" charset="0"/>
              </a:rPr>
              <a:t> в вопросе идет речь. Нашли тему.</a:t>
            </a:r>
            <a:endParaRPr lang="ru-RU" sz="1200">
              <a:solidFill>
                <a:srgbClr val="712703"/>
              </a:solidFill>
              <a:latin typeface="Times New Roman" pitchFamily="18" charset="0"/>
              <a:cs typeface="Times New Roman" pitchFamily="18" charset="0"/>
            </a:endParaRPr>
          </a:p>
          <a:p>
            <a:pPr algn="ctr"/>
            <a:r>
              <a:rPr lang="ru-RU" sz="1200" b="1">
                <a:solidFill>
                  <a:srgbClr val="712703"/>
                </a:solidFill>
                <a:latin typeface="Times New Roman" pitchFamily="18" charset="0"/>
                <a:cs typeface="Times New Roman" pitchFamily="18" charset="0"/>
              </a:rPr>
              <a:t>Шаг 2.</a:t>
            </a:r>
            <a:r>
              <a:rPr lang="ru-RU" sz="1200">
                <a:solidFill>
                  <a:srgbClr val="712703"/>
                </a:solidFill>
                <a:latin typeface="Times New Roman" pitchFamily="18" charset="0"/>
                <a:cs typeface="Times New Roman" pitchFamily="18" charset="0"/>
              </a:rPr>
              <a:t> Быстро </a:t>
            </a:r>
            <a:r>
              <a:rPr lang="ru-RU" sz="1200" u="sng">
                <a:solidFill>
                  <a:srgbClr val="712703"/>
                </a:solidFill>
                <a:latin typeface="Times New Roman" pitchFamily="18" charset="0"/>
                <a:cs typeface="Times New Roman" pitchFamily="18" charset="0"/>
              </a:rPr>
              <a:t>выделяем и запоминаем</a:t>
            </a:r>
            <a:r>
              <a:rPr lang="ru-RU" sz="1200">
                <a:solidFill>
                  <a:srgbClr val="712703"/>
                </a:solidFill>
                <a:latin typeface="Times New Roman" pitchFamily="18" charset="0"/>
                <a:cs typeface="Times New Roman" pitchFamily="18" charset="0"/>
              </a:rPr>
              <a:t> основные тематические слова (2 или 3 существительных). Настраиваемся на составление их определения.</a:t>
            </a:r>
          </a:p>
          <a:p>
            <a:pPr algn="ctr"/>
            <a:r>
              <a:rPr lang="ru-RU" sz="1200" i="1">
                <a:solidFill>
                  <a:srgbClr val="712703"/>
                </a:solidFill>
                <a:latin typeface="Times New Roman" pitchFamily="18" charset="0"/>
                <a:cs typeface="Times New Roman" pitchFamily="18" charset="0"/>
              </a:rPr>
              <a:t>Основные тематические слова: «человек» </a:t>
            </a:r>
            <a:r>
              <a:rPr lang="ru-RU" sz="1200">
                <a:solidFill>
                  <a:srgbClr val="712703"/>
                </a:solidFill>
                <a:latin typeface="Times New Roman" pitchFamily="18" charset="0"/>
                <a:cs typeface="Times New Roman" pitchFamily="18" charset="0"/>
              </a:rPr>
              <a:t>и</a:t>
            </a:r>
            <a:r>
              <a:rPr lang="ru-RU" sz="1200" i="1">
                <a:solidFill>
                  <a:srgbClr val="712703"/>
                </a:solidFill>
                <a:latin typeface="Times New Roman" pitchFamily="18" charset="0"/>
                <a:cs typeface="Times New Roman" pitchFamily="18" charset="0"/>
              </a:rPr>
              <a:t> «победа».</a:t>
            </a:r>
            <a:endParaRPr lang="ru-RU" sz="1200">
              <a:solidFill>
                <a:srgbClr val="712703"/>
              </a:solidFill>
              <a:latin typeface="Times New Roman" pitchFamily="18" charset="0"/>
              <a:cs typeface="Times New Roman" pitchFamily="18" charset="0"/>
            </a:endParaRPr>
          </a:p>
          <a:p>
            <a:pPr algn="ctr"/>
            <a:r>
              <a:rPr lang="ru-RU" sz="1200" b="1">
                <a:solidFill>
                  <a:srgbClr val="712703"/>
                </a:solidFill>
                <a:latin typeface="Times New Roman" pitchFamily="18" charset="0"/>
                <a:cs typeface="Times New Roman" pitchFamily="18" charset="0"/>
              </a:rPr>
              <a:t>Шаг 3.</a:t>
            </a:r>
            <a:r>
              <a:rPr lang="ru-RU" sz="1200">
                <a:solidFill>
                  <a:srgbClr val="712703"/>
                </a:solidFill>
                <a:latin typeface="Times New Roman" pitchFamily="18" charset="0"/>
                <a:cs typeface="Times New Roman" pitchFamily="18" charset="0"/>
              </a:rPr>
              <a:t> Поскольку ответ на любой вопрос должен быть рассуждением-объяснением, то сначала надо сформулировать основную мысль. Для этого </a:t>
            </a:r>
            <a:r>
              <a:rPr lang="ru-RU" sz="1200" u="sng">
                <a:solidFill>
                  <a:srgbClr val="712703"/>
                </a:solidFill>
                <a:latin typeface="Times New Roman" pitchFamily="18" charset="0"/>
                <a:cs typeface="Times New Roman" pitchFamily="18" charset="0"/>
              </a:rPr>
              <a:t>повторяем </a:t>
            </a:r>
            <a:r>
              <a:rPr lang="ru-RU" sz="1200">
                <a:solidFill>
                  <a:srgbClr val="712703"/>
                </a:solidFill>
                <a:latin typeface="Times New Roman" pitchFamily="18" charset="0"/>
                <a:cs typeface="Times New Roman" pitchFamily="18" charset="0"/>
              </a:rPr>
              <a:t>заданный вопрос без вопросительной интонации и без вопросительных слов. </a:t>
            </a:r>
            <a:r>
              <a:rPr lang="ru-RU" sz="1200" u="sng">
                <a:solidFill>
                  <a:srgbClr val="712703"/>
                </a:solidFill>
                <a:latin typeface="Times New Roman" pitchFamily="18" charset="0"/>
                <a:cs typeface="Times New Roman" pitchFamily="18" charset="0"/>
              </a:rPr>
              <a:t>Получаем </a:t>
            </a:r>
            <a:r>
              <a:rPr lang="ru-RU" sz="1200">
                <a:solidFill>
                  <a:srgbClr val="712703"/>
                </a:solidFill>
                <a:latin typeface="Times New Roman" pitchFamily="18" charset="0"/>
                <a:cs typeface="Times New Roman" pitchFamily="18" charset="0"/>
              </a:rPr>
              <a:t>основную мысль нашего рассуждения-объяснения.</a:t>
            </a:r>
          </a:p>
          <a:p>
            <a:pPr algn="ctr"/>
            <a:r>
              <a:rPr lang="ru-RU" sz="1200" i="1">
                <a:solidFill>
                  <a:srgbClr val="712703"/>
                </a:solidFill>
                <a:latin typeface="Times New Roman" pitchFamily="18" charset="0"/>
                <a:cs typeface="Times New Roman" pitchFamily="18" charset="0"/>
              </a:rPr>
              <a:t> Чтобы победить, нужны многие качества характера.</a:t>
            </a:r>
            <a:endParaRPr lang="ru-RU" sz="1200">
              <a:solidFill>
                <a:srgbClr val="712703"/>
              </a:solidFill>
              <a:latin typeface="Times New Roman" pitchFamily="18" charset="0"/>
              <a:cs typeface="Times New Roman" pitchFamily="18" charset="0"/>
            </a:endParaRPr>
          </a:p>
          <a:p>
            <a:pPr algn="ctr"/>
            <a:r>
              <a:rPr lang="ru-RU" sz="1200" b="1">
                <a:solidFill>
                  <a:srgbClr val="712703"/>
                </a:solidFill>
                <a:latin typeface="Times New Roman" pitchFamily="18" charset="0"/>
                <a:cs typeface="Times New Roman" pitchFamily="18" charset="0"/>
              </a:rPr>
              <a:t>Шаг 4.</a:t>
            </a:r>
            <a:r>
              <a:rPr lang="ru-RU" sz="1200">
                <a:solidFill>
                  <a:srgbClr val="712703"/>
                </a:solidFill>
                <a:latin typeface="Times New Roman" pitchFamily="18" charset="0"/>
                <a:cs typeface="Times New Roman" pitchFamily="18" charset="0"/>
              </a:rPr>
              <a:t> </a:t>
            </a:r>
            <a:r>
              <a:rPr lang="ru-RU" sz="1200" u="sng">
                <a:solidFill>
                  <a:srgbClr val="712703"/>
                </a:solidFill>
                <a:latin typeface="Times New Roman" pitchFamily="18" charset="0"/>
                <a:cs typeface="Times New Roman" pitchFamily="18" charset="0"/>
              </a:rPr>
              <a:t>Формулируем</a:t>
            </a:r>
            <a:r>
              <a:rPr lang="ru-RU" sz="1200">
                <a:solidFill>
                  <a:srgbClr val="712703"/>
                </a:solidFill>
                <a:latin typeface="Times New Roman" pitchFamily="18" charset="0"/>
                <a:cs typeface="Times New Roman" pitchFamily="18" charset="0"/>
              </a:rPr>
              <a:t> аргументы, объясняющие полученную ОМ. Откуда их можно взять? Ученик </a:t>
            </a:r>
            <a:r>
              <a:rPr lang="ru-RU" sz="1200" u="sng">
                <a:solidFill>
                  <a:srgbClr val="712703"/>
                </a:solidFill>
                <a:latin typeface="Times New Roman" pitchFamily="18" charset="0"/>
                <a:cs typeface="Times New Roman" pitchFamily="18" charset="0"/>
              </a:rPr>
              <a:t>делает короткие толкования</a:t>
            </a:r>
            <a:r>
              <a:rPr lang="ru-RU" sz="1200">
                <a:solidFill>
                  <a:srgbClr val="712703"/>
                </a:solidFill>
                <a:latin typeface="Times New Roman" pitchFamily="18" charset="0"/>
                <a:cs typeface="Times New Roman" pitchFamily="18" charset="0"/>
              </a:rPr>
              <a:t> каждого из тематических слов, делая их аргументами к основной мысли.</a:t>
            </a:r>
          </a:p>
          <a:p>
            <a:pPr algn="ctr"/>
            <a:r>
              <a:rPr lang="ru-RU" sz="1200" i="1">
                <a:solidFill>
                  <a:srgbClr val="712703"/>
                </a:solidFill>
                <a:latin typeface="Times New Roman" pitchFamily="18" charset="0"/>
                <a:cs typeface="Times New Roman" pitchFamily="18" charset="0"/>
              </a:rPr>
              <a:t>Победа – это результат длительных, целенаправленных усилий человека, а также это потребность улучшить достигнутый результат.</a:t>
            </a:r>
            <a:endParaRPr lang="ru-RU" sz="1200">
              <a:solidFill>
                <a:srgbClr val="712703"/>
              </a:solidFill>
              <a:latin typeface="Times New Roman" pitchFamily="18" charset="0"/>
              <a:cs typeface="Times New Roman" pitchFamily="18" charset="0"/>
            </a:endParaRPr>
          </a:p>
          <a:p>
            <a:pPr algn="ctr"/>
            <a:r>
              <a:rPr lang="ru-RU" sz="1200" i="1">
                <a:solidFill>
                  <a:srgbClr val="712703"/>
                </a:solidFill>
                <a:latin typeface="Times New Roman" pitchFamily="18" charset="0"/>
                <a:cs typeface="Times New Roman" pitchFamily="18" charset="0"/>
              </a:rPr>
              <a:t>Необходимые для победы качества характера: упорство в достижении намеченного результата. Умение так организовать своё время, чтобы все эти усилия были разумными, а не чрезмерными.</a:t>
            </a:r>
            <a:endParaRPr lang="ru-RU" sz="1200">
              <a:solidFill>
                <a:srgbClr val="712703"/>
              </a:solidFill>
              <a:latin typeface="Times New Roman" pitchFamily="18" charset="0"/>
              <a:cs typeface="Times New Roman" pitchFamily="18" charset="0"/>
            </a:endParaRPr>
          </a:p>
          <a:p>
            <a:pPr algn="ctr"/>
            <a:r>
              <a:rPr lang="ru-RU" sz="1200">
                <a:solidFill>
                  <a:srgbClr val="712703"/>
                </a:solidFill>
                <a:latin typeface="Times New Roman" pitchFamily="18" charset="0"/>
                <a:cs typeface="Times New Roman" pitchFamily="18" charset="0"/>
              </a:rPr>
              <a:t>Отвечая на вопрос, ученик соединяет два определения связкой </a:t>
            </a:r>
            <a:r>
              <a:rPr lang="ru-RU" sz="1200" i="1">
                <a:solidFill>
                  <a:srgbClr val="712703"/>
                </a:solidFill>
                <a:latin typeface="Times New Roman" pitchFamily="18" charset="0"/>
                <a:cs typeface="Times New Roman" pitchFamily="18" charset="0"/>
              </a:rPr>
              <a:t>поэтому</a:t>
            </a:r>
            <a:r>
              <a:rPr lang="ru-RU" sz="1200">
                <a:solidFill>
                  <a:srgbClr val="712703"/>
                </a:solidFill>
                <a:latin typeface="Times New Roman" pitchFamily="18" charset="0"/>
                <a:cs typeface="Times New Roman" pitchFamily="18" charset="0"/>
              </a:rPr>
              <a:t> - получается связный ответ объемом 3 фразы.</a:t>
            </a:r>
          </a:p>
          <a:p>
            <a:pPr algn="ctr"/>
            <a:r>
              <a:rPr lang="ru-RU" sz="1200">
                <a:solidFill>
                  <a:srgbClr val="712703"/>
                </a:solidFill>
                <a:latin typeface="Times New Roman" pitchFamily="18" charset="0"/>
                <a:cs typeface="Times New Roman" pitchFamily="18" charset="0"/>
              </a:rPr>
              <a:t>Работа с другими вопросами идет аналогично. В результате весь объем реплик в диалоге составит примерно десять фраз.</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Рисунок 1"/>
          <p:cNvPicPr>
            <a:picLocks noChangeAspect="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
        <p:nvSpPr>
          <p:cNvPr id="39938" name="Rectangle 4"/>
          <p:cNvSpPr>
            <a:spLocks noGrp="1"/>
          </p:cNvSpPr>
          <p:nvPr>
            <p:ph type="title"/>
          </p:nvPr>
        </p:nvSpPr>
        <p:spPr>
          <a:xfrm>
            <a:off x="628650" y="-220663"/>
            <a:ext cx="7886700" cy="715963"/>
          </a:xfrm>
        </p:spPr>
        <p:txBody>
          <a:bodyPr/>
          <a:lstStyle/>
          <a:p>
            <a:r>
              <a:rPr lang="ru-RU" sz="4000" b="1" smtClean="0">
                <a:solidFill>
                  <a:srgbClr val="B00000"/>
                </a:solidFill>
              </a:rPr>
              <a:t>          </a:t>
            </a:r>
            <a:br>
              <a:rPr lang="ru-RU" sz="4000" b="1" smtClean="0">
                <a:solidFill>
                  <a:srgbClr val="B00000"/>
                </a:solidFill>
              </a:rPr>
            </a:br>
            <a:r>
              <a:rPr lang="ru-RU" sz="4000" b="1" smtClean="0">
                <a:solidFill>
                  <a:srgbClr val="B00000"/>
                </a:solidFill>
              </a:rPr>
              <a:t/>
            </a:r>
            <a:br>
              <a:rPr lang="ru-RU" sz="4000" b="1" smtClean="0">
                <a:solidFill>
                  <a:srgbClr val="B00000"/>
                </a:solidFill>
              </a:rPr>
            </a:br>
            <a:r>
              <a:rPr lang="ru-RU" sz="4000" b="1" smtClean="0">
                <a:solidFill>
                  <a:srgbClr val="B00000"/>
                </a:solidFill>
              </a:rPr>
              <a:t> Задание 4</a:t>
            </a:r>
          </a:p>
        </p:txBody>
      </p:sp>
      <p:sp>
        <p:nvSpPr>
          <p:cNvPr id="39939" name="Rectangle 3"/>
          <p:cNvSpPr>
            <a:spLocks noGrp="1"/>
          </p:cNvSpPr>
          <p:nvPr>
            <p:ph sz="half" idx="1"/>
          </p:nvPr>
        </p:nvSpPr>
        <p:spPr>
          <a:xfrm>
            <a:off x="628650" y="1825625"/>
            <a:ext cx="3867150" cy="4351338"/>
          </a:xfrm>
        </p:spPr>
        <p:txBody>
          <a:bodyPr/>
          <a:lstStyle/>
          <a:p>
            <a:endParaRPr lang="ru-RU" sz="1200" b="1" smtClean="0">
              <a:latin typeface="Times New Roman" pitchFamily="18" charset="0"/>
              <a:cs typeface="Times New Roman" pitchFamily="18" charset="0"/>
            </a:endParaRPr>
          </a:p>
          <a:p>
            <a:endParaRPr lang="ru-RU" sz="1200" b="1" smtClean="0">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
        <p:nvSpPr>
          <p:cNvPr id="39940" name="Rectangle 8"/>
          <p:cNvSpPr>
            <a:spLocks noGrp="1"/>
          </p:cNvSpPr>
          <p:nvPr>
            <p:ph sz="half" idx="2"/>
          </p:nvPr>
        </p:nvSpPr>
        <p:spPr>
          <a:xfrm>
            <a:off x="773113" y="1352550"/>
            <a:ext cx="3867150" cy="4351338"/>
          </a:xfrm>
        </p:spPr>
        <p:txBody>
          <a:bodyPr/>
          <a:lstStyle/>
          <a:p>
            <a:pPr marL="457200" indent="-457200"/>
            <a:r>
              <a:rPr lang="ru-RU" sz="1200" b="1" smtClean="0">
                <a:latin typeface="Times New Roman" pitchFamily="18" charset="0"/>
                <a:cs typeface="Times New Roman" pitchFamily="18" charset="0"/>
              </a:rPr>
              <a:t>Примите участие в интервью. Вам необходимо ответить на пять вопросов. Пожалуйста, дайте полные ответы на вопросы. На ознакомление с вопросами – 1 минута. Ответ на каждый вопрос – 1 минута.</a:t>
            </a:r>
          </a:p>
          <a:p>
            <a:pPr marL="457200" indent="-457200"/>
            <a:r>
              <a:rPr lang="ru-RU" sz="1200" b="1" smtClean="0">
                <a:latin typeface="Times New Roman" pitchFamily="18" charset="0"/>
                <a:cs typeface="Times New Roman" pitchFamily="18" charset="0"/>
              </a:rPr>
              <a:t> Есть ли у Вас друг? Ответ: ______________________________________________________________________________________________________________________________Почему Вы подружились? Что у вас общего?Ответ: ______________________________________________________________________________________________________________________________Чем Ваш товарищ отличается от Вас? Ответ: ______________________________________________________________________________________________________________________________Как Вы думаете, Вы хороший друг? Почему Вы так считаете? Ответ: ______________________________________________________________________________________________________________________________Посоветуйте своим сверстникам, как найти настоящего друга. Ответ:</a:t>
            </a:r>
          </a:p>
        </p:txBody>
      </p:sp>
      <p:sp>
        <p:nvSpPr>
          <p:cNvPr id="39941" name="Rectangle 6"/>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sp>
        <p:nvSpPr>
          <p:cNvPr id="39942" name="Rectangle 9"/>
          <p:cNvSpPr>
            <a:spLocks noChangeArrowheads="1"/>
          </p:cNvSpPr>
          <p:nvPr/>
        </p:nvSpPr>
        <p:spPr bwMode="auto">
          <a:xfrm>
            <a:off x="5322888" y="3328988"/>
            <a:ext cx="2954337" cy="274637"/>
          </a:xfrm>
          <a:prstGeom prst="rect">
            <a:avLst/>
          </a:prstGeom>
          <a:noFill/>
          <a:ln w="9525">
            <a:noFill/>
            <a:miter lim="800000"/>
            <a:headEnd/>
            <a:tailEnd/>
          </a:ln>
        </p:spPr>
        <p:txBody>
          <a:bodyPr anchor="ctr">
            <a:spAutoFit/>
          </a:bodyPr>
          <a:lstStyle/>
          <a:p>
            <a:pPr algn="ctr"/>
            <a:endParaRPr lang="ru-RU" sz="1200" b="1">
              <a:latin typeface="Times New Roman" pitchFamily="18" charset="0"/>
              <a:cs typeface="Times New Roman" pitchFamily="18" charset="0"/>
            </a:endParaRPr>
          </a:p>
        </p:txBody>
      </p:sp>
      <p:graphicFrame>
        <p:nvGraphicFramePr>
          <p:cNvPr id="37161" name="Group 297"/>
          <p:cNvGraphicFramePr>
            <a:graphicFrameLocks noGrp="1"/>
          </p:cNvGraphicFramePr>
          <p:nvPr/>
        </p:nvGraphicFramePr>
        <p:xfrm>
          <a:off x="4932363" y="96838"/>
          <a:ext cx="3659187" cy="3016250"/>
        </p:xfrm>
        <a:graphic>
          <a:graphicData uri="http://schemas.openxmlformats.org/drawingml/2006/table">
            <a:tbl>
              <a:tblPr/>
              <a:tblGrid>
                <a:gridCol w="1219200"/>
                <a:gridCol w="1252537"/>
                <a:gridCol w="1187450"/>
              </a:tblGrid>
              <a:tr h="339725">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1" i="0" u="none" strike="noStrike" cap="none" normalizeH="0" baseline="0" smtClean="0">
                          <a:ln>
                            <a:noFill/>
                          </a:ln>
                          <a:solidFill>
                            <a:schemeClr val="tx1"/>
                          </a:solidFill>
                          <a:effectLst/>
                          <a:latin typeface="Times New Roman" pitchFamily="18" charset="0"/>
                          <a:cs typeface="Times New Roman" pitchFamily="18" charset="0"/>
                        </a:rPr>
                        <a:t>Критерии оценивания диалога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Баллы</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Самопроверка/взаимопроверка</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r>
              <a:tr h="341313">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Экзаменуемый справился с коммуникативной задачей: дал полный ответ на вопрос.</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№1</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№2</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№3</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№4</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r>
              <a:tr h="339725">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Экзаменуемый предпринял попытку справиться с коммуникативной задачей,</a:t>
                      </a:r>
                      <a:r>
                        <a:rPr kumimoji="0" lang="ru-RU" sz="800" b="1" i="0" u="none" strike="noStrike" cap="none" normalizeH="0" baseline="0" smtClean="0">
                          <a:ln>
                            <a:noFill/>
                          </a:ln>
                          <a:solidFill>
                            <a:schemeClr val="tx1"/>
                          </a:solidFill>
                          <a:effectLst/>
                          <a:latin typeface="Times New Roman" pitchFamily="18" charset="0"/>
                          <a:cs typeface="Times New Roman" pitchFamily="18" charset="0"/>
                        </a:rPr>
                        <a:t>но </a:t>
                      </a: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дан неточный или </a:t>
                      </a:r>
                      <a:r>
                        <a:rPr kumimoji="0" lang="ru-RU" sz="800" b="1" i="0" u="none" strike="noStrike" cap="none" normalizeH="0" baseline="0" smtClean="0">
                          <a:ln>
                            <a:noFill/>
                          </a:ln>
                          <a:solidFill>
                            <a:schemeClr val="tx1"/>
                          </a:solidFill>
                          <a:effectLst/>
                          <a:latin typeface="Times New Roman" pitchFamily="18" charset="0"/>
                          <a:cs typeface="Times New Roman" pitchFamily="18" charset="0"/>
                        </a:rPr>
                        <a:t>односложный</a:t>
                      </a: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 ответ на вопрос,</a:t>
                      </a:r>
                      <a:r>
                        <a:rPr kumimoji="0" lang="ru-RU" sz="800" b="1" i="0" u="none" strike="noStrike" cap="none" normalizeH="0" baseline="0" smtClean="0">
                          <a:ln>
                            <a:noFill/>
                          </a:ln>
                          <a:solidFill>
                            <a:schemeClr val="tx1"/>
                          </a:solidFill>
                          <a:effectLst/>
                          <a:latin typeface="Times New Roman" pitchFamily="18" charset="0"/>
                          <a:cs typeface="Times New Roman" pitchFamily="18" charset="0"/>
                        </a:rPr>
                        <a:t>или </a:t>
                      </a: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экзаменуемый не дал ответ на вопрос.</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№1</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№2</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№3</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№4</a:t>
                      </a:r>
                    </a:p>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800" b="0" i="0" u="none" strike="noStrike" cap="none" normalizeH="0" baseline="0" smtClean="0">
                          <a:ln>
                            <a:noFill/>
                          </a:ln>
                          <a:solidFill>
                            <a:schemeClr val="tx1"/>
                          </a:solidFill>
                          <a:effectLst/>
                          <a:latin typeface="Times New Roman" pitchFamily="18" charset="0"/>
                          <a:cs typeface="Times New Roman" pitchFamily="18" charset="0"/>
                        </a:rPr>
                        <a:t>Вопрос №5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9725">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900" b="0" i="0" u="none" strike="noStrike" cap="none" normalizeH="0" baseline="0" smtClean="0">
                          <a:ln>
                            <a:noFill/>
                          </a:ln>
                          <a:solidFill>
                            <a:schemeClr val="tx1"/>
                          </a:solidFill>
                          <a:effectLst/>
                          <a:latin typeface="Times New Roman" pitchFamily="18" charset="0"/>
                          <a:cs typeface="Times New Roman" pitchFamily="18" charset="0"/>
                        </a:rPr>
                        <a:t>Максимальное кол-во баллов</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r>
                        <a:rPr kumimoji="0" lang="ru-RU" sz="900" b="0" i="0" u="none" strike="noStrike" cap="none" normalizeH="0" baseline="0" smtClean="0">
                          <a:ln>
                            <a:noFill/>
                          </a:ln>
                          <a:solidFill>
                            <a:schemeClr val="tx1"/>
                          </a:solidFill>
                          <a:effectLst/>
                          <a:latin typeface="Times New Roman" pitchFamily="18" charset="0"/>
                          <a:cs typeface="Times New Roman"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charset="0"/>
                        <a:buNone/>
                        <a:tabLst/>
                      </a:pPr>
                      <a:endParaRPr kumimoji="0" lang="ru-RU" sz="9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9965" name="Rectangle 101"/>
          <p:cNvSpPr>
            <a:spLocks noChangeArrowheads="1"/>
          </p:cNvSpPr>
          <p:nvPr/>
        </p:nvSpPr>
        <p:spPr bwMode="auto">
          <a:xfrm>
            <a:off x="-303213" y="2130425"/>
            <a:ext cx="9144001" cy="0"/>
          </a:xfrm>
          <a:prstGeom prst="rect">
            <a:avLst/>
          </a:prstGeom>
          <a:solidFill>
            <a:srgbClr val="FFFFFF"/>
          </a:solidFill>
          <a:ln w="9525">
            <a:noFill/>
            <a:miter lim="800000"/>
            <a:headEnd/>
            <a:tailEnd/>
          </a:ln>
        </p:spPr>
        <p:txBody>
          <a:bodyPr wrap="none" anchor="ctr">
            <a:spAutoFit/>
          </a:bodyPr>
          <a:lstStyle/>
          <a:p>
            <a:endParaRPr lang="ru-RU"/>
          </a:p>
        </p:txBody>
      </p:sp>
      <p:graphicFrame>
        <p:nvGraphicFramePr>
          <p:cNvPr id="37174" name="Group 310"/>
          <p:cNvGraphicFramePr>
            <a:graphicFrameLocks noGrp="1"/>
          </p:cNvGraphicFramePr>
          <p:nvPr/>
        </p:nvGraphicFramePr>
        <p:xfrm>
          <a:off x="4967288" y="2955925"/>
          <a:ext cx="3640137" cy="2994025"/>
        </p:xfrm>
        <a:graphic>
          <a:graphicData uri="http://schemas.openxmlformats.org/drawingml/2006/table">
            <a:tbl>
              <a:tblPr/>
              <a:tblGrid>
                <a:gridCol w="2963862"/>
                <a:gridCol w="230188"/>
                <a:gridCol w="446087"/>
              </a:tblGrid>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Критерии оценивания речевого оформления</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ответов на вопросы (Р2).</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Баллы</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Самопроверка/</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взаимопроверка</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25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Грамотность   речи</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20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Грамматические, речевые, орфоэпические ошибки отсутствуют.</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2</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23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Допущено не более 3 ошибок.</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1</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25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Допущено более 3 ошибок.</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0</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23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Речевое оформление</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39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Речь в целом отличается богатством и точностью словаря, используются разнообразные синтаксические конструкции</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1</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39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Речь отличается бедностью и/или неточностью словаря, и/или используются однотипные синтаксические конструкции</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0</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25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Максимальное количество баллов</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3</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809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1" i="0" u="none" strike="noStrike" cap="none" normalizeH="0" baseline="0" smtClean="0">
                          <a:ln>
                            <a:noFill/>
                          </a:ln>
                          <a:solidFill>
                            <a:srgbClr val="333333"/>
                          </a:solidFill>
                          <a:effectLst/>
                          <a:latin typeface="Times New Roman" pitchFamily="18" charset="0"/>
                          <a:ea typeface="Batang" pitchFamily="18" charset="-127"/>
                          <a:cs typeface="Times New Roman" pitchFamily="18" charset="0"/>
                        </a:rPr>
                        <a:t> </a:t>
                      </a:r>
                      <a:endParaRPr kumimoji="0" lang="ru-RU" sz="800" b="0" i="0" u="none" strike="noStrike" cap="none" normalizeH="0" baseline="0" smtClean="0">
                        <a:ln>
                          <a:noFill/>
                        </a:ln>
                        <a:solidFill>
                          <a:schemeClr val="tx1"/>
                        </a:solidFill>
                        <a:effectLst/>
                        <a:latin typeface="Times New Roman" pitchFamily="18" charset="0"/>
                        <a:ea typeface="Batang" pitchFamily="18" charset="-127"/>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Рисунок 1"/>
          <p:cNvPicPr>
            <a:picLocks noChangeAspect="1"/>
          </p:cNvPicPr>
          <p:nvPr/>
        </p:nvPicPr>
        <p:blipFill>
          <a:blip r:embed="rId2"/>
          <a:srcRect/>
          <a:stretch>
            <a:fillRect/>
          </a:stretch>
        </p:blipFill>
        <p:spPr bwMode="auto">
          <a:xfrm>
            <a:off x="-117475" y="-128588"/>
            <a:ext cx="9140825" cy="6858001"/>
          </a:xfrm>
          <a:prstGeom prst="rect">
            <a:avLst/>
          </a:prstGeom>
          <a:noFill/>
          <a:ln w="9525">
            <a:noFill/>
            <a:miter lim="800000"/>
            <a:headEnd/>
            <a:tailEnd/>
          </a:ln>
        </p:spPr>
      </p:pic>
      <p:sp>
        <p:nvSpPr>
          <p:cNvPr id="40962" name="Rectangle 4"/>
          <p:cNvSpPr>
            <a:spLocks noGrp="1"/>
          </p:cNvSpPr>
          <p:nvPr>
            <p:ph type="title" idx="4294967295"/>
          </p:nvPr>
        </p:nvSpPr>
        <p:spPr>
          <a:xfrm>
            <a:off x="628650" y="365125"/>
            <a:ext cx="7886700" cy="596900"/>
          </a:xfrm>
        </p:spPr>
        <p:txBody>
          <a:bodyPr/>
          <a:lstStyle/>
          <a:p>
            <a:r>
              <a:rPr lang="ru-RU" sz="4000" b="1" smtClean="0">
                <a:solidFill>
                  <a:srgbClr val="B00000"/>
                </a:solidFill>
              </a:rPr>
              <a:t>                  Задание 4 </a:t>
            </a:r>
          </a:p>
        </p:txBody>
      </p:sp>
      <p:sp>
        <p:nvSpPr>
          <p:cNvPr id="40963" name="Rectangle 3"/>
          <p:cNvSpPr>
            <a:spLocks noGrp="1"/>
          </p:cNvSpPr>
          <p:nvPr>
            <p:ph sz="half" idx="4294967295"/>
          </p:nvPr>
        </p:nvSpPr>
        <p:spPr>
          <a:xfrm>
            <a:off x="628650" y="1825625"/>
            <a:ext cx="3867150" cy="4351338"/>
          </a:xfrm>
        </p:spPr>
        <p:txBody>
          <a:bodyPr/>
          <a:lstStyle/>
          <a:p>
            <a:endParaRPr lang="ru-RU" sz="1200" b="1" smtClean="0">
              <a:latin typeface="Times New Roman" pitchFamily="18" charset="0"/>
              <a:cs typeface="Times New Roman" pitchFamily="18" charset="0"/>
            </a:endParaRPr>
          </a:p>
          <a:p>
            <a:endParaRPr lang="ru-RU" sz="1200" b="1" smtClean="0">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
        <p:nvSpPr>
          <p:cNvPr id="40964" name="Rectangle 8"/>
          <p:cNvSpPr>
            <a:spLocks noGrp="1"/>
          </p:cNvSpPr>
          <p:nvPr>
            <p:ph sz="half" idx="4294967295"/>
          </p:nvPr>
        </p:nvSpPr>
        <p:spPr>
          <a:xfrm>
            <a:off x="773113" y="1352550"/>
            <a:ext cx="3867150" cy="4351338"/>
          </a:xfrm>
        </p:spPr>
        <p:txBody>
          <a:bodyPr/>
          <a:lstStyle/>
          <a:p>
            <a:pPr algn="ctr">
              <a:buFont typeface="Arial" charset="0"/>
              <a:buNone/>
            </a:pPr>
            <a:r>
              <a:rPr lang="ru-RU" sz="2400" b="1" i="1" smtClean="0">
                <a:solidFill>
                  <a:srgbClr val="712703"/>
                </a:solidFill>
              </a:rPr>
              <a:t>Антиобразец </a:t>
            </a:r>
          </a:p>
          <a:p>
            <a:pPr algn="ctr">
              <a:buFont typeface="Arial" charset="0"/>
              <a:buNone/>
            </a:pPr>
            <a:r>
              <a:rPr lang="ru-RU" sz="2400" b="1" i="1" smtClean="0">
                <a:solidFill>
                  <a:srgbClr val="712703"/>
                </a:solidFill>
              </a:rPr>
              <a:t>– Облегчает или усложняет Интернет Вашу жизнь? </a:t>
            </a:r>
            <a:br>
              <a:rPr lang="ru-RU" sz="2400" b="1" i="1" smtClean="0">
                <a:solidFill>
                  <a:srgbClr val="712703"/>
                </a:solidFill>
              </a:rPr>
            </a:br>
            <a:r>
              <a:rPr lang="ru-RU" sz="2400" b="1" i="1" smtClean="0">
                <a:solidFill>
                  <a:srgbClr val="712703"/>
                </a:solidFill>
              </a:rPr>
              <a:t>– Облегчает. </a:t>
            </a:r>
            <a:br>
              <a:rPr lang="ru-RU" sz="2400" b="1" i="1" smtClean="0">
                <a:solidFill>
                  <a:srgbClr val="712703"/>
                </a:solidFill>
              </a:rPr>
            </a:br>
            <a:endParaRPr lang="ru-RU" sz="2400" b="1" i="1" smtClean="0">
              <a:solidFill>
                <a:srgbClr val="712703"/>
              </a:solidFill>
            </a:endParaRPr>
          </a:p>
          <a:p>
            <a:pPr algn="ctr">
              <a:buFont typeface="Arial" charset="0"/>
              <a:buNone/>
            </a:pPr>
            <a:endParaRPr lang="ru-RU" sz="2400" b="1" i="1" smtClean="0">
              <a:solidFill>
                <a:srgbClr val="712703"/>
              </a:solidFill>
            </a:endParaRPr>
          </a:p>
          <a:p>
            <a:pPr algn="ctr">
              <a:buFont typeface="Arial" charset="0"/>
              <a:buNone/>
            </a:pPr>
            <a:r>
              <a:rPr lang="ru-RU" sz="2400" b="1" i="1" smtClean="0">
                <a:solidFill>
                  <a:srgbClr val="712703"/>
                </a:solidFill>
              </a:rPr>
              <a:t>– Хотели бы Вы жить постоянно в одном времени года? </a:t>
            </a:r>
            <a:br>
              <a:rPr lang="ru-RU" sz="2400" b="1" i="1" smtClean="0">
                <a:solidFill>
                  <a:srgbClr val="712703"/>
                </a:solidFill>
              </a:rPr>
            </a:br>
            <a:r>
              <a:rPr lang="ru-RU" sz="2400" b="1" i="1" smtClean="0">
                <a:solidFill>
                  <a:srgbClr val="712703"/>
                </a:solidFill>
              </a:rPr>
              <a:t>– Думаю, нет, не хотел бы.</a:t>
            </a:r>
            <a:r>
              <a:rPr lang="ru-RU" sz="2400" b="1" smtClean="0">
                <a:solidFill>
                  <a:srgbClr val="712703"/>
                </a:solidFill>
              </a:rPr>
              <a:t> </a:t>
            </a:r>
            <a:r>
              <a:rPr lang="ru-RU" sz="2400" smtClean="0"/>
              <a:t> </a:t>
            </a:r>
          </a:p>
        </p:txBody>
      </p:sp>
      <p:sp>
        <p:nvSpPr>
          <p:cNvPr id="40965" name="Rectangle 5"/>
          <p:cNvSpPr>
            <a:spLocks noGrp="1"/>
          </p:cNvSpPr>
          <p:nvPr>
            <p:ph type="body" sz="half" idx="4294967295"/>
          </p:nvPr>
        </p:nvSpPr>
        <p:spPr>
          <a:xfrm>
            <a:off x="4475163" y="1376363"/>
            <a:ext cx="3867150" cy="4351337"/>
          </a:xfrm>
        </p:spPr>
        <p:txBody>
          <a:bodyPr/>
          <a:lstStyle/>
          <a:p>
            <a:pPr marL="457200" indent="-457200">
              <a:lnSpc>
                <a:spcPct val="70000"/>
              </a:lnSpc>
            </a:pPr>
            <a:r>
              <a:rPr lang="ru-RU" sz="2400" b="1" smtClean="0">
                <a:solidFill>
                  <a:srgbClr val="712703"/>
                </a:solidFill>
              </a:rPr>
              <a:t>Образец</a:t>
            </a:r>
          </a:p>
          <a:p>
            <a:pPr marL="457200" indent="-457200">
              <a:lnSpc>
                <a:spcPct val="70000"/>
              </a:lnSpc>
            </a:pPr>
            <a:endParaRPr lang="ru-RU" sz="2400" b="1" i="1" smtClean="0">
              <a:solidFill>
                <a:srgbClr val="712703"/>
              </a:solidFill>
            </a:endParaRPr>
          </a:p>
          <a:p>
            <a:pPr marL="457200" indent="-457200">
              <a:lnSpc>
                <a:spcPct val="70000"/>
              </a:lnSpc>
            </a:pPr>
            <a:r>
              <a:rPr lang="ru-RU" sz="1200" b="1" i="1" smtClean="0">
                <a:solidFill>
                  <a:srgbClr val="712703"/>
                </a:solidFill>
              </a:rPr>
              <a:t>– Облегчает или усложняет Интернет Вашу жизнь?</a:t>
            </a:r>
            <a:r>
              <a:rPr lang="ru-RU" sz="1200" i="1" smtClean="0">
                <a:solidFill>
                  <a:srgbClr val="712703"/>
                </a:solidFill>
              </a:rPr>
              <a:t> </a:t>
            </a:r>
            <a:br>
              <a:rPr lang="ru-RU" sz="1200" i="1" smtClean="0">
                <a:solidFill>
                  <a:srgbClr val="712703"/>
                </a:solidFill>
              </a:rPr>
            </a:br>
            <a:r>
              <a:rPr lang="ru-RU" sz="1200" i="1" smtClean="0">
                <a:solidFill>
                  <a:srgbClr val="712703"/>
                </a:solidFill>
              </a:rPr>
              <a:t>– Я считаю, что Интернет скорее облегчает мою жизнь, чем усложняет. К примеру, Интернет очень помогает мне в учёбе. Если меня интересует какой-то вопрос, то ответ на него довольно легко и быстро можно найти в Интернете. </a:t>
            </a:r>
          </a:p>
          <a:p>
            <a:pPr marL="457200" indent="-457200">
              <a:lnSpc>
                <a:spcPct val="70000"/>
              </a:lnSpc>
            </a:pPr>
            <a:endParaRPr lang="ru-RU" sz="1200" i="1" smtClean="0">
              <a:solidFill>
                <a:srgbClr val="712703"/>
              </a:solidFill>
            </a:endParaRPr>
          </a:p>
          <a:p>
            <a:pPr marL="457200" indent="-457200">
              <a:lnSpc>
                <a:spcPct val="70000"/>
              </a:lnSpc>
            </a:pPr>
            <a:endParaRPr lang="ru-RU" sz="1200" i="1" smtClean="0">
              <a:solidFill>
                <a:srgbClr val="712703"/>
              </a:solidFill>
            </a:endParaRPr>
          </a:p>
          <a:p>
            <a:pPr marL="457200" indent="-457200">
              <a:lnSpc>
                <a:spcPct val="70000"/>
              </a:lnSpc>
            </a:pPr>
            <a:endParaRPr lang="ru-RU" sz="800" i="1" smtClean="0">
              <a:solidFill>
                <a:srgbClr val="712703"/>
              </a:solidFill>
            </a:endParaRPr>
          </a:p>
          <a:p>
            <a:pPr marL="457200" indent="-457200">
              <a:lnSpc>
                <a:spcPct val="70000"/>
              </a:lnSpc>
            </a:pPr>
            <a:r>
              <a:rPr lang="ru-RU" sz="1200" i="1" smtClean="0">
                <a:solidFill>
                  <a:srgbClr val="712703"/>
                </a:solidFill>
              </a:rPr>
              <a:t/>
            </a:r>
            <a:br>
              <a:rPr lang="ru-RU" sz="1200" i="1" smtClean="0">
                <a:solidFill>
                  <a:srgbClr val="712703"/>
                </a:solidFill>
              </a:rPr>
            </a:br>
            <a:r>
              <a:rPr lang="ru-RU" sz="1200" b="1" i="1" smtClean="0">
                <a:solidFill>
                  <a:srgbClr val="712703"/>
                </a:solidFill>
              </a:rPr>
              <a:t>– Хотели бы Вы жить постоянно в одном времени года?</a:t>
            </a:r>
            <a:r>
              <a:rPr lang="ru-RU" sz="1200" i="1" smtClean="0">
                <a:solidFill>
                  <a:srgbClr val="712703"/>
                </a:solidFill>
              </a:rPr>
              <a:t> </a:t>
            </a:r>
            <a:br>
              <a:rPr lang="ru-RU" sz="1200" i="1" smtClean="0">
                <a:solidFill>
                  <a:srgbClr val="712703"/>
                </a:solidFill>
              </a:rPr>
            </a:br>
            <a:r>
              <a:rPr lang="ru-RU" sz="1200" i="1" smtClean="0">
                <a:solidFill>
                  <a:srgbClr val="712703"/>
                </a:solidFill>
              </a:rPr>
              <a:t>– Думаю, нет, постоянно жить в одном времени года я не хотел бы. Хоть мне и нравится больше всего лето, но если представить, что, например, 10 лет подряд будет только лето, то я буду очень скучать по остальным временам года, по снегу, по прохладе. Каждое время года по-своему интересно.</a:t>
            </a:r>
            <a:r>
              <a:rPr lang="ru-RU" sz="1200" smtClean="0">
                <a:solidFill>
                  <a:srgbClr val="712703"/>
                </a:solidFill>
              </a:rPr>
              <a:t> </a:t>
            </a:r>
            <a:br>
              <a:rPr lang="ru-RU" sz="1200" smtClean="0">
                <a:solidFill>
                  <a:srgbClr val="712703"/>
                </a:solidFill>
              </a:rPr>
            </a:br>
            <a:r>
              <a:rPr lang="ru-RU" sz="1200" smtClean="0"/>
              <a:t/>
            </a:r>
            <a:br>
              <a:rPr lang="ru-RU" sz="1200" smtClean="0"/>
            </a:br>
            <a:endParaRPr lang="ru-RU" sz="1200" smtClean="0">
              <a:solidFill>
                <a:srgbClr val="712703"/>
              </a:solidFill>
            </a:endParaRPr>
          </a:p>
          <a:p>
            <a:pPr marL="457200" indent="-457200">
              <a:lnSpc>
                <a:spcPct val="70000"/>
              </a:lnSpc>
            </a:pPr>
            <a:endParaRPr lang="ru-RU" sz="800" smtClean="0"/>
          </a:p>
        </p:txBody>
      </p:sp>
      <p:sp>
        <p:nvSpPr>
          <p:cNvPr id="40966" name="Rectangle 6"/>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sp>
        <p:nvSpPr>
          <p:cNvPr id="40967" name="Rectangle 9"/>
          <p:cNvSpPr>
            <a:spLocks noChangeArrowheads="1"/>
          </p:cNvSpPr>
          <p:nvPr/>
        </p:nvSpPr>
        <p:spPr bwMode="auto">
          <a:xfrm>
            <a:off x="5322888" y="3328988"/>
            <a:ext cx="2954337" cy="274637"/>
          </a:xfrm>
          <a:prstGeom prst="rect">
            <a:avLst/>
          </a:prstGeom>
          <a:noFill/>
          <a:ln w="9525">
            <a:noFill/>
            <a:miter lim="800000"/>
            <a:headEnd/>
            <a:tailEnd/>
          </a:ln>
        </p:spPr>
        <p:txBody>
          <a:bodyPr anchor="ctr">
            <a:spAutoFit/>
          </a:bodyPr>
          <a:lstStyle/>
          <a:p>
            <a:pPr algn="ctr"/>
            <a:endParaRPr lang="ru-RU" sz="1200" b="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Рисунок 1"/>
          <p:cNvPicPr>
            <a:picLocks noChangeAspect="1"/>
          </p:cNvPicPr>
          <p:nvPr/>
        </p:nvPicPr>
        <p:blipFill>
          <a:blip r:embed="rId2"/>
          <a:srcRect/>
          <a:stretch>
            <a:fillRect/>
          </a:stretch>
        </p:blipFill>
        <p:spPr bwMode="auto">
          <a:xfrm>
            <a:off x="-117475" y="-128588"/>
            <a:ext cx="9140825" cy="6858001"/>
          </a:xfrm>
          <a:prstGeom prst="rect">
            <a:avLst/>
          </a:prstGeom>
          <a:noFill/>
          <a:ln w="9525">
            <a:noFill/>
            <a:miter lim="800000"/>
            <a:headEnd/>
            <a:tailEnd/>
          </a:ln>
        </p:spPr>
      </p:pic>
      <p:sp>
        <p:nvSpPr>
          <p:cNvPr id="41986" name="Rectangle 4"/>
          <p:cNvSpPr>
            <a:spLocks noGrp="1"/>
          </p:cNvSpPr>
          <p:nvPr>
            <p:ph type="title" idx="4294967295"/>
          </p:nvPr>
        </p:nvSpPr>
        <p:spPr>
          <a:xfrm>
            <a:off x="628650" y="365125"/>
            <a:ext cx="7886700" cy="596900"/>
          </a:xfrm>
        </p:spPr>
        <p:txBody>
          <a:bodyPr/>
          <a:lstStyle/>
          <a:p>
            <a:r>
              <a:rPr lang="ru-RU" sz="4000" b="1" smtClean="0">
                <a:solidFill>
                  <a:srgbClr val="B00000"/>
                </a:solidFill>
              </a:rPr>
              <a:t>                             Советы</a:t>
            </a:r>
          </a:p>
        </p:txBody>
      </p:sp>
      <p:sp>
        <p:nvSpPr>
          <p:cNvPr id="41987" name="Rectangle 3"/>
          <p:cNvSpPr>
            <a:spLocks noGrp="1"/>
          </p:cNvSpPr>
          <p:nvPr>
            <p:ph sz="half" idx="4294967295"/>
          </p:nvPr>
        </p:nvSpPr>
        <p:spPr>
          <a:xfrm>
            <a:off x="628650" y="1825625"/>
            <a:ext cx="3867150" cy="4351338"/>
          </a:xfrm>
        </p:spPr>
        <p:txBody>
          <a:bodyPr/>
          <a:lstStyle/>
          <a:p>
            <a:endParaRPr lang="ru-RU" sz="1200" b="1" smtClean="0">
              <a:latin typeface="Times New Roman" pitchFamily="18" charset="0"/>
              <a:cs typeface="Times New Roman" pitchFamily="18" charset="0"/>
            </a:endParaRPr>
          </a:p>
          <a:p>
            <a:endParaRPr lang="ru-RU" sz="1200" b="1" smtClean="0">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
        <p:nvSpPr>
          <p:cNvPr id="41988" name="Rectangle 8"/>
          <p:cNvSpPr>
            <a:spLocks noGrp="1"/>
          </p:cNvSpPr>
          <p:nvPr>
            <p:ph sz="half" idx="4294967295"/>
          </p:nvPr>
        </p:nvSpPr>
        <p:spPr>
          <a:xfrm>
            <a:off x="773113" y="1352550"/>
            <a:ext cx="3867150" cy="4351338"/>
          </a:xfrm>
        </p:spPr>
        <p:txBody>
          <a:bodyPr/>
          <a:lstStyle/>
          <a:p>
            <a:pPr algn="ctr">
              <a:buFont typeface="Arial" charset="0"/>
              <a:buNone/>
            </a:pPr>
            <a:r>
              <a:rPr lang="ru-RU" sz="1800" b="1" smtClean="0">
                <a:solidFill>
                  <a:srgbClr val="712703"/>
                </a:solidFill>
                <a:latin typeface="Times New Roman" pitchFamily="18" charset="0"/>
                <a:cs typeface="Times New Roman" pitchFamily="18" charset="0"/>
              </a:rPr>
              <a:t>Ученикам </a:t>
            </a:r>
          </a:p>
          <a:p>
            <a:r>
              <a:rPr lang="ru-RU" sz="1400" b="1" smtClean="0">
                <a:solidFill>
                  <a:srgbClr val="712703"/>
                </a:solidFill>
                <a:latin typeface="Times New Roman" pitchFamily="18" charset="0"/>
                <a:cs typeface="Times New Roman" pitchFamily="18" charset="0"/>
              </a:rPr>
              <a:t>Хорошо изучите структуру заданий устного собеседования. </a:t>
            </a:r>
          </a:p>
          <a:p>
            <a:r>
              <a:rPr lang="ru-RU" sz="1400" b="1" smtClean="0">
                <a:solidFill>
                  <a:srgbClr val="712703"/>
                </a:solidFill>
                <a:latin typeface="Times New Roman" pitchFamily="18" charset="0"/>
                <a:cs typeface="Times New Roman" pitchFamily="18" charset="0"/>
              </a:rPr>
              <a:t>Активно участвуйте в работе класса на уроке и во внеурочной деятельности</a:t>
            </a:r>
          </a:p>
          <a:p>
            <a:r>
              <a:rPr lang="ru-RU" sz="1400" b="1" smtClean="0">
                <a:solidFill>
                  <a:srgbClr val="712703"/>
                </a:solidFill>
                <a:latin typeface="Times New Roman" pitchFamily="18" charset="0"/>
                <a:cs typeface="Times New Roman" pitchFamily="18" charset="0"/>
              </a:rPr>
              <a:t> Давайте открытые полновесные ответы на вопросы. </a:t>
            </a:r>
          </a:p>
          <a:p>
            <a:r>
              <a:rPr lang="ru-RU" sz="1400" b="1" smtClean="0">
                <a:solidFill>
                  <a:srgbClr val="712703"/>
                </a:solidFill>
                <a:latin typeface="Times New Roman" pitchFamily="18" charset="0"/>
                <a:cs typeface="Times New Roman" pitchFamily="18" charset="0"/>
              </a:rPr>
              <a:t>Не бойтесь высказывать собственное мнение. </a:t>
            </a:r>
          </a:p>
          <a:p>
            <a:r>
              <a:rPr lang="ru-RU" sz="1400" b="1" smtClean="0">
                <a:solidFill>
                  <a:srgbClr val="712703"/>
                </a:solidFill>
                <a:latin typeface="Times New Roman" pitchFamily="18" charset="0"/>
                <a:cs typeface="Times New Roman" pitchFamily="18" charset="0"/>
              </a:rPr>
              <a:t>Периодически читайте современные газеты и журналы, просматривать теле- и радионовости, анализируйте поведение ведущих с точки зрения речи, интонации, темпа. </a:t>
            </a:r>
          </a:p>
          <a:p>
            <a:r>
              <a:rPr lang="ru-RU" sz="1400" b="1" smtClean="0">
                <a:solidFill>
                  <a:srgbClr val="712703"/>
                </a:solidFill>
                <a:latin typeface="Times New Roman" pitchFamily="18" charset="0"/>
                <a:cs typeface="Times New Roman" pitchFamily="18" charset="0"/>
              </a:rPr>
              <a:t>Сформируйте привычку хотя бы раз в неделю брать на себя роль рассказчика. Например, расскажите дома членам своей семьи новый материал, который вы узнали на уроке. </a:t>
            </a:r>
          </a:p>
        </p:txBody>
      </p:sp>
      <p:sp>
        <p:nvSpPr>
          <p:cNvPr id="41989" name="Rectangle 5"/>
          <p:cNvSpPr>
            <a:spLocks noGrp="1"/>
          </p:cNvSpPr>
          <p:nvPr>
            <p:ph type="body" sz="half" idx="4294967295"/>
          </p:nvPr>
        </p:nvSpPr>
        <p:spPr>
          <a:xfrm>
            <a:off x="5276850" y="1825625"/>
            <a:ext cx="3867150" cy="4351338"/>
          </a:xfrm>
        </p:spPr>
        <p:txBody>
          <a:bodyPr/>
          <a:lstStyle/>
          <a:p>
            <a:pPr marL="457200" indent="-457200"/>
            <a:endParaRPr lang="ru-RU" sz="2400" smtClean="0">
              <a:solidFill>
                <a:srgbClr val="712703"/>
              </a:solidFill>
            </a:endParaRPr>
          </a:p>
          <a:p>
            <a:pPr marL="457200" indent="-457200"/>
            <a:endParaRPr lang="ru-RU" sz="2400" smtClean="0"/>
          </a:p>
        </p:txBody>
      </p:sp>
      <p:sp>
        <p:nvSpPr>
          <p:cNvPr id="41990" name="Rectangle 6"/>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sp>
        <p:nvSpPr>
          <p:cNvPr id="41991" name="Rectangle 9"/>
          <p:cNvSpPr>
            <a:spLocks noChangeArrowheads="1"/>
          </p:cNvSpPr>
          <p:nvPr/>
        </p:nvSpPr>
        <p:spPr bwMode="auto">
          <a:xfrm>
            <a:off x="5322888" y="1016000"/>
            <a:ext cx="2954337" cy="4900613"/>
          </a:xfrm>
          <a:prstGeom prst="rect">
            <a:avLst/>
          </a:prstGeom>
          <a:noFill/>
          <a:ln w="9525">
            <a:noFill/>
            <a:miter lim="800000"/>
            <a:headEnd/>
            <a:tailEnd/>
          </a:ln>
        </p:spPr>
        <p:txBody>
          <a:bodyPr anchor="ctr">
            <a:spAutoFit/>
          </a:bodyPr>
          <a:lstStyle/>
          <a:p>
            <a:pPr algn="ctr"/>
            <a:r>
              <a:rPr lang="ru-RU" sz="1600" b="1">
                <a:solidFill>
                  <a:srgbClr val="712703"/>
                </a:solidFill>
                <a:latin typeface="Times New Roman" pitchFamily="18" charset="0"/>
                <a:cs typeface="Times New Roman" pitchFamily="18" charset="0"/>
              </a:rPr>
              <a:t>Родителям</a:t>
            </a:r>
          </a:p>
          <a:p>
            <a:pPr algn="ctr"/>
            <a:r>
              <a:rPr lang="ru-RU" sz="1200" b="1">
                <a:solidFill>
                  <a:srgbClr val="712703"/>
                </a:solidFill>
                <a:latin typeface="Times New Roman" pitchFamily="18" charset="0"/>
                <a:cs typeface="Times New Roman" pitchFamily="18" charset="0"/>
              </a:rPr>
              <a:t>Самое главное: общайтесь со своими детьми, обсуждайте прочитанное, просмотренное, объясняйте, аргументированно доказывайте свою точку зрения, что станет и для ребенка образцом речевого поведения. </a:t>
            </a:r>
          </a:p>
          <a:p>
            <a:pPr algn="ctr"/>
            <a:r>
              <a:rPr lang="ru-RU" sz="1200" b="1">
                <a:solidFill>
                  <a:srgbClr val="712703"/>
                </a:solidFill>
                <a:latin typeface="Times New Roman" pitchFamily="18" charset="0"/>
                <a:cs typeface="Times New Roman" pitchFamily="18" charset="0"/>
              </a:rPr>
              <a:t>Чаще задавайте вопросы: как ты провел свое учебный день? что тебя впечатлило, порадовало, огорчило, расстроило? в чем ты чувствуешь себя более уверенным? какие задачи на завтра ты определил? как с ними готов справиться? что ты видел? </a:t>
            </a:r>
          </a:p>
          <a:p>
            <a:pPr algn="ctr"/>
            <a:r>
              <a:rPr lang="ru-RU" sz="1200" b="1">
                <a:solidFill>
                  <a:srgbClr val="712703"/>
                </a:solidFill>
                <a:latin typeface="Times New Roman" pitchFamily="18" charset="0"/>
                <a:cs typeface="Times New Roman" pitchFamily="18" charset="0"/>
              </a:rPr>
              <a:t>В этом случае любой разговор поможет развивать эмоциональную и речевую сферу ребенка, поможет ему быть более уверенным, интересным, ярким собеседником. </a:t>
            </a:r>
            <a:br>
              <a:rPr lang="ru-RU" sz="1200" b="1">
                <a:solidFill>
                  <a:srgbClr val="712703"/>
                </a:solidFill>
                <a:latin typeface="Times New Roman" pitchFamily="18" charset="0"/>
                <a:cs typeface="Times New Roman" pitchFamily="18" charset="0"/>
              </a:rPr>
            </a:br>
            <a:r>
              <a:rPr lang="ru-RU" sz="1200" b="1">
                <a:solidFill>
                  <a:srgbClr val="712703"/>
                </a:solidFill>
                <a:latin typeface="Times New Roman" pitchFamily="18" charset="0"/>
                <a:cs typeface="Times New Roman" pitchFamily="18" charset="0"/>
              </a:rPr>
              <a:t>Уважаемые родители! Невозможно сделать хлопОк  одной рукой. Учитель – это одна ладошка. И какой бы сильной, творческой, мудрой она ни была, без второй ладошки учитель бессилен. Поэтому давайте учиться вместе. Приглашаю к сотрудничеству</a:t>
            </a:r>
            <a:r>
              <a:rPr lang="ru-RU" sz="1200" b="1">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Рисунок 1"/>
          <p:cNvPicPr>
            <a:picLocks noChangeAspect="1"/>
          </p:cNvPicPr>
          <p:nvPr/>
        </p:nvPicPr>
        <p:blipFill>
          <a:blip r:embed="rId2"/>
          <a:srcRect/>
          <a:stretch>
            <a:fillRect/>
          </a:stretch>
        </p:blipFill>
        <p:spPr bwMode="auto">
          <a:xfrm>
            <a:off x="-117475" y="-128588"/>
            <a:ext cx="9140825" cy="6858001"/>
          </a:xfrm>
          <a:prstGeom prst="rect">
            <a:avLst/>
          </a:prstGeom>
          <a:noFill/>
          <a:ln w="9525">
            <a:noFill/>
            <a:miter lim="800000"/>
            <a:headEnd/>
            <a:tailEnd/>
          </a:ln>
        </p:spPr>
      </p:pic>
      <p:sp>
        <p:nvSpPr>
          <p:cNvPr id="43010" name="Rectangle 4"/>
          <p:cNvSpPr>
            <a:spLocks noGrp="1"/>
          </p:cNvSpPr>
          <p:nvPr>
            <p:ph type="title" idx="4294967295"/>
          </p:nvPr>
        </p:nvSpPr>
        <p:spPr>
          <a:xfrm>
            <a:off x="628650" y="365125"/>
            <a:ext cx="7886700" cy="596900"/>
          </a:xfrm>
        </p:spPr>
        <p:txBody>
          <a:bodyPr/>
          <a:lstStyle/>
          <a:p>
            <a:r>
              <a:rPr lang="ru-RU" sz="4000" b="1" smtClean="0">
                <a:solidFill>
                  <a:srgbClr val="B00000"/>
                </a:solidFill>
              </a:rPr>
              <a:t>                             Советы</a:t>
            </a:r>
          </a:p>
        </p:txBody>
      </p:sp>
      <p:sp>
        <p:nvSpPr>
          <p:cNvPr id="43011" name="Rectangle 3"/>
          <p:cNvSpPr>
            <a:spLocks noGrp="1"/>
          </p:cNvSpPr>
          <p:nvPr>
            <p:ph sz="half" idx="4294967295"/>
          </p:nvPr>
        </p:nvSpPr>
        <p:spPr>
          <a:xfrm>
            <a:off x="628650" y="1825625"/>
            <a:ext cx="3867150" cy="4351338"/>
          </a:xfrm>
        </p:spPr>
        <p:txBody>
          <a:bodyPr/>
          <a:lstStyle/>
          <a:p>
            <a:endParaRPr lang="ru-RU" sz="1200" b="1" smtClean="0">
              <a:latin typeface="Times New Roman" pitchFamily="18" charset="0"/>
              <a:cs typeface="Times New Roman" pitchFamily="18" charset="0"/>
            </a:endParaRPr>
          </a:p>
          <a:p>
            <a:endParaRPr lang="ru-RU" sz="1200" b="1" smtClean="0">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a:p>
            <a:endParaRPr lang="ru-RU" sz="1200" b="1" smtClean="0">
              <a:solidFill>
                <a:srgbClr val="712703"/>
              </a:solidFill>
              <a:latin typeface="Times New Roman" pitchFamily="18" charset="0"/>
              <a:cs typeface="Times New Roman" pitchFamily="18" charset="0"/>
            </a:endParaRPr>
          </a:p>
        </p:txBody>
      </p:sp>
      <p:sp>
        <p:nvSpPr>
          <p:cNvPr id="43012" name="Rectangle 5"/>
          <p:cNvSpPr>
            <a:spLocks noGrp="1"/>
          </p:cNvSpPr>
          <p:nvPr>
            <p:ph type="body" sz="half" idx="4294967295"/>
          </p:nvPr>
        </p:nvSpPr>
        <p:spPr>
          <a:xfrm>
            <a:off x="5276850" y="1825625"/>
            <a:ext cx="3867150" cy="4351338"/>
          </a:xfrm>
        </p:spPr>
        <p:txBody>
          <a:bodyPr/>
          <a:lstStyle/>
          <a:p>
            <a:pPr marL="457200" indent="-457200"/>
            <a:endParaRPr lang="ru-RU" sz="2400" smtClean="0">
              <a:solidFill>
                <a:srgbClr val="712703"/>
              </a:solidFill>
            </a:endParaRPr>
          </a:p>
          <a:p>
            <a:pPr marL="457200" indent="-457200"/>
            <a:endParaRPr lang="ru-RU" sz="2400" smtClean="0"/>
          </a:p>
        </p:txBody>
      </p:sp>
      <p:sp>
        <p:nvSpPr>
          <p:cNvPr id="43013" name="Rectangle 6"/>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sp>
        <p:nvSpPr>
          <p:cNvPr id="43014" name="Rectangle 9"/>
          <p:cNvSpPr>
            <a:spLocks noChangeArrowheads="1"/>
          </p:cNvSpPr>
          <p:nvPr/>
        </p:nvSpPr>
        <p:spPr bwMode="auto">
          <a:xfrm>
            <a:off x="5322888" y="3328988"/>
            <a:ext cx="2954337" cy="274637"/>
          </a:xfrm>
          <a:prstGeom prst="rect">
            <a:avLst/>
          </a:prstGeom>
          <a:noFill/>
          <a:ln w="9525">
            <a:noFill/>
            <a:miter lim="800000"/>
            <a:headEnd/>
            <a:tailEnd/>
          </a:ln>
        </p:spPr>
        <p:txBody>
          <a:bodyPr anchor="ctr">
            <a:spAutoFit/>
          </a:bodyPr>
          <a:lstStyle/>
          <a:p>
            <a:pPr algn="ctr"/>
            <a:endParaRPr lang="ru-RU" sz="1200" b="1">
              <a:latin typeface="Times New Roman" pitchFamily="18" charset="0"/>
              <a:cs typeface="Times New Roman" pitchFamily="18" charset="0"/>
            </a:endParaRPr>
          </a:p>
        </p:txBody>
      </p:sp>
      <p:pic>
        <p:nvPicPr>
          <p:cNvPr id="43015" name="Picture 2"/>
          <p:cNvPicPr>
            <a:picLocks noChangeAspect="1" noChangeArrowheads="1"/>
          </p:cNvPicPr>
          <p:nvPr>
            <p:ph sz="half" idx="4294967295"/>
          </p:nvPr>
        </p:nvPicPr>
        <p:blipFill>
          <a:blip r:embed="rId3"/>
          <a:srcRect/>
          <a:stretch>
            <a:fillRect/>
          </a:stretch>
        </p:blipFill>
        <p:spPr>
          <a:xfrm>
            <a:off x="657225" y="157163"/>
            <a:ext cx="4541838" cy="6397625"/>
          </a:xfrm>
        </p:spPr>
      </p:pic>
      <p:pic>
        <p:nvPicPr>
          <p:cNvPr id="43016" name="Picture 11" descr="motivatori-pro-deistvie-1-7"/>
          <p:cNvPicPr>
            <a:picLocks noChangeAspect="1" noChangeArrowheads="1"/>
          </p:cNvPicPr>
          <p:nvPr/>
        </p:nvPicPr>
        <p:blipFill>
          <a:blip r:embed="rId4"/>
          <a:srcRect/>
          <a:stretch>
            <a:fillRect/>
          </a:stretch>
        </p:blipFill>
        <p:spPr bwMode="auto">
          <a:xfrm>
            <a:off x="5311775" y="358775"/>
            <a:ext cx="2655888" cy="2189163"/>
          </a:xfrm>
          <a:prstGeom prst="rect">
            <a:avLst/>
          </a:prstGeom>
          <a:noFill/>
          <a:ln w="9525">
            <a:noFill/>
            <a:miter lim="800000"/>
            <a:headEnd/>
            <a:tailEnd/>
          </a:ln>
        </p:spPr>
      </p:pic>
      <p:pic>
        <p:nvPicPr>
          <p:cNvPr id="43017" name="Picture 16" descr="motivator33465"/>
          <p:cNvPicPr>
            <a:picLocks noChangeAspect="1" noChangeArrowheads="1"/>
          </p:cNvPicPr>
          <p:nvPr/>
        </p:nvPicPr>
        <p:blipFill>
          <a:blip r:embed="rId5"/>
          <a:srcRect/>
          <a:stretch>
            <a:fillRect/>
          </a:stretch>
        </p:blipFill>
        <p:spPr bwMode="auto">
          <a:xfrm>
            <a:off x="5861050" y="2349500"/>
            <a:ext cx="2371725" cy="2212975"/>
          </a:xfrm>
          <a:prstGeom prst="rect">
            <a:avLst/>
          </a:prstGeom>
          <a:noFill/>
          <a:ln w="9525">
            <a:noFill/>
            <a:miter lim="800000"/>
            <a:headEnd/>
            <a:tailEnd/>
          </a:ln>
        </p:spPr>
      </p:pic>
      <p:pic>
        <p:nvPicPr>
          <p:cNvPr id="43018" name="Picture 18" descr="1525524708_30"/>
          <p:cNvPicPr>
            <a:picLocks noChangeAspect="1" noChangeArrowheads="1"/>
          </p:cNvPicPr>
          <p:nvPr/>
        </p:nvPicPr>
        <p:blipFill>
          <a:blip r:embed="rId6"/>
          <a:srcRect/>
          <a:stretch>
            <a:fillRect/>
          </a:stretch>
        </p:blipFill>
        <p:spPr bwMode="auto">
          <a:xfrm>
            <a:off x="5200650" y="4438650"/>
            <a:ext cx="2509838" cy="2046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Рисунок 1"/>
          <p:cNvPicPr>
            <a:picLocks noChangeAspect="1"/>
          </p:cNvPicPr>
          <p:nvPr/>
        </p:nvPicPr>
        <p:blipFill>
          <a:blip r:embed="rId2"/>
          <a:srcRect/>
          <a:stretch>
            <a:fillRect/>
          </a:stretch>
        </p:blipFill>
        <p:spPr bwMode="auto">
          <a:xfrm>
            <a:off x="-117475" y="-128588"/>
            <a:ext cx="9140825" cy="6858001"/>
          </a:xfrm>
          <a:prstGeom prst="rect">
            <a:avLst/>
          </a:prstGeom>
          <a:noFill/>
          <a:ln w="9525">
            <a:noFill/>
            <a:miter lim="800000"/>
            <a:headEnd/>
            <a:tailEnd/>
          </a:ln>
        </p:spPr>
      </p:pic>
      <p:sp>
        <p:nvSpPr>
          <p:cNvPr id="44034" name="Rectangle 3"/>
          <p:cNvSpPr>
            <a:spLocks noGrp="1"/>
          </p:cNvSpPr>
          <p:nvPr>
            <p:ph type="title"/>
          </p:nvPr>
        </p:nvSpPr>
        <p:spPr/>
        <p:txBody>
          <a:bodyPr/>
          <a:lstStyle/>
          <a:p>
            <a:r>
              <a:rPr lang="ru-RU" b="1" smtClean="0">
                <a:solidFill>
                  <a:srgbClr val="B00000"/>
                </a:solidFill>
              </a:rPr>
              <a:t>               Список литературы</a:t>
            </a:r>
          </a:p>
        </p:txBody>
      </p:sp>
      <p:sp>
        <p:nvSpPr>
          <p:cNvPr id="44035" name="Rectangle 4"/>
          <p:cNvSpPr>
            <a:spLocks noGrp="1"/>
          </p:cNvSpPr>
          <p:nvPr>
            <p:ph type="body" idx="1"/>
          </p:nvPr>
        </p:nvSpPr>
        <p:spPr/>
        <p:txBody>
          <a:bodyPr/>
          <a:lstStyle/>
          <a:p>
            <a:endParaRPr lang="ru-RU" sz="1400" b="1" smtClean="0">
              <a:latin typeface="Times New Roman" pitchFamily="18" charset="0"/>
              <a:cs typeface="Times New Roman" pitchFamily="18" charset="0"/>
            </a:endParaRPr>
          </a:p>
          <a:p>
            <a:endParaRPr lang="ru-RU" sz="1400" b="1" smtClean="0">
              <a:latin typeface="Times New Roman" pitchFamily="18" charset="0"/>
              <a:cs typeface="Times New Roman" pitchFamily="18" charset="0"/>
            </a:endParaRPr>
          </a:p>
          <a:p>
            <a:endParaRPr lang="ru-RU" sz="1400" b="1" smtClean="0">
              <a:solidFill>
                <a:srgbClr val="712703"/>
              </a:solidFill>
              <a:latin typeface="Times New Roman" pitchFamily="18" charset="0"/>
              <a:cs typeface="Times New Roman" pitchFamily="18" charset="0"/>
            </a:endParaRPr>
          </a:p>
          <a:p>
            <a:endParaRPr lang="ru-RU" sz="1400" b="1" smtClean="0">
              <a:solidFill>
                <a:srgbClr val="712703"/>
              </a:solidFill>
              <a:latin typeface="Times New Roman" pitchFamily="18" charset="0"/>
              <a:cs typeface="Times New Roman" pitchFamily="18" charset="0"/>
            </a:endParaRPr>
          </a:p>
        </p:txBody>
      </p:sp>
      <p:sp>
        <p:nvSpPr>
          <p:cNvPr id="44036" name="Rectangle 6"/>
          <p:cNvSpPr>
            <a:spLocks noGrp="1"/>
          </p:cNvSpPr>
          <p:nvPr>
            <p:ph type="body" sz="half" idx="4294967295"/>
          </p:nvPr>
        </p:nvSpPr>
        <p:spPr>
          <a:xfrm>
            <a:off x="5276850" y="1825625"/>
            <a:ext cx="3867150" cy="4351338"/>
          </a:xfrm>
        </p:spPr>
        <p:txBody>
          <a:bodyPr/>
          <a:lstStyle/>
          <a:p>
            <a:pPr marL="457200" indent="-457200"/>
            <a:endParaRPr lang="ru-RU" sz="2400" smtClean="0">
              <a:solidFill>
                <a:srgbClr val="712703"/>
              </a:solidFill>
            </a:endParaRPr>
          </a:p>
          <a:p>
            <a:pPr marL="457200" indent="-457200"/>
            <a:endParaRPr lang="ru-RU" sz="2400" smtClean="0"/>
          </a:p>
        </p:txBody>
      </p:sp>
      <p:sp>
        <p:nvSpPr>
          <p:cNvPr id="44037" name="Rectangle 7"/>
          <p:cNvSpPr>
            <a:spLocks noChangeArrowheads="1"/>
          </p:cNvSpPr>
          <p:nvPr/>
        </p:nvSpPr>
        <p:spPr bwMode="auto">
          <a:xfrm>
            <a:off x="4732338" y="3762375"/>
            <a:ext cx="3576637" cy="274638"/>
          </a:xfrm>
          <a:prstGeom prst="rect">
            <a:avLst/>
          </a:prstGeom>
          <a:noFill/>
          <a:ln w="9525">
            <a:noFill/>
            <a:miter lim="800000"/>
            <a:headEnd/>
            <a:tailEnd/>
          </a:ln>
        </p:spPr>
        <p:txBody>
          <a:bodyPr anchor="ctr">
            <a:spAutoFit/>
          </a:bodyPr>
          <a:lstStyle/>
          <a:p>
            <a:pPr algn="ctr"/>
            <a:endParaRPr lang="ru-RU" sz="1200" b="1">
              <a:solidFill>
                <a:srgbClr val="712703"/>
              </a:solidFill>
              <a:latin typeface="Times New Roman" pitchFamily="18" charset="0"/>
              <a:cs typeface="Times New Roman" pitchFamily="18" charset="0"/>
            </a:endParaRPr>
          </a:p>
        </p:txBody>
      </p:sp>
      <p:pic>
        <p:nvPicPr>
          <p:cNvPr id="44038" name="Picture 14" descr="Спасибо за внимание: 62 картинки для презентации"/>
          <p:cNvPicPr>
            <a:picLocks noChangeAspect="1" noChangeArrowheads="1"/>
          </p:cNvPicPr>
          <p:nvPr/>
        </p:nvPicPr>
        <p:blipFill>
          <a:blip r:embed="rId3"/>
          <a:srcRect/>
          <a:stretch>
            <a:fillRect/>
          </a:stretch>
        </p:blipFill>
        <p:spPr bwMode="auto">
          <a:xfrm>
            <a:off x="-128588" y="-127000"/>
            <a:ext cx="9272588" cy="698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867</TotalTime>
  <Words>3758</Words>
  <Application>Microsoft Office PowerPoint</Application>
  <PresentationFormat>Экран (4:3)</PresentationFormat>
  <Paragraphs>445</Paragraphs>
  <Slides>28</Slides>
  <Notes>0</Notes>
  <HiddenSlides>0</HiddenSlides>
  <MMClips>0</MMClips>
  <ScaleCrop>false</ScaleCrop>
  <HeadingPairs>
    <vt:vector size="6" baseType="variant">
      <vt:variant>
        <vt:lpstr>Использованные шрифты</vt:lpstr>
      </vt:variant>
      <vt:variant>
        <vt:i4>9</vt:i4>
      </vt:variant>
      <vt:variant>
        <vt:lpstr>Шаблон оформления</vt:lpstr>
      </vt:variant>
      <vt:variant>
        <vt:i4>1</vt:i4>
      </vt:variant>
      <vt:variant>
        <vt:lpstr>Заголовки слайдов</vt:lpstr>
      </vt:variant>
      <vt:variant>
        <vt:i4>28</vt:i4>
      </vt:variant>
    </vt:vector>
  </HeadingPairs>
  <TitlesOfParts>
    <vt:vector size="38" baseType="lpstr">
      <vt:lpstr>Arial</vt:lpstr>
      <vt:lpstr>Calibri Light</vt:lpstr>
      <vt:lpstr>Calibri</vt:lpstr>
      <vt:lpstr>Garamond Premr Pro Smbd</vt:lpstr>
      <vt:lpstr>Tahoma</vt:lpstr>
      <vt:lpstr>Times New Roman</vt:lpstr>
      <vt:lpstr>맑은 고딕</vt:lpstr>
      <vt:lpstr>Batang</vt:lpstr>
      <vt:lpstr>Symbol</vt:lpstr>
      <vt:lpstr>Тема Office</vt:lpstr>
      <vt:lpstr>Слайд 1</vt:lpstr>
      <vt:lpstr>Слайд 2</vt:lpstr>
      <vt:lpstr>Слайд 3</vt:lpstr>
      <vt:lpstr>Слайд 4</vt:lpstr>
      <vt:lpstr>Слайд 5</vt:lpstr>
      <vt:lpstr> ошибки</vt:lpstr>
      <vt:lpstr>                       Задание 1</vt:lpstr>
      <vt:lpstr>                    Задание 1</vt:lpstr>
      <vt:lpstr>                  Задание 1</vt:lpstr>
      <vt:lpstr>    Задание 1</vt:lpstr>
      <vt:lpstr>Формы подготовки к чтению</vt:lpstr>
      <vt:lpstr>                   Задание 2</vt:lpstr>
      <vt:lpstr> Задание 2  Вспоминаем теорию</vt:lpstr>
      <vt:lpstr>                  Задание 2</vt:lpstr>
      <vt:lpstr>                   Задание 2</vt:lpstr>
      <vt:lpstr>                   Задание 2</vt:lpstr>
      <vt:lpstr>                  Задание 2</vt:lpstr>
      <vt:lpstr>                   Задание 3</vt:lpstr>
      <vt:lpstr>                   Задание 3. Описание</vt:lpstr>
      <vt:lpstr>      Задание 3. Повествование</vt:lpstr>
      <vt:lpstr>             Задание 3. Рассуждение</vt:lpstr>
      <vt:lpstr>                  Десять заповедей культуры речевого поведения </vt:lpstr>
      <vt:lpstr>                        Задание 4</vt:lpstr>
      <vt:lpstr>             Задание 4</vt:lpstr>
      <vt:lpstr>                  Задание 4 </vt:lpstr>
      <vt:lpstr>                             Советы</vt:lpstr>
      <vt:lpstr>                             Советы</vt:lpstr>
      <vt:lpstr>               Список литературы</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Михаил Горяйнов</dc:creator>
  <cp:lastModifiedBy>Антоха</cp:lastModifiedBy>
  <cp:revision>50</cp:revision>
  <dcterms:created xsi:type="dcterms:W3CDTF">2013-11-19T05:52:05Z</dcterms:created>
  <dcterms:modified xsi:type="dcterms:W3CDTF">2022-11-05T14:37:55Z</dcterms:modified>
</cp:coreProperties>
</file>