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5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836712"/>
            <a:ext cx="6388224" cy="280831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</a:rPr>
              <a:t>«Развитие творческих способностей учащихся на уроках технологии»</a:t>
            </a:r>
            <a:endParaRPr lang="ru-RU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Подготовила учитель технологии МБОУ «СОШ№2 г Никольское» Алешина Ирина Геннадьевна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3657600" cy="576753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Творчество - это деятельность человека, направленная на создание какого-либо нового, оригинального продукта в сфере науки, искусства, техники и производства. 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Способности - это такие психологические особенности человека, от которых зависит успешность приобретения знаний, умений и навыков, но которые сами к наличию этих знаний, умений и навыков не сводятся.</a:t>
            </a:r>
          </a:p>
          <a:p>
            <a:endParaRPr lang="ru-RU" dirty="0"/>
          </a:p>
        </p:txBody>
      </p:sp>
      <p:pic>
        <p:nvPicPr>
          <p:cNvPr id="1026" name="Picture 2" descr="C:\Users\1\Desktop\всякое разное мое\1e0898e67a7913fd7c7b7f4223a7127d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0374" y="764704"/>
            <a:ext cx="4190057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02e4ae850f68280300729fbfae2f145c6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4104456" cy="5832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270248" y="548680"/>
            <a:ext cx="4334200" cy="604867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Творческая деятельность рассматривается нами как «деятельность, способствующая развитию целого комплекса качеств творческой личности»; умственной активности; смекалки и изобразительности; стремления добывать знания, необходимые для выполнения конкретной практической работы; самостоятельность в выборе и решении задачи; трудолюбие; способность видеть главное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«Начинать целенаправленное развитие творческого мышления надо как можно раньше, чтобы не упустить весьма богатые возможности детского возраста»(М.Н.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Скаткин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276872"/>
            <a:ext cx="7467600" cy="4197080"/>
          </a:xfrm>
        </p:spPr>
        <p:txBody>
          <a:bodyPr/>
          <a:lstStyle/>
          <a:p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</a:rPr>
              <a:t>Цель работы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: анализ средств, форм и различных приемов, способов  развития творческих способностей учащихся на уроках технологии.</a:t>
            </a:r>
          </a:p>
          <a:p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</a:rPr>
              <a:t>Задачи: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1. Раскрыть принципы управления творческим процессом;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2. Рассмотреть структуру творческого процесса;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3. Разобрать уровни развития творческого потенциала у учащихся; </a:t>
            </a:r>
          </a:p>
          <a:p>
            <a:endParaRPr lang="ru-RU" dirty="0"/>
          </a:p>
        </p:txBody>
      </p:sp>
      <p:pic>
        <p:nvPicPr>
          <p:cNvPr id="2050" name="Picture 2" descr="C:\Users\1\Desktop\всякое разное мое\8cbe1de4cd55dc1fb4b1c7aef0026aa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0"/>
            <a:ext cx="6085184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467600" cy="1224136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cs typeface="Aharoni" pitchFamily="2" charset="-79"/>
              </a:rPr>
              <a:t>«Технология» - это творческий предмет, который представляет большие возможности для воспитания творческой, разносторонней личности. </a:t>
            </a:r>
            <a:endParaRPr lang="ru-RU" sz="2400" b="1" i="1" dirty="0">
              <a:solidFill>
                <a:schemeClr val="accent1">
                  <a:lumMod val="50000"/>
                </a:schemeClr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5194920" cy="457200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Творческое отношение к труду – это одновременно и воспитание любви к делу, и стремление к познанию его особенностей, которые в свою очередь стимулируют испробовать свои силы,  добиться успеха</a:t>
            </a:r>
          </a:p>
          <a:p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В массовой практике в школе встречаются следующие противоречия: между стремлением личности к творчеству, самовыражению и узкими рамками программных требований.  Для устранения данного противоречия необходимо ориентировать содержание учебных программ на творчество.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Содержимое 4" descr="image_image_223894_585a54d1cd3a7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580112" y="1700808"/>
            <a:ext cx="3096344" cy="44644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36227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идеи:</a:t>
            </a:r>
            <a:b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1) творчеству нужно и можно учить;</a:t>
            </a:r>
            <a:b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2) творческое начало не является природным качеством ума.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ru-RU" sz="3100" b="1" i="1" dirty="0"/>
          </a:p>
        </p:txBody>
      </p:sp>
      <p:pic>
        <p:nvPicPr>
          <p:cNvPr id="3074" name="Picture 2" descr="C:\Users\1\Desktop\всякое разное мое\885fef2e13ac48aabb8f93766c12fbb7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204864"/>
            <a:ext cx="7128792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370386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>
                <a:solidFill>
                  <a:schemeClr val="accent1">
                    <a:lumMod val="50000"/>
                  </a:schemeClr>
                </a:solidFill>
              </a:rPr>
              <a:t>творческая личность обладает следующими </a:t>
            </a:r>
            <a:r>
              <a:rPr lang="ru-RU" sz="3100" b="1" i="1" dirty="0" smtClean="0">
                <a:solidFill>
                  <a:schemeClr val="accent1">
                    <a:lumMod val="50000"/>
                  </a:schemeClr>
                </a:solidFill>
              </a:rPr>
              <a:t>качествами</a:t>
            </a:r>
            <a:r>
              <a:rPr lang="ru-RU" sz="2700" i="1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br>
              <a:rPr lang="ru-RU" sz="2700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700" i="1" dirty="0" smtClean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ru-RU" sz="2700" b="1" dirty="0" smtClean="0">
                <a:solidFill>
                  <a:schemeClr val="accent1">
                    <a:lumMod val="50000"/>
                  </a:schemeClr>
                </a:solidFill>
              </a:rPr>
              <a:t>умение </a:t>
            </a:r>
            <a:r>
              <a:rPr lang="ru-RU" sz="2700" b="1" dirty="0" smtClean="0">
                <a:solidFill>
                  <a:schemeClr val="accent1">
                    <a:lumMod val="50000"/>
                  </a:schemeClr>
                </a:solidFill>
              </a:rPr>
              <a:t>поставить творческую цель и подчинить свою деятельность ее достижению;</a:t>
            </a:r>
            <a:br>
              <a:rPr lang="ru-RU" sz="27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700" b="1" dirty="0" smtClean="0">
                <a:solidFill>
                  <a:schemeClr val="accent1">
                    <a:lumMod val="50000"/>
                  </a:schemeClr>
                </a:solidFill>
              </a:rPr>
              <a:t>- умение </a:t>
            </a:r>
            <a:r>
              <a:rPr lang="ru-RU" sz="2700" b="1" dirty="0" smtClean="0">
                <a:solidFill>
                  <a:schemeClr val="accent1">
                    <a:lumMod val="50000"/>
                  </a:schemeClr>
                </a:solidFill>
              </a:rPr>
              <a:t>планировать, </a:t>
            </a:r>
            <a:r>
              <a:rPr lang="ru-RU" sz="2700" b="1" dirty="0" err="1" smtClean="0">
                <a:solidFill>
                  <a:schemeClr val="accent1">
                    <a:lumMod val="50000"/>
                  </a:schemeClr>
                </a:solidFill>
              </a:rPr>
              <a:t>самоконтролировать</a:t>
            </a:r>
            <a:r>
              <a:rPr lang="ru-RU" sz="2700" b="1" dirty="0" smtClean="0">
                <a:solidFill>
                  <a:schemeClr val="accent1">
                    <a:lumMod val="50000"/>
                  </a:schemeClr>
                </a:solidFill>
              </a:rPr>
              <a:t> свою деятельность;</a:t>
            </a:r>
            <a:br>
              <a:rPr lang="ru-RU" sz="27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700" b="1" dirty="0" smtClean="0">
                <a:solidFill>
                  <a:schemeClr val="accent1">
                    <a:lumMod val="50000"/>
                  </a:schemeClr>
                </a:solidFill>
              </a:rPr>
              <a:t>- умение </a:t>
            </a:r>
            <a:r>
              <a:rPr lang="ru-RU" sz="2700" b="1" dirty="0" smtClean="0">
                <a:solidFill>
                  <a:schemeClr val="accent1">
                    <a:lumMod val="50000"/>
                  </a:schemeClr>
                </a:solidFill>
              </a:rPr>
              <a:t>находить и решать проблему.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1\Desktop\всякое разное мое\KhB9md4Mf8c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284984"/>
            <a:ext cx="6768752" cy="3058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</a:rPr>
              <a:t>Проектирование- наилучшее условие для развития творческих способностей и самостоятельности учащихся</a:t>
            </a:r>
            <a:endParaRPr lang="ru-RU" sz="28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Содержимое 4" descr="101456664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72816"/>
            <a:ext cx="4042792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270248" y="1340768"/>
            <a:ext cx="4334200" cy="5256584"/>
          </a:xfrm>
        </p:spPr>
        <p:txBody>
          <a:bodyPr>
            <a:normAutofit fontScale="85000" lnSpcReduction="20000"/>
          </a:bodyPr>
          <a:lstStyle/>
          <a:p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Проектный метод позволяет  не только «разбудить» дремлющие творческие задатки личности, но и создать условия для их развития. </a:t>
            </a:r>
          </a:p>
          <a:p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В основе творческих   способностей лежат общие умственные способности. </a:t>
            </a:r>
            <a:endParaRPr lang="en-US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 Работа над проектом развивает инициативу, творческий потенциал, коммуникативные способности, умение работать в команде.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548680"/>
            <a:ext cx="4402832" cy="562352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Проектный метод позволяет  не только «разбудить» дремлющие творческие задатки личности, но и создать условия для их развития. 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 основе творческих   способностей лежат общие умственные способности. </a:t>
            </a: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Работа над проектом развивает инициативу, творческий потенциал, коммуникативные способности, умение работать в команде.</a:t>
            </a:r>
          </a:p>
          <a:p>
            <a:endParaRPr lang="ru-RU" dirty="0"/>
          </a:p>
        </p:txBody>
      </p:sp>
      <p:pic>
        <p:nvPicPr>
          <p:cNvPr id="5" name="Picture 2" descr="C:\Users\1\Desktop\всякое разное мое\ruka107-1024x1024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0374" y="836712"/>
            <a:ext cx="4478089" cy="5472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chemeClr val="accent1">
                    <a:lumMod val="50000"/>
                  </a:schemeClr>
                </a:solidFill>
              </a:rPr>
              <a:t>ДЕКОРОТИВНО-ПРИКЛАДНОЕ ИСКУССТВО, КАК СРЕДСТВО РАЗВИТИЯ ТВОРЧЕСКОЙ </a:t>
            </a:r>
            <a:r>
              <a:rPr lang="ru-RU" sz="2000" b="1" i="1" dirty="0" smtClean="0">
                <a:solidFill>
                  <a:schemeClr val="accent1">
                    <a:lumMod val="50000"/>
                  </a:schemeClr>
                </a:solidFill>
              </a:rPr>
              <a:t>ЛИЧНОСТИ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Художественный ручной труд - это творческая работа ребенка с различными материалами, в процессе которой он создает полезные и эстетически значимые предметы и изделия для украшения быта. 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Важно развивать у ребенка способности заранее предвидеть результаты своих действий, планировать последовательность их выполнения, творчески преобразовывать свой опыт. </a:t>
            </a:r>
          </a:p>
          <a:p>
            <a:endParaRPr lang="ru-RU" sz="20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3" name="Picture 3" descr="C:\Users\1\Desktop\всякое разное мое\kFDX71WG3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60648"/>
            <a:ext cx="2304256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</a:rPr>
              <a:t>функции учителя при работе над проектом: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4402832" cy="5184576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Учитель «помогает ученикам в поиске источников, способных помочь им в работе над проектом;</a:t>
            </a:r>
          </a:p>
          <a:p>
            <a:pPr lvl="0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Сам является источником информации;</a:t>
            </a:r>
          </a:p>
          <a:p>
            <a:pPr lvl="0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Координирует весь процесс;</a:t>
            </a:r>
          </a:p>
          <a:p>
            <a:pPr lvl="0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Поддерживает и поощряет учеников;</a:t>
            </a:r>
          </a:p>
          <a:p>
            <a:pPr lvl="0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Поддерживает непрерывную обратную связь, чтобы помогать ученикам продвигаться в работе над проектом».</a:t>
            </a:r>
          </a:p>
          <a:p>
            <a:endParaRPr lang="ru-RU" dirty="0"/>
          </a:p>
        </p:txBody>
      </p:sp>
      <p:pic>
        <p:nvPicPr>
          <p:cNvPr id="5" name="Содержимое 4" descr="vybiraem-nabor-dlja-tvorchestva-rebenku-photo-big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0" y="764704"/>
            <a:ext cx="4104456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3657600" cy="6264696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</a:rPr>
              <a:t>«Проектное обучение поощряет и усиливает истинное учение со стороны учеников, потому что оно:</a:t>
            </a:r>
          </a:p>
          <a:p>
            <a:r>
              <a:rPr lang="ru-RU" sz="3300" dirty="0" smtClean="0">
                <a:solidFill>
                  <a:schemeClr val="accent1">
                    <a:lumMod val="50000"/>
                  </a:schemeClr>
                </a:solidFill>
              </a:rPr>
              <a:t> личностно – ориентированное;</a:t>
            </a:r>
          </a:p>
          <a:p>
            <a:r>
              <a:rPr lang="ru-RU" sz="3300" dirty="0" smtClean="0">
                <a:solidFill>
                  <a:schemeClr val="accent1">
                    <a:lumMod val="50000"/>
                  </a:schemeClr>
                </a:solidFill>
              </a:rPr>
              <a:t> использует множество дидактических подходов – обучение в деле, независимые занятия, совместное учение, мозговой штурм, ролевая игра, эвристическое и проблемное обучение;</a:t>
            </a:r>
          </a:p>
          <a:p>
            <a:r>
              <a:rPr lang="ru-RU" sz="33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300" dirty="0" err="1" smtClean="0">
                <a:solidFill>
                  <a:schemeClr val="accent1">
                    <a:lumMod val="50000"/>
                  </a:schemeClr>
                </a:solidFill>
              </a:rPr>
              <a:t>самомотивируемо</a:t>
            </a:r>
            <a:r>
              <a:rPr lang="ru-RU" sz="3300" dirty="0" smtClean="0">
                <a:solidFill>
                  <a:schemeClr val="accent1">
                    <a:lumMod val="50000"/>
                  </a:schemeClr>
                </a:solidFill>
              </a:rPr>
              <a:t>, что означает возрастание интереса и вовлеченности в работу по мере её выполнения;</a:t>
            </a:r>
          </a:p>
          <a:p>
            <a:r>
              <a:rPr lang="ru-RU" sz="3300" dirty="0" smtClean="0">
                <a:solidFill>
                  <a:schemeClr val="accent1">
                    <a:lumMod val="50000"/>
                  </a:schemeClr>
                </a:solidFill>
              </a:rPr>
              <a:t> приносит удовлетворение ученикам видящим продукт своего собственного труда»</a:t>
            </a:r>
          </a:p>
          <a:p>
            <a:pPr>
              <a:buNone/>
            </a:pPr>
            <a:r>
              <a:rPr lang="ru-RU" sz="3300" dirty="0" smtClean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sz="3300" dirty="0" err="1" smtClean="0">
                <a:solidFill>
                  <a:schemeClr val="accent1">
                    <a:lumMod val="50000"/>
                  </a:schemeClr>
                </a:solidFill>
              </a:rPr>
              <a:t>Р.Гузеев</a:t>
            </a:r>
            <a:r>
              <a:rPr lang="ru-RU" sz="3300" dirty="0" smtClean="0">
                <a:solidFill>
                  <a:schemeClr val="accent1">
                    <a:lumMod val="50000"/>
                  </a:schemeClr>
                </a:solidFill>
              </a:rPr>
              <a:t> «Метод проектов как частичный случай интегрированной технологии обучения» )</a:t>
            </a:r>
          </a:p>
          <a:p>
            <a:pPr>
              <a:buNone/>
            </a:pPr>
            <a:r>
              <a:rPr lang="ru-RU" sz="3300" dirty="0" smtClean="0"/>
              <a:t> </a:t>
            </a:r>
            <a:endParaRPr lang="ru-RU" sz="3300" dirty="0"/>
          </a:p>
        </p:txBody>
      </p:sp>
      <p:pic>
        <p:nvPicPr>
          <p:cNvPr id="5" name="Содержимое 4" descr="9yGDTuAEsE8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860032" y="836712"/>
            <a:ext cx="3418795" cy="45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514402"/>
          </a:xfrm>
        </p:spPr>
        <p:txBody>
          <a:bodyPr>
            <a:noAutofit/>
          </a:bodyPr>
          <a:lstStyle/>
          <a:p>
            <a:pPr algn="ctr"/>
            <a:r>
              <a:rPr lang="ru-RU" sz="80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</a:t>
            </a:r>
            <a:endParaRPr lang="ru-RU" sz="80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8" descr="C:\Users\Гельнур\Desktop\mini_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3" y="3932392"/>
            <a:ext cx="2715593" cy="2376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134</TotalTime>
  <Words>377</Words>
  <Application>Microsoft Office PowerPoint</Application>
  <PresentationFormat>Экран (4:3)</PresentationFormat>
  <Paragraphs>40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«Развитие творческих способностей учащихся на уроках технологии»</vt:lpstr>
      <vt:lpstr>Слайд 2</vt:lpstr>
      <vt:lpstr>Слайд 3</vt:lpstr>
      <vt:lpstr>Слайд 4</vt:lpstr>
      <vt:lpstr>«Технология» - это творческий предмет, который представляет большие возможности для воспитания творческой, разносторонней личности. </vt:lpstr>
      <vt:lpstr>идеи: 1) творчеству нужно и можно учить; 2) творческое начало не является природным качеством ума. </vt:lpstr>
      <vt:lpstr>творческая личность обладает следующими качествами: - умение поставить творческую цель и подчинить свою деятельность ее достижению; - умение планировать, самоконтролировать свою деятельность; - умение находить и решать проблему. </vt:lpstr>
      <vt:lpstr>Проектирование- наилучшее условие для развития творческих способностей и самостоятельности учащихся</vt:lpstr>
      <vt:lpstr>Слайд 9</vt:lpstr>
      <vt:lpstr>Слайд 10</vt:lpstr>
      <vt:lpstr>функции учителя при работе над проектом:</vt:lpstr>
      <vt:lpstr>Слайд 12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«Развитие творческих способностей учащихся на уроках технологии»</dc:title>
  <dc:creator>1</dc:creator>
  <cp:lastModifiedBy>1</cp:lastModifiedBy>
  <cp:revision>15</cp:revision>
  <dcterms:created xsi:type="dcterms:W3CDTF">2019-12-11T12:39:51Z</dcterms:created>
  <dcterms:modified xsi:type="dcterms:W3CDTF">2019-12-11T15:04:36Z</dcterms:modified>
</cp:coreProperties>
</file>