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61" r:id="rId5"/>
    <p:sldId id="262" r:id="rId6"/>
    <p:sldId id="263" r:id="rId7"/>
    <p:sldId id="268" r:id="rId8"/>
    <p:sldId id="264" r:id="rId9"/>
    <p:sldId id="265" r:id="rId10"/>
    <p:sldId id="266" r:id="rId11"/>
    <p:sldId id="267" r:id="rId12"/>
    <p:sldId id="278" r:id="rId13"/>
    <p:sldId id="269" r:id="rId14"/>
    <p:sldId id="273" r:id="rId15"/>
    <p:sldId id="274" r:id="rId16"/>
    <p:sldId id="275" r:id="rId17"/>
    <p:sldId id="276" r:id="rId18"/>
    <p:sldId id="280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D234"/>
    <a:srgbClr val="93C9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6" autoAdjust="0"/>
    <p:restoredTop sz="94669" autoAdjust="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97CD6-30D8-477D-9868-4F0EF787A669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09801-76F5-44F5-A198-8C987EF6F6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6456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97CD6-30D8-477D-9868-4F0EF787A669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09801-76F5-44F5-A198-8C987EF6F6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115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97CD6-30D8-477D-9868-4F0EF787A669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09801-76F5-44F5-A198-8C987EF6F6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6603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97CD6-30D8-477D-9868-4F0EF787A669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09801-76F5-44F5-A198-8C987EF6F6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8600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97CD6-30D8-477D-9868-4F0EF787A669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09801-76F5-44F5-A198-8C987EF6F6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1544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97CD6-30D8-477D-9868-4F0EF787A669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09801-76F5-44F5-A198-8C987EF6F6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9029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97CD6-30D8-477D-9868-4F0EF787A669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09801-76F5-44F5-A198-8C987EF6F6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2722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97CD6-30D8-477D-9868-4F0EF787A669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09801-76F5-44F5-A198-8C987EF6F6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9863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97CD6-30D8-477D-9868-4F0EF787A669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09801-76F5-44F5-A198-8C987EF6F6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182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97CD6-30D8-477D-9868-4F0EF787A669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09801-76F5-44F5-A198-8C987EF6F6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6868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97CD6-30D8-477D-9868-4F0EF787A669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09801-76F5-44F5-A198-8C987EF6F6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334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97CD6-30D8-477D-9868-4F0EF787A669}" type="datetimeFigureOut">
              <a:rPr lang="ru-RU" smtClean="0"/>
              <a:pPr/>
              <a:t>12.05.2023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609801-76F5-44F5-A198-8C987EF6F65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0111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35727" y="2358981"/>
            <a:ext cx="11399520" cy="2892288"/>
          </a:xfrm>
        </p:spPr>
        <p:txBody>
          <a:bodyPr>
            <a:noAutofit/>
          </a:bodyPr>
          <a:lstStyle/>
          <a:p>
            <a:r>
              <a:rPr lang="ru-RU" sz="4800" b="1" dirty="0" err="1" smtClean="0">
                <a:ln w="2222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</a:rPr>
              <a:t>Межпредметность</a:t>
            </a:r>
            <a:r>
              <a:rPr lang="ru-RU" sz="4800" b="1" dirty="0" smtClean="0">
                <a:ln w="2222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</a:rPr>
              <a:t> в школьном образовании: развитие «4К» компетенций</a:t>
            </a:r>
            <a:br>
              <a:rPr lang="ru-RU" sz="4800" b="1" dirty="0" smtClean="0">
                <a:ln w="2222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</a:rPr>
            </a:br>
            <a:endParaRPr lang="ru-RU" sz="4800" b="1" dirty="0">
              <a:ln w="22225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</a:ln>
              <a:solidFill>
                <a:srgbClr val="B4D234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4172" y="5202238"/>
            <a:ext cx="11861075" cy="1655762"/>
          </a:xfrm>
        </p:spPr>
        <p:txBody>
          <a:bodyPr/>
          <a:lstStyle/>
          <a:p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Потемкова 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Оксана Рамиловна, учитель английского языка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083"/>
            <a:ext cx="2526030" cy="2526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16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393922"/>
            <a:ext cx="5138056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5200" b="1" dirty="0" smtClean="0">
                <a:ln w="57150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  <a:latin typeface="+mj-lt"/>
              </a:rPr>
              <a:t>4К</a:t>
            </a:r>
            <a:endParaRPr lang="ru-RU" sz="25200" b="1" cap="none" spc="0" dirty="0">
              <a:ln w="57150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</a:ln>
              <a:solidFill>
                <a:srgbClr val="B4D234"/>
              </a:solidFill>
              <a:effectLst/>
              <a:latin typeface="+mj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37468" y="1963839"/>
            <a:ext cx="7171509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  <a:latin typeface="+mj-lt"/>
              </a:rPr>
              <a:t>Критическое мышление</a:t>
            </a:r>
            <a:endParaRPr lang="ru-RU" sz="4400" b="1" cap="none" spc="0" dirty="0">
              <a:ln w="28575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</a:ln>
              <a:solidFill>
                <a:srgbClr val="B4D234"/>
              </a:solidFill>
              <a:effectLst/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37468" y="2699769"/>
            <a:ext cx="6866715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  <a:latin typeface="+mj-lt"/>
              </a:rPr>
              <a:t>Креативное мышление</a:t>
            </a:r>
            <a:endParaRPr lang="ru-RU" sz="4400" b="1" cap="none" spc="0" dirty="0">
              <a:ln w="28575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</a:ln>
              <a:solidFill>
                <a:srgbClr val="B4D234"/>
              </a:solidFill>
              <a:effectLst/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37468" y="3379081"/>
            <a:ext cx="44609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  <a:latin typeface="+mj-lt"/>
              </a:rPr>
              <a:t>Коммуникация</a:t>
            </a:r>
            <a:endParaRPr lang="ru-RU" sz="4400" b="1" cap="none" spc="0" dirty="0">
              <a:ln w="28575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</a:ln>
              <a:solidFill>
                <a:srgbClr val="B4D234"/>
              </a:solidFill>
              <a:effectLst/>
              <a:latin typeface="+mj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02634" y="4024882"/>
            <a:ext cx="379911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  <a:latin typeface="+mj-lt"/>
              </a:rPr>
              <a:t>Кооперация</a:t>
            </a:r>
            <a:endParaRPr lang="ru-RU" sz="4400" b="1" cap="none" spc="0" dirty="0">
              <a:ln w="28575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</a:ln>
              <a:solidFill>
                <a:srgbClr val="B4D234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1539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24796" y="431815"/>
            <a:ext cx="44609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  <a:latin typeface="+mj-lt"/>
              </a:rPr>
              <a:t>Коммуникация</a:t>
            </a:r>
            <a:endParaRPr lang="ru-RU" sz="4400" b="1" cap="none" spc="0" dirty="0">
              <a:ln w="28575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</a:ln>
              <a:solidFill>
                <a:srgbClr val="B4D234"/>
              </a:solidFill>
              <a:effectLst/>
              <a:latin typeface="+mj-lt"/>
            </a:endParaRPr>
          </a:p>
        </p:txBody>
      </p:sp>
      <p:pic>
        <p:nvPicPr>
          <p:cNvPr id="13314" name="Picture 2" descr="https://www.mgpu.ru/wp-content/uploads/2022/10/iStock-1014903134.jpg"/>
          <p:cNvPicPr>
            <a:picLocks noChangeAspect="1" noChangeArrowheads="1"/>
          </p:cNvPicPr>
          <p:nvPr/>
        </p:nvPicPr>
        <p:blipFill>
          <a:blip r:embed="rId2" cstate="print">
            <a:lum bright="20000" contrast="-30000"/>
          </a:blip>
          <a:srcRect/>
          <a:stretch>
            <a:fillRect/>
          </a:stretch>
        </p:blipFill>
        <p:spPr bwMode="auto">
          <a:xfrm>
            <a:off x="524361" y="3592954"/>
            <a:ext cx="4684267" cy="326504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5385682" y="1177402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Структура навыка: </a:t>
            </a:r>
          </a:p>
          <a:p>
            <a:endParaRPr lang="ru-RU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/>
              <a:t>готовность к </a:t>
            </a:r>
            <a:r>
              <a:rPr lang="ru-RU" sz="2800" dirty="0" smtClean="0"/>
              <a:t>коммуникации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smtClean="0"/>
              <a:t>адаптация </a:t>
            </a:r>
            <a:r>
              <a:rPr lang="ru-RU" sz="2800" dirty="0"/>
              <a:t>к цели и контексту коммуникации и к </a:t>
            </a:r>
            <a:r>
              <a:rPr lang="ru-RU" sz="2800" dirty="0" smtClean="0"/>
              <a:t>партнеру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smtClean="0"/>
              <a:t>убеждающая </a:t>
            </a:r>
            <a:r>
              <a:rPr lang="ru-RU" sz="2800" dirty="0"/>
              <a:t>коммуникация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0" y="574937"/>
            <a:ext cx="5138056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5200" b="1" dirty="0" smtClean="0">
                <a:ln w="57150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rgbClr val="B4D234">
                        <a:tint val="66000"/>
                        <a:satMod val="160000"/>
                      </a:srgbClr>
                    </a:gs>
                    <a:gs pos="50000">
                      <a:srgbClr val="B4D234">
                        <a:tint val="44500"/>
                        <a:satMod val="160000"/>
                      </a:srgbClr>
                    </a:gs>
                    <a:gs pos="100000">
                      <a:srgbClr val="B4D234">
                        <a:tint val="23500"/>
                        <a:satMod val="160000"/>
                      </a:srgbClr>
                    </a:gs>
                  </a:gsLst>
                  <a:lin ang="2700000" scaled="1"/>
                  <a:tileRect/>
                </a:gradFill>
                <a:latin typeface="+mj-lt"/>
              </a:rPr>
              <a:t>4К</a:t>
            </a:r>
            <a:endParaRPr lang="ru-RU" sz="25200" b="1" cap="none" spc="0" dirty="0">
              <a:ln w="57150">
                <a:solidFill>
                  <a:schemeClr val="bg1"/>
                </a:solidFill>
                <a:prstDash val="solid"/>
              </a:ln>
              <a:gradFill flip="none" rotWithShape="1">
                <a:gsLst>
                  <a:gs pos="0">
                    <a:srgbClr val="B4D234">
                      <a:tint val="66000"/>
                      <a:satMod val="160000"/>
                    </a:srgbClr>
                  </a:gs>
                  <a:gs pos="50000">
                    <a:srgbClr val="B4D234">
                      <a:tint val="44500"/>
                      <a:satMod val="160000"/>
                    </a:srgbClr>
                  </a:gs>
                  <a:gs pos="100000">
                    <a:srgbClr val="B4D234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55349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95425"/>
            <a:ext cx="5138056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5200" b="1" dirty="0" smtClean="0">
                <a:ln w="57150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rgbClr val="B4D234">
                        <a:tint val="66000"/>
                        <a:satMod val="160000"/>
                      </a:srgbClr>
                    </a:gs>
                    <a:gs pos="50000">
                      <a:srgbClr val="B4D234">
                        <a:tint val="44500"/>
                        <a:satMod val="160000"/>
                      </a:srgbClr>
                    </a:gs>
                    <a:gs pos="100000">
                      <a:srgbClr val="B4D234">
                        <a:tint val="23500"/>
                        <a:satMod val="160000"/>
                      </a:srgbClr>
                    </a:gs>
                  </a:gsLst>
                  <a:lin ang="2700000" scaled="1"/>
                  <a:tileRect/>
                </a:gradFill>
                <a:latin typeface="+mj-lt"/>
              </a:rPr>
              <a:t>4К</a:t>
            </a:r>
            <a:endParaRPr lang="ru-RU" sz="25200" b="1" cap="none" spc="0" dirty="0">
              <a:ln w="57150">
                <a:solidFill>
                  <a:schemeClr val="bg1"/>
                </a:solidFill>
                <a:prstDash val="solid"/>
              </a:ln>
              <a:gradFill flip="none" rotWithShape="1">
                <a:gsLst>
                  <a:gs pos="0">
                    <a:srgbClr val="B4D234">
                      <a:tint val="66000"/>
                      <a:satMod val="160000"/>
                    </a:srgbClr>
                  </a:gs>
                  <a:gs pos="50000">
                    <a:srgbClr val="B4D234">
                      <a:tint val="44500"/>
                      <a:satMod val="160000"/>
                    </a:srgbClr>
                  </a:gs>
                  <a:gs pos="100000">
                    <a:srgbClr val="B4D234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5283" y="431815"/>
            <a:ext cx="446096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  <a:latin typeface="+mj-lt"/>
              </a:rPr>
              <a:t>Кооперация</a:t>
            </a:r>
            <a:endParaRPr lang="ru-RU" sz="4400" b="1" cap="none" spc="0" dirty="0">
              <a:ln w="28575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</a:ln>
              <a:solidFill>
                <a:srgbClr val="B4D234"/>
              </a:solidFill>
              <a:effectLst/>
              <a:latin typeface="+mj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55176" y="971368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Структура навыка: </a:t>
            </a:r>
          </a:p>
          <a:p>
            <a:endParaRPr lang="ru-RU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smtClean="0"/>
              <a:t>принятие общих целей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smtClean="0"/>
              <a:t> социальное взаимодействие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smtClean="0"/>
              <a:t> выполнение взятых на себя обязательств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smtClean="0"/>
              <a:t> самостоятельность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smtClean="0"/>
              <a:t> инициативность</a:t>
            </a:r>
          </a:p>
        </p:txBody>
      </p:sp>
      <p:pic>
        <p:nvPicPr>
          <p:cNvPr id="12290" name="Picture 2" descr="https://psasecurity.com/wp-content/uploads/2019/12/iStock-10705192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6937" y="3790122"/>
            <a:ext cx="3795532" cy="28460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13217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178624"/>
            <a:ext cx="5663648" cy="2186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Прямоугольник 1"/>
          <p:cNvSpPr/>
          <p:nvPr/>
        </p:nvSpPr>
        <p:spPr>
          <a:xfrm>
            <a:off x="0" y="479522"/>
            <a:ext cx="5138056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5200" b="1" dirty="0" smtClean="0">
                <a:ln w="57150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rgbClr val="B4D234">
                        <a:tint val="66000"/>
                        <a:satMod val="160000"/>
                      </a:srgbClr>
                    </a:gs>
                    <a:gs pos="50000">
                      <a:srgbClr val="B4D234">
                        <a:tint val="44500"/>
                        <a:satMod val="160000"/>
                      </a:srgbClr>
                    </a:gs>
                    <a:gs pos="100000">
                      <a:srgbClr val="B4D234">
                        <a:tint val="23500"/>
                        <a:satMod val="160000"/>
                      </a:srgbClr>
                    </a:gs>
                  </a:gsLst>
                  <a:lin ang="2700000" scaled="1"/>
                  <a:tileRect/>
                </a:gradFill>
                <a:latin typeface="+mj-lt"/>
              </a:rPr>
              <a:t>4К</a:t>
            </a:r>
            <a:endParaRPr lang="ru-RU" sz="25200" b="1" cap="none" spc="0" dirty="0">
              <a:ln w="57150">
                <a:solidFill>
                  <a:schemeClr val="bg1"/>
                </a:solidFill>
                <a:prstDash val="solid"/>
              </a:ln>
              <a:gradFill flip="none" rotWithShape="1">
                <a:gsLst>
                  <a:gs pos="0">
                    <a:srgbClr val="B4D234">
                      <a:tint val="66000"/>
                      <a:satMod val="160000"/>
                    </a:srgbClr>
                  </a:gs>
                  <a:gs pos="50000">
                    <a:srgbClr val="B4D234">
                      <a:tint val="44500"/>
                      <a:satMod val="160000"/>
                    </a:srgbClr>
                  </a:gs>
                  <a:gs pos="100000">
                    <a:srgbClr val="B4D234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81672" y="400009"/>
            <a:ext cx="722158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  <a:latin typeface="+mj-lt"/>
              </a:rPr>
              <a:t>Критическое мышление</a:t>
            </a:r>
            <a:endParaRPr lang="ru-RU" sz="4400" b="1" cap="none" spc="0" dirty="0">
              <a:ln w="28575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</a:ln>
              <a:solidFill>
                <a:srgbClr val="B4D234"/>
              </a:solidFill>
              <a:effectLst/>
              <a:latin typeface="+mj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866197" y="1222403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Структура навыка: </a:t>
            </a:r>
          </a:p>
          <a:p>
            <a:endParaRPr lang="ru-RU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 smtClean="0"/>
              <a:t>Анализ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 smtClean="0"/>
              <a:t>Оценка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 smtClean="0"/>
              <a:t>Объяснение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 smtClean="0"/>
              <a:t>Выведение </a:t>
            </a:r>
            <a:r>
              <a:rPr lang="ru-RU" sz="2800" dirty="0"/>
              <a:t>гипотез </a:t>
            </a:r>
            <a:endParaRPr lang="ru-RU" sz="2800" dirty="0" smtClean="0"/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 err="1" smtClean="0"/>
              <a:t>Саморегуляция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01036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686" y="407961"/>
            <a:ext cx="5138056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5200" b="1" dirty="0" smtClean="0">
                <a:ln w="57150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rgbClr val="B4D234">
                        <a:tint val="66000"/>
                        <a:satMod val="160000"/>
                      </a:srgbClr>
                    </a:gs>
                    <a:gs pos="50000">
                      <a:srgbClr val="B4D234">
                        <a:tint val="44500"/>
                        <a:satMod val="160000"/>
                      </a:srgbClr>
                    </a:gs>
                    <a:gs pos="100000">
                      <a:srgbClr val="B4D234">
                        <a:tint val="23500"/>
                        <a:satMod val="160000"/>
                      </a:srgbClr>
                    </a:gs>
                  </a:gsLst>
                  <a:lin ang="2700000" scaled="1"/>
                  <a:tileRect/>
                </a:gradFill>
                <a:latin typeface="+mj-lt"/>
              </a:rPr>
              <a:t>4К</a:t>
            </a:r>
            <a:endParaRPr lang="ru-RU" sz="25200" b="1" cap="none" spc="0" dirty="0">
              <a:ln w="57150">
                <a:solidFill>
                  <a:schemeClr val="bg1"/>
                </a:solidFill>
                <a:prstDash val="solid"/>
              </a:ln>
              <a:gradFill flip="none" rotWithShape="1">
                <a:gsLst>
                  <a:gs pos="0">
                    <a:srgbClr val="B4D234">
                      <a:tint val="66000"/>
                      <a:satMod val="160000"/>
                    </a:srgbClr>
                  </a:gs>
                  <a:gs pos="50000">
                    <a:srgbClr val="B4D234">
                      <a:tint val="44500"/>
                      <a:satMod val="160000"/>
                    </a:srgbClr>
                  </a:gs>
                  <a:gs pos="100000">
                    <a:srgbClr val="B4D234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4451" y="336399"/>
            <a:ext cx="722158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  <a:latin typeface="+mj-lt"/>
              </a:rPr>
              <a:t>Креативное мышление</a:t>
            </a:r>
            <a:endParaRPr lang="ru-RU" sz="4400" b="1" cap="none" spc="0" dirty="0">
              <a:ln w="28575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</a:ln>
              <a:solidFill>
                <a:srgbClr val="B4D234"/>
              </a:solidFill>
              <a:effectLst/>
              <a:latin typeface="+mj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874528" y="1325014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Структура навыка: </a:t>
            </a:r>
          </a:p>
          <a:p>
            <a:endParaRPr lang="ru-RU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 smtClean="0"/>
              <a:t>Любознательность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 smtClean="0"/>
              <a:t>Создание идей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 smtClean="0"/>
              <a:t>Развитие предложенных идей </a:t>
            </a:r>
          </a:p>
        </p:txBody>
      </p:sp>
      <p:pic>
        <p:nvPicPr>
          <p:cNvPr id="10242" name="Picture 2" descr="https://kartinkin.net/uploads/posts/2022-03/1646184161_76-kartinkin-net-p-kultura-kartinki-dlya-prezentatsii-8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6646" y="3803000"/>
            <a:ext cx="3935984" cy="305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7987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265" y="0"/>
            <a:ext cx="6972300" cy="6843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7053944" y="2226366"/>
            <a:ext cx="5138056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5200" b="1" dirty="0" smtClean="0">
                <a:ln w="57150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rgbClr val="B4D234">
                        <a:tint val="66000"/>
                        <a:satMod val="160000"/>
                      </a:srgbClr>
                    </a:gs>
                    <a:gs pos="50000">
                      <a:srgbClr val="B4D234">
                        <a:tint val="44500"/>
                        <a:satMod val="160000"/>
                      </a:srgbClr>
                    </a:gs>
                    <a:gs pos="100000">
                      <a:srgbClr val="B4D234">
                        <a:tint val="23500"/>
                        <a:satMod val="160000"/>
                      </a:srgbClr>
                    </a:gs>
                  </a:gsLst>
                  <a:lin ang="2700000" scaled="1"/>
                  <a:tileRect/>
                </a:gradFill>
                <a:latin typeface="+mj-lt"/>
              </a:rPr>
              <a:t>4К</a:t>
            </a:r>
            <a:endParaRPr lang="ru-RU" sz="25200" b="1" cap="none" spc="0" dirty="0">
              <a:ln w="57150">
                <a:solidFill>
                  <a:schemeClr val="bg1"/>
                </a:solidFill>
                <a:prstDash val="solid"/>
              </a:ln>
              <a:gradFill flip="none" rotWithShape="1">
                <a:gsLst>
                  <a:gs pos="0">
                    <a:srgbClr val="B4D234">
                      <a:tint val="66000"/>
                      <a:satMod val="160000"/>
                    </a:srgbClr>
                  </a:gs>
                  <a:gs pos="50000">
                    <a:srgbClr val="B4D234">
                      <a:tint val="44500"/>
                      <a:satMod val="160000"/>
                    </a:srgbClr>
                  </a:gs>
                  <a:gs pos="100000">
                    <a:srgbClr val="B4D234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053944" y="1359671"/>
            <a:ext cx="5138056" cy="19697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2200" b="1" dirty="0" smtClean="0">
                <a:ln w="57150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rgbClr val="00B0F0">
                        <a:tint val="66000"/>
                        <a:satMod val="160000"/>
                      </a:srgbClr>
                    </a:gs>
                    <a:gs pos="50000">
                      <a:srgbClr val="00B0F0">
                        <a:tint val="44500"/>
                        <a:satMod val="160000"/>
                      </a:srgbClr>
                    </a:gs>
                    <a:gs pos="100000">
                      <a:srgbClr val="00B0F0">
                        <a:tint val="23500"/>
                        <a:satMod val="160000"/>
                      </a:srgbClr>
                    </a:gs>
                  </a:gsLst>
                  <a:lin ang="2700000" scaled="1"/>
                  <a:tileRect/>
                </a:gradFill>
                <a:latin typeface="+mj-lt"/>
              </a:rPr>
              <a:t>ФГОС</a:t>
            </a:r>
            <a:endParaRPr lang="ru-RU" sz="12200" b="1" cap="none" spc="0" dirty="0">
              <a:ln w="57150">
                <a:solidFill>
                  <a:schemeClr val="bg1"/>
                </a:solidFill>
                <a:prstDash val="solid"/>
              </a:ln>
              <a:gradFill flip="none" rotWithShape="1">
                <a:gsLst>
                  <a:gs pos="0">
                    <a:srgbClr val="00B0F0">
                      <a:tint val="66000"/>
                      <a:satMod val="160000"/>
                    </a:srgbClr>
                  </a:gs>
                  <a:gs pos="50000">
                    <a:srgbClr val="00B0F0">
                      <a:tint val="44500"/>
                      <a:satMod val="160000"/>
                    </a:srgbClr>
                  </a:gs>
                  <a:gs pos="100000">
                    <a:srgbClr val="00B0F0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393922"/>
            <a:ext cx="5138056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5200" b="1" dirty="0" smtClean="0">
                <a:ln w="57150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rgbClr val="B4D234">
                        <a:tint val="66000"/>
                        <a:satMod val="160000"/>
                      </a:srgbClr>
                    </a:gs>
                    <a:gs pos="50000">
                      <a:srgbClr val="B4D234">
                        <a:tint val="44500"/>
                        <a:satMod val="160000"/>
                      </a:srgbClr>
                    </a:gs>
                    <a:gs pos="100000">
                      <a:srgbClr val="B4D234">
                        <a:tint val="23500"/>
                        <a:satMod val="160000"/>
                      </a:srgbClr>
                    </a:gs>
                  </a:gsLst>
                  <a:lin ang="2700000" scaled="1"/>
                  <a:tileRect/>
                </a:gradFill>
                <a:latin typeface="+mj-lt"/>
              </a:rPr>
              <a:t>4К</a:t>
            </a:r>
            <a:endParaRPr lang="ru-RU" sz="25200" b="1" cap="none" spc="0" dirty="0">
              <a:ln w="57150">
                <a:solidFill>
                  <a:schemeClr val="bg1"/>
                </a:solidFill>
                <a:prstDash val="solid"/>
              </a:ln>
              <a:gradFill flip="none" rotWithShape="1">
                <a:gsLst>
                  <a:gs pos="0">
                    <a:srgbClr val="B4D234">
                      <a:tint val="66000"/>
                      <a:satMod val="160000"/>
                    </a:srgbClr>
                  </a:gs>
                  <a:gs pos="50000">
                    <a:srgbClr val="B4D234">
                      <a:tint val="44500"/>
                      <a:satMod val="160000"/>
                    </a:srgbClr>
                  </a:gs>
                  <a:gs pos="100000">
                    <a:srgbClr val="B4D234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55169" y="261808"/>
            <a:ext cx="1062663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  <a:latin typeface="+mj-lt"/>
              </a:rPr>
              <a:t>Основные характеристики заданий: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868091" y="2079630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 fontAlgn="base">
              <a:buFont typeface="+mj-lt"/>
              <a:buAutoNum type="arabicPeriod"/>
            </a:pPr>
            <a:r>
              <a:rPr lang="ru-RU" dirty="0" smtClean="0"/>
              <a:t>учебная </a:t>
            </a:r>
            <a:r>
              <a:rPr lang="ru-RU" dirty="0"/>
              <a:t>задача предполагает больше одного или множество возможных решений; 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ru-RU" dirty="0"/>
              <a:t>в центре задачи лежит либо мини-проект, либо создание/конструирование некоторого продукта с использованием нестандартных средств; 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ru-RU" dirty="0"/>
              <a:t>задание предполагает работу в группе с возможным выделением подзадач для автономной либо парной работы; 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ru-RU" dirty="0"/>
              <a:t>задача требует самостоятельного поиска необходимой информации в открытых источниках; 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ru-RU" dirty="0"/>
              <a:t>*задача по определенному предмету может включать поиск и использование информации из других предметов.</a:t>
            </a:r>
          </a:p>
        </p:txBody>
      </p:sp>
    </p:spTree>
    <p:extLst>
      <p:ext uri="{BB962C8B-B14F-4D97-AF65-F5344CB8AC3E}">
        <p14:creationId xmlns:p14="http://schemas.microsoft.com/office/powerpoint/2010/main" val="4026930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55169" y="261808"/>
            <a:ext cx="1062663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  <a:latin typeface="+mj-lt"/>
              </a:rPr>
              <a:t>4Критическое мышление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19575" y="153566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sz="3200" dirty="0"/>
              <a:t>Сломанный телефон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080259" y="1031249"/>
            <a:ext cx="757645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*Критическое мышление строится на анализе источника информации.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1257" y="2197717"/>
            <a:ext cx="115978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B4D2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1. </a:t>
            </a:r>
            <a:r>
              <a:rPr lang="ru-RU" dirty="0" smtClean="0"/>
              <a:t>Игроки садятся в круг или встают в одну линию.</a:t>
            </a:r>
          </a:p>
          <a:p>
            <a:r>
              <a:rPr lang="ru-RU" dirty="0" smtClean="0">
                <a:solidFill>
                  <a:srgbClr val="B4D2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2.</a:t>
            </a:r>
            <a:r>
              <a:rPr lang="ru-RU" dirty="0" smtClean="0"/>
              <a:t> Первый игрок получает простое предложение на английском языке и озвучивает его следующему. При этом в предложении можно использовать слова, которые созвучны в английском и русском, но имеют разное значение. </a:t>
            </a:r>
          </a:p>
          <a:p>
            <a:r>
              <a:rPr lang="ru-RU" dirty="0" smtClean="0">
                <a:solidFill>
                  <a:srgbClr val="B4D2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3.</a:t>
            </a:r>
            <a:r>
              <a:rPr lang="ru-RU" dirty="0" smtClean="0"/>
              <a:t> Затем следующий осмысляет и переводит на русский то, что услышал. Передает дальше следующему игроку, который снова должен перевести предложение на английский, и так до конца цепочки. </a:t>
            </a:r>
          </a:p>
          <a:p>
            <a:r>
              <a:rPr lang="ru-RU" dirty="0" smtClean="0">
                <a:solidFill>
                  <a:srgbClr val="B4D2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4. </a:t>
            </a:r>
            <a:r>
              <a:rPr lang="ru-RU" dirty="0" smtClean="0"/>
              <a:t>Обсуждение результата. Игроки формулируют проблемный вопрос.</a:t>
            </a:r>
          </a:p>
        </p:txBody>
      </p:sp>
      <p:pic>
        <p:nvPicPr>
          <p:cNvPr id="2050" name="Picture 2" descr="https://suneducationgroup.com/wp-content/uploads/2022/07/baru1-1024x410.jpg"/>
          <p:cNvPicPr>
            <a:picLocks noChangeAspect="1" noChangeArrowheads="1"/>
          </p:cNvPicPr>
          <p:nvPr/>
        </p:nvPicPr>
        <p:blipFill>
          <a:blip r:embed="rId2" cstate="print">
            <a:lum bright="20000" contrast="10000"/>
          </a:blip>
          <a:srcRect/>
          <a:stretch>
            <a:fillRect/>
          </a:stretch>
        </p:blipFill>
        <p:spPr bwMode="auto">
          <a:xfrm>
            <a:off x="3108959" y="4495742"/>
            <a:ext cx="5899883" cy="23622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8270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55169" y="261808"/>
            <a:ext cx="1062663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  <a:latin typeface="+mj-lt"/>
              </a:rPr>
              <a:t>4Критическое мышление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32229" y="1550627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sz="3200" dirty="0"/>
              <a:t>Быть детективом каждый </a:t>
            </a:r>
            <a:r>
              <a:rPr lang="ru-RU" sz="3200" dirty="0" smtClean="0"/>
              <a:t>день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080259" y="1031249"/>
            <a:ext cx="757645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*Критическое мышление строится на анализе источника информации.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1257" y="2197717"/>
            <a:ext cx="115063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B4D2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1. </a:t>
            </a:r>
            <a:r>
              <a:rPr lang="ru-RU" dirty="0" smtClean="0"/>
              <a:t>Ученики объединяются в пары или малые группы. Им предлагаются ситуации и их источники. </a:t>
            </a:r>
          </a:p>
          <a:p>
            <a:r>
              <a:rPr lang="ru-RU" dirty="0" smtClean="0">
                <a:solidFill>
                  <a:srgbClr val="B4D2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2.</a:t>
            </a:r>
            <a:r>
              <a:rPr lang="ru-RU" dirty="0" smtClean="0"/>
              <a:t> Ученики на листе бумаги оценивают надёжность или ненадёжность используемого  источника.</a:t>
            </a:r>
          </a:p>
          <a:p>
            <a:r>
              <a:rPr lang="ru-RU" dirty="0" smtClean="0">
                <a:solidFill>
                  <a:srgbClr val="B4D2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3.</a:t>
            </a:r>
            <a:r>
              <a:rPr lang="ru-RU" dirty="0" smtClean="0"/>
              <a:t> Обсуждение решений и приведенных аргументов в поддержку своего мнения.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531821" y="3267754"/>
          <a:ext cx="11296356" cy="32537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492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4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753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827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827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Итоговый результат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234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ru-RU" sz="1150" dirty="0" smtClean="0"/>
                        <a:t>Мини-исследование «Развитие творчества</a:t>
                      </a:r>
                      <a:r>
                        <a:rPr lang="ru-RU" sz="1150" baseline="0" dirty="0" smtClean="0"/>
                        <a:t> Ч.Диккенса»</a:t>
                      </a:r>
                      <a:endParaRPr lang="ru-RU" sz="11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/>
                        <a:t>Мини-проект «Список</a:t>
                      </a:r>
                      <a:r>
                        <a:rPr lang="ru-RU" sz="1150" baseline="0" dirty="0" smtClean="0"/>
                        <a:t> для ровесника»</a:t>
                      </a:r>
                      <a:endParaRPr lang="ru-RU" sz="11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50" dirty="0" smtClean="0"/>
                        <a:t>Мини-исследование «О теориях происхождения английского языка»</a:t>
                      </a:r>
                      <a:endParaRPr lang="ru-RU" sz="11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50" dirty="0" smtClean="0"/>
                        <a:t>Мини-исследование «О</a:t>
                      </a:r>
                      <a:r>
                        <a:rPr lang="ru-RU" sz="1150" baseline="0" dirty="0" smtClean="0"/>
                        <a:t> качестве курсов английского в социальных сетях»</a:t>
                      </a:r>
                      <a:endParaRPr lang="ru-RU" sz="11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50" dirty="0" smtClean="0"/>
                        <a:t>Мини-проект «Словарь</a:t>
                      </a:r>
                      <a:r>
                        <a:rPr lang="ru-RU" sz="1150" baseline="0" dirty="0" smtClean="0"/>
                        <a:t> английского языка для современного подростка»</a:t>
                      </a:r>
                      <a:endParaRPr lang="ru-RU" sz="11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Ситуация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234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ru-RU" sz="11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Вам нужно узнать, какие жизненные обстоятельства в большей степени повлияли на творчество Чарльза Диккенса</a:t>
                      </a:r>
                      <a:endParaRPr lang="ru-RU" sz="11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/>
                        <a:t>Вы интересуетесь современной английской литературой и хотите</a:t>
                      </a:r>
                      <a:r>
                        <a:rPr lang="ru-RU" sz="1150" baseline="0" dirty="0" smtClean="0"/>
                        <a:t> </a:t>
                      </a:r>
                      <a:r>
                        <a:rPr lang="ru-RU" sz="1150" dirty="0" smtClean="0"/>
                        <a:t>выбрать достойную адаптированную книгу для чтения</a:t>
                      </a:r>
                      <a:endParaRPr lang="ru-RU" sz="11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Вы хотите</a:t>
                      </a:r>
                      <a:r>
                        <a:rPr lang="ru-RU" sz="115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1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узнать, какие есть наиболее вероятные теории происхождения  языка</a:t>
                      </a:r>
                      <a:endParaRPr lang="ru-RU" sz="11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Вы хотите подтянуть свой английский язык и выбираете курсы. </a:t>
                      </a:r>
                      <a:endParaRPr lang="ru-RU" sz="11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Вы хотите больше узнать о современном разговорном английском языке, и вам нужно уточнить значение одного выражения</a:t>
                      </a:r>
                      <a:endParaRPr lang="ru-RU" sz="11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Источник</a:t>
                      </a:r>
                      <a:endParaRPr lang="ru-RU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D23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Книга И.М. Катарского “Биография и анализ произведений Чарльза Диккенса”</a:t>
                      </a:r>
                      <a:endParaRPr lang="ru-RU" sz="11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50" dirty="0" smtClean="0"/>
                        <a:t>С</a:t>
                      </a:r>
                      <a:r>
                        <a:rPr lang="ru-RU" sz="11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писок литературы на английском языке, рекомендуемый для чтения на лето, на официальном сайте школы</a:t>
                      </a:r>
                      <a:endParaRPr lang="ru-RU" sz="11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Твоя знакомая, которая знает три языка</a:t>
                      </a:r>
                      <a:endParaRPr lang="ru-RU" sz="11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Одна из групп по обучению английскому  пишет в своей социальной сети: «Ты сможешь выучить английский за месяц по нашей методике»</a:t>
                      </a:r>
                      <a:endParaRPr lang="ru-RU" sz="11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Англо-русский словарь 80-х годов XX века.</a:t>
                      </a:r>
                      <a:endParaRPr lang="ru-RU" sz="11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644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55169" y="261808"/>
            <a:ext cx="1062663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  <a:latin typeface="+mj-lt"/>
              </a:rPr>
              <a:t>4Критическое мышление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19575" y="153566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sz="3200" dirty="0" smtClean="0"/>
              <a:t>Диалог с источником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80259" y="1031249"/>
            <a:ext cx="757645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*Критическое мышление строится на анализе источника информации.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1257" y="2197717"/>
            <a:ext cx="4565185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B4D2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1. </a:t>
            </a:r>
            <a:r>
              <a:rPr lang="ru-RU" dirty="0" smtClean="0"/>
              <a:t>Ученик получает тест статьи на английском языке.</a:t>
            </a:r>
            <a:r>
              <a:rPr lang="ru-RU" dirty="0" smtClean="0">
                <a:solidFill>
                  <a:srgbClr val="B4D2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dirty="0" smtClean="0">
                <a:solidFill>
                  <a:srgbClr val="B4D2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2. </a:t>
            </a:r>
            <a:r>
              <a:rPr lang="ru-RU" dirty="0" smtClean="0"/>
              <a:t>Самостоятельно прорабатывает предложенные к тексту вопросы:</a:t>
            </a:r>
          </a:p>
          <a:p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ru-RU" sz="1100" dirty="0" smtClean="0"/>
              <a:t>Насколько популярно издание, в котором опубликован текст?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100" dirty="0" smtClean="0"/>
              <a:t>В каком месяце опубликована статья?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100" dirty="0" smtClean="0"/>
              <a:t>Сколько абзацев в работе?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100" dirty="0" smtClean="0"/>
              <a:t>Какие ключевые слова помогут вам понять о чем идет речь?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100" dirty="0" smtClean="0"/>
              <a:t>Поможет ли вам иллюстрация в понимании текста?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100" dirty="0" smtClean="0"/>
              <a:t>Кого видит в качестве своей аудитории автор?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100" dirty="0" smtClean="0"/>
              <a:t>Каков объём текста?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100" dirty="0" smtClean="0"/>
              <a:t>Однозначен ли в толковании заголовок статьи? </a:t>
            </a:r>
          </a:p>
          <a:p>
            <a:endParaRPr lang="ru-RU" dirty="0" smtClean="0"/>
          </a:p>
          <a:p>
            <a:r>
              <a:rPr lang="ru-RU" dirty="0" smtClean="0">
                <a:solidFill>
                  <a:srgbClr val="B4D2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3. </a:t>
            </a:r>
            <a:r>
              <a:rPr lang="ru-RU" dirty="0" smtClean="0"/>
              <a:t>Ученики объединяются в творческие группы. Обсуждают текст и «полезность» предложенных вопросов.</a:t>
            </a:r>
          </a:p>
          <a:p>
            <a:r>
              <a:rPr lang="ru-RU" dirty="0" smtClean="0">
                <a:solidFill>
                  <a:srgbClr val="B4D2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4. </a:t>
            </a:r>
            <a:r>
              <a:rPr lang="ru-RU" dirty="0" smtClean="0"/>
              <a:t>Создают чек-лист «Работа с источником информации».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  <p:pic>
        <p:nvPicPr>
          <p:cNvPr id="6" name="Рисунок 5" descr="http://winsource.com/wp-content/uploads/2012/08/Times_Star_Students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6148" y="1760744"/>
            <a:ext cx="6996224" cy="43538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8270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qrcoder.ru/code/?https%3A%2F%2Fforms.gle%2FAFYZWaEC8EsCNZfC7&amp;4&amp;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2065" y="1142973"/>
            <a:ext cx="4813990" cy="481399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79023" y="667324"/>
            <a:ext cx="1062663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  <a:latin typeface="+mj-lt"/>
              </a:rPr>
              <a:t>4Критическое мышление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19728" y="2450066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 fontAlgn="base">
              <a:buAutoNum type="arabicPeriod"/>
            </a:pPr>
            <a:r>
              <a:rPr lang="ru-RU" sz="2800" dirty="0" smtClean="0"/>
              <a:t>Сломанный телефон</a:t>
            </a:r>
          </a:p>
          <a:p>
            <a:pPr marL="514350" indent="-514350" fontAlgn="base">
              <a:buAutoNum type="arabicPeriod"/>
            </a:pPr>
            <a:r>
              <a:rPr lang="ru-RU" sz="2800" dirty="0" smtClean="0"/>
              <a:t>Быть детективом каждый день</a:t>
            </a:r>
          </a:p>
          <a:p>
            <a:pPr marL="514350" indent="-514350" fontAlgn="base">
              <a:buAutoNum type="arabicPeriod"/>
            </a:pPr>
            <a:r>
              <a:rPr lang="ru-RU" sz="2800" dirty="0" smtClean="0"/>
              <a:t>Диалог с источником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55169" y="261808"/>
            <a:ext cx="1062663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  <a:latin typeface="+mj-lt"/>
              </a:rPr>
              <a:t>4Критическое мышление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19575" y="153566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sz="3200" dirty="0" smtClean="0"/>
              <a:t>Попробуй переведи!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80259" y="1031249"/>
            <a:ext cx="757645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*Критическое мышление строится на анализе источника информации.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1257" y="2197717"/>
            <a:ext cx="81715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B4D2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1. </a:t>
            </a:r>
            <a:r>
              <a:rPr lang="ru-RU" dirty="0" smtClean="0"/>
              <a:t>Дословный перевод высказывания.</a:t>
            </a:r>
          </a:p>
          <a:p>
            <a:r>
              <a:rPr lang="ru-RU" dirty="0" smtClean="0">
                <a:solidFill>
                  <a:srgbClr val="B4D2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2. </a:t>
            </a:r>
            <a:r>
              <a:rPr lang="ru-RU" dirty="0" smtClean="0"/>
              <a:t>Работа со словарем.</a:t>
            </a:r>
          </a:p>
          <a:p>
            <a:r>
              <a:rPr lang="ru-RU" dirty="0" smtClean="0">
                <a:solidFill>
                  <a:srgbClr val="B4D2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3. </a:t>
            </a:r>
            <a:r>
              <a:rPr lang="ru-RU" dirty="0" smtClean="0"/>
              <a:t>Подбор синонима в русском языке.</a:t>
            </a:r>
          </a:p>
          <a:p>
            <a:endParaRPr lang="ru-RU" dirty="0" smtClean="0"/>
          </a:p>
        </p:txBody>
      </p:sp>
      <p:pic>
        <p:nvPicPr>
          <p:cNvPr id="1026" name="Picture 2" descr="https://clinica-opora.ru/wp-content/uploads/2020/08/d0bbd184d0ba-d0bfd0bed181d0bbd0b5-d0b3d0b8d0bfd181d0b0-d0bdd0bed0b3d0b8_5f3016c84cbf3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3241" y="3180522"/>
            <a:ext cx="3589219" cy="2991016"/>
          </a:xfrm>
          <a:prstGeom prst="rect">
            <a:avLst/>
          </a:prstGeom>
          <a:noFill/>
        </p:spPr>
      </p:pic>
      <p:pic>
        <p:nvPicPr>
          <p:cNvPr id="1032" name="Picture 8" descr="https://papik.pro/uploads/posts/2021-09/1631984458_5-papik-pro-p-klever-malenkii-risunok-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438" y="3087094"/>
            <a:ext cx="3111969" cy="3111969"/>
          </a:xfrm>
          <a:prstGeom prst="rect">
            <a:avLst/>
          </a:prstGeom>
          <a:noFill/>
        </p:spPr>
      </p:pic>
      <p:pic>
        <p:nvPicPr>
          <p:cNvPr id="1034" name="Picture 10" descr="https://s00.yaplakal.com/pics/pics_original/3/0/6/148936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45787" y="2751441"/>
            <a:ext cx="3033615" cy="38648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8270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55169" y="261808"/>
            <a:ext cx="1062663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  <a:latin typeface="+mj-lt"/>
              </a:rPr>
              <a:t>4Креативное мышление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19575" y="153566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sz="3200" dirty="0" smtClean="0"/>
              <a:t>Экспресс-тест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64543" y="1031249"/>
            <a:ext cx="1122724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*Чем </a:t>
            </a:r>
            <a:r>
              <a:rPr lang="ru-RU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креативнее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человек, тем сильнее его способность влиять на других и изменять мир вокруг.</a:t>
            </a:r>
          </a:p>
          <a:p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1257" y="2197717"/>
            <a:ext cx="8171543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B4D2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1.  </a:t>
            </a:r>
            <a:r>
              <a:rPr lang="ru-RU" dirty="0" smtClean="0"/>
              <a:t>Ученик рисует как можно больше осмысленных предметов за ограниченное время.</a:t>
            </a:r>
          </a:p>
          <a:p>
            <a:r>
              <a:rPr lang="ru-RU" dirty="0" smtClean="0">
                <a:solidFill>
                  <a:srgbClr val="B4D2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2. </a:t>
            </a:r>
            <a:r>
              <a:rPr lang="ru-RU" dirty="0" smtClean="0"/>
              <a:t>Ученики оценивают одноклассников по 4 показателям: </a:t>
            </a:r>
          </a:p>
          <a:p>
            <a:endParaRPr lang="ru-RU" dirty="0" smtClean="0"/>
          </a:p>
          <a:p>
            <a:pPr marL="342900" indent="-342900">
              <a:buFont typeface="+mj-lt"/>
              <a:buAutoNum type="arabicPeriod"/>
            </a:pPr>
            <a:r>
              <a:rPr lang="ru-RU" sz="1100" dirty="0" smtClean="0"/>
              <a:t>Скорость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100" dirty="0" smtClean="0"/>
              <a:t>Разнообразие идей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100" dirty="0" smtClean="0"/>
              <a:t>Оригинальность рисунков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100" dirty="0" smtClean="0"/>
              <a:t>Детализация</a:t>
            </a:r>
          </a:p>
          <a:p>
            <a:pPr marL="342900" indent="-342900"/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  <p:pic>
        <p:nvPicPr>
          <p:cNvPr id="10" name="Рисунок 9" descr="https://beta.sberclass.ru/services/storage/download/global/81c9bef3-3ecb-4eb6-b880-3463a17b84f4?path=4af74ca6-99f1-457b-b55f-e82b1da88731/9cf824e7-8e4c-4def-8731-88b0faca6913/2_2_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2050" y="3243029"/>
            <a:ext cx="4341729" cy="308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beta.sberclass.ru/services/storage/download/global/81c9bef3-3ecb-4eb6-b880-3463a17b84f4?path=d717729b-0155-4527-9f20-86e8459fa359/724f39a3-0806-4aab-ba46-f056bf4f3268/2_2_2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95269" y="2639834"/>
            <a:ext cx="4987347" cy="3649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8270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55169" y="261808"/>
            <a:ext cx="1062663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  <a:latin typeface="+mj-lt"/>
              </a:rPr>
              <a:t>4Креативное мышление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19575" y="153566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sz="3200" dirty="0" smtClean="0"/>
              <a:t>Логотип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64543" y="1031249"/>
            <a:ext cx="1122724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*Чем </a:t>
            </a:r>
            <a:r>
              <a:rPr lang="ru-RU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креативнее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человек, тем сильнее его способность влиять на других и изменять мир вокруг.</a:t>
            </a:r>
          </a:p>
          <a:p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1257" y="2197717"/>
            <a:ext cx="5837393" cy="2877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B4D2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1. </a:t>
            </a:r>
            <a:r>
              <a:rPr lang="ru-RU" dirty="0" smtClean="0"/>
              <a:t>Ученики объединяются в группы. Изучают </a:t>
            </a:r>
            <a:br>
              <a:rPr lang="ru-RU" dirty="0" smtClean="0"/>
            </a:br>
            <a:r>
              <a:rPr lang="ru-RU" dirty="0" smtClean="0"/>
              <a:t>изменения логотипов английской или </a:t>
            </a:r>
            <a:br>
              <a:rPr lang="ru-RU" dirty="0" smtClean="0"/>
            </a:br>
            <a:r>
              <a:rPr lang="ru-RU" dirty="0" smtClean="0"/>
              <a:t>американской  компании.</a:t>
            </a:r>
          </a:p>
          <a:p>
            <a:r>
              <a:rPr lang="ru-RU" dirty="0" smtClean="0">
                <a:solidFill>
                  <a:srgbClr val="B4D23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2. </a:t>
            </a:r>
            <a:r>
              <a:rPr lang="ru-RU" dirty="0" smtClean="0"/>
              <a:t>В группах обсуждают вопросы: </a:t>
            </a:r>
          </a:p>
          <a:p>
            <a:endParaRPr lang="ru-RU" dirty="0" smtClean="0"/>
          </a:p>
          <a:p>
            <a:r>
              <a:rPr lang="ru-RU" sz="1100" dirty="0" smtClean="0"/>
              <a:t>1.    Зачем компании меняли логотип и свой фирменный стиль?</a:t>
            </a:r>
          </a:p>
          <a:p>
            <a:r>
              <a:rPr lang="ru-RU" sz="1100" dirty="0" smtClean="0"/>
              <a:t>2.    Кто и зачем создает логотип?</a:t>
            </a:r>
          </a:p>
          <a:p>
            <a:r>
              <a:rPr lang="ru-RU" sz="1100" dirty="0" smtClean="0"/>
              <a:t>3.    Кто и в каких целях пользуется логотипом?</a:t>
            </a:r>
          </a:p>
          <a:p>
            <a:r>
              <a:rPr lang="ru-RU" sz="1100" dirty="0" smtClean="0"/>
              <a:t>4.    Нравится ли вам современный логотип или раньше было лучше? </a:t>
            </a:r>
            <a:br>
              <a:rPr lang="ru-RU" sz="1100" dirty="0" smtClean="0"/>
            </a:br>
            <a:r>
              <a:rPr lang="ru-RU" sz="1100" dirty="0" smtClean="0"/>
              <a:t>Всегда ли изменения ведут к улучшению?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  <p:pic>
        <p:nvPicPr>
          <p:cNvPr id="1026" name="Picture 2" descr="C:\Users\Елизавета\Desktop\логотипы\apple-logo.jpg"/>
          <p:cNvPicPr>
            <a:picLocks noChangeAspect="1" noChangeArrowheads="1"/>
          </p:cNvPicPr>
          <p:nvPr/>
        </p:nvPicPr>
        <p:blipFill>
          <a:blip r:embed="rId2" cstate="print"/>
          <a:srcRect l="1509" t="5078" r="2076" b="4559"/>
          <a:stretch>
            <a:fillRect/>
          </a:stretch>
        </p:blipFill>
        <p:spPr bwMode="auto">
          <a:xfrm>
            <a:off x="492981" y="4826442"/>
            <a:ext cx="5208105" cy="1733384"/>
          </a:xfrm>
          <a:prstGeom prst="rect">
            <a:avLst/>
          </a:prstGeom>
          <a:noFill/>
        </p:spPr>
      </p:pic>
      <p:pic>
        <p:nvPicPr>
          <p:cNvPr id="1027" name="Picture 3" descr="C:\Users\Елизавета\Desktop\логотипы\coca-cola-logo.jpg"/>
          <p:cNvPicPr>
            <a:picLocks noChangeAspect="1" noChangeArrowheads="1"/>
          </p:cNvPicPr>
          <p:nvPr/>
        </p:nvPicPr>
        <p:blipFill>
          <a:blip r:embed="rId3" cstate="print"/>
          <a:srcRect l="1804" t="13784" r="3386" b="9106"/>
          <a:stretch>
            <a:fillRect/>
          </a:stretch>
        </p:blipFill>
        <p:spPr bwMode="auto">
          <a:xfrm>
            <a:off x="6543924" y="4890052"/>
            <a:ext cx="5120640" cy="1478942"/>
          </a:xfrm>
          <a:prstGeom prst="rect">
            <a:avLst/>
          </a:prstGeom>
          <a:noFill/>
        </p:spPr>
      </p:pic>
      <p:pic>
        <p:nvPicPr>
          <p:cNvPr id="1028" name="Picture 4" descr="C:\Users\Елизавета\Desktop\логотипы\disney-logo.png"/>
          <p:cNvPicPr>
            <a:picLocks noChangeAspect="1" noChangeArrowheads="1"/>
          </p:cNvPicPr>
          <p:nvPr/>
        </p:nvPicPr>
        <p:blipFill>
          <a:blip r:embed="rId4" cstate="print">
            <a:lum bright="10000" contrast="40000"/>
          </a:blip>
          <a:srcRect l="15411" t="17702" r="17608" b="17481"/>
          <a:stretch>
            <a:fillRect/>
          </a:stretch>
        </p:blipFill>
        <p:spPr bwMode="auto">
          <a:xfrm>
            <a:off x="6368994" y="1745311"/>
            <a:ext cx="5375083" cy="30477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8270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55169" y="261808"/>
            <a:ext cx="1062663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  <a:latin typeface="+mj-lt"/>
              </a:rPr>
              <a:t>4Креативное мышление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19575" y="153566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sz="3200" dirty="0" smtClean="0"/>
              <a:t>Магазин «Русский дух»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64543" y="1031249"/>
            <a:ext cx="1122724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*Чем </a:t>
            </a:r>
            <a:r>
              <a:rPr lang="ru-RU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креативнее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человек, тем сильнее его способность влиять на других и изменять мир вокруг.</a:t>
            </a:r>
          </a:p>
          <a:p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1258" y="2197717"/>
            <a:ext cx="1144306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1.    Какая российская продукция должна понравиться потребителю Америки? </a:t>
            </a:r>
          </a:p>
          <a:p>
            <a:r>
              <a:rPr lang="ru-RU" dirty="0" smtClean="0"/>
              <a:t>2.    Какая ёмкая и короткая фраза способна охарактеризовать ваш магазин?</a:t>
            </a:r>
          </a:p>
          <a:p>
            <a:r>
              <a:rPr lang="ru-RU" dirty="0" smtClean="0"/>
              <a:t>2.    Что будет изображено на логотипе?</a:t>
            </a:r>
          </a:p>
          <a:p>
            <a:r>
              <a:rPr lang="ru-RU" dirty="0" smtClean="0"/>
              <a:t>3.    Какие цвета будут использованы? </a:t>
            </a:r>
          </a:p>
          <a:p>
            <a:r>
              <a:rPr lang="ru-RU" dirty="0" smtClean="0"/>
              <a:t>4.    Что должен выражать </a:t>
            </a:r>
            <a:r>
              <a:rPr lang="ru-RU" dirty="0" err="1" smtClean="0"/>
              <a:t>слоган</a:t>
            </a:r>
            <a:r>
              <a:rPr lang="ru-RU" dirty="0" smtClean="0"/>
              <a:t>?</a:t>
            </a:r>
          </a:p>
          <a:p>
            <a:r>
              <a:rPr lang="ru-RU" dirty="0" smtClean="0"/>
              <a:t>5.    Достаточно ли уникальный и звучный выбран текст для </a:t>
            </a:r>
            <a:r>
              <a:rPr lang="ru-RU" dirty="0" err="1" smtClean="0"/>
              <a:t>слогана</a:t>
            </a:r>
            <a:r>
              <a:rPr lang="ru-RU" dirty="0" smtClean="0"/>
              <a:t>?</a:t>
            </a:r>
          </a:p>
          <a:p>
            <a:r>
              <a:rPr lang="ru-RU" dirty="0" smtClean="0"/>
              <a:t>6.    Если бы вам нужно было определить фирменный стиль в трёх словах, какие это были бы слова? </a:t>
            </a:r>
          </a:p>
          <a:p>
            <a:endParaRPr lang="ru-RU" dirty="0" smtClean="0"/>
          </a:p>
          <a:p>
            <a:endParaRPr lang="ru-RU" dirty="0" smtClean="0"/>
          </a:p>
        </p:txBody>
      </p:sp>
      <p:pic>
        <p:nvPicPr>
          <p:cNvPr id="2052" name="Picture 4" descr="https://sun9-19.userapi.com/impf/i5ySqhwpUWRmO0aDuvLI6o1Dfqn7BNjyKsGlGg/bj3ShfcnIRk.jpg?size=1590x530&amp;quality=95&amp;crop=0,137,1093,364&amp;sign=0c97978188ebe6c81398549d5c9be441&amp;type=cover_grou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8691" y="4503061"/>
            <a:ext cx="5965493" cy="1988498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535388" y="4603273"/>
            <a:ext cx="454549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Воспроизведён имеющийся образец — 1 балл или оригинальное решение — 10 баллов.</a:t>
            </a:r>
          </a:p>
          <a:p>
            <a:endParaRPr lang="ru-RU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Воспроизведён имеющийся образец — 1 балл или абсолютно новая форма — 10 баллов.</a:t>
            </a:r>
          </a:p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70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1764" y="0"/>
            <a:ext cx="4381169" cy="33239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1000" b="1" dirty="0" smtClean="0">
                <a:ln w="57150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rgbClr val="B4D234">
                        <a:tint val="66000"/>
                        <a:satMod val="160000"/>
                      </a:srgbClr>
                    </a:gs>
                    <a:gs pos="50000">
                      <a:srgbClr val="B4D234">
                        <a:tint val="44500"/>
                        <a:satMod val="160000"/>
                      </a:srgbClr>
                    </a:gs>
                    <a:gs pos="100000">
                      <a:srgbClr val="B4D234">
                        <a:tint val="23500"/>
                        <a:satMod val="160000"/>
                      </a:srgbClr>
                    </a:gs>
                  </a:gsLst>
                  <a:lin ang="2700000" scaled="1"/>
                  <a:tileRect/>
                </a:gradFill>
                <a:latin typeface="+mj-lt"/>
              </a:rPr>
              <a:t>4К</a:t>
            </a:r>
            <a:endParaRPr lang="ru-RU" sz="21000" b="1" cap="none" spc="0" dirty="0">
              <a:ln w="57150">
                <a:solidFill>
                  <a:schemeClr val="bg1"/>
                </a:solidFill>
                <a:prstDash val="solid"/>
              </a:ln>
              <a:gradFill flip="none" rotWithShape="1">
                <a:gsLst>
                  <a:gs pos="0">
                    <a:srgbClr val="B4D234">
                      <a:tint val="66000"/>
                      <a:satMod val="160000"/>
                    </a:srgbClr>
                  </a:gs>
                  <a:gs pos="50000">
                    <a:srgbClr val="B4D234">
                      <a:tint val="44500"/>
                      <a:satMod val="160000"/>
                    </a:srgbClr>
                  </a:gs>
                  <a:gs pos="100000">
                    <a:srgbClr val="B4D234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latin typeface="+mj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844208" y="310101"/>
            <a:ext cx="585745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Исследование урока </a:t>
            </a:r>
            <a:r>
              <a:rPr lang="ru-RU" dirty="0" smtClean="0"/>
              <a:t>— это не просто проектирование и наблюдение, но и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процесс профессионального обучения</a:t>
            </a:r>
            <a:r>
              <a:rPr lang="ru-RU" dirty="0" smtClean="0"/>
              <a:t>. В фокусе внимания здесь оказываются учение (учебная деятельность ученика) и прогресс, которого достигают ученики. Этот прогресс оценивается не сам по себе, а в связи с теми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педагогическими техниками </a:t>
            </a:r>
            <a:r>
              <a:rPr lang="ru-RU" dirty="0" smtClean="0"/>
              <a:t>(методами, приемами, технологиями),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которые учитель использует, чтобы улучшить собственное преподавание и учение своих учеников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2508" y="2840677"/>
            <a:ext cx="54519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Исследование урока — это модель совместного профессионального развития группы учителей, совершающих следующие действия: 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smtClean="0"/>
              <a:t>группа учителей работает вместе, фокусируясь на образовательных потребностях конкретных учеников; 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учителя совместно ищут и разрабатывают методы преподавания, повышающие эффективность обучения конкретных учеников; 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 учителя постоянно ведут записи того, что они узнали и освоили, и передают друг другу практические знания, проводя открытые уроки.</a:t>
            </a:r>
            <a:endParaRPr lang="ru-RU" dirty="0"/>
          </a:p>
        </p:txBody>
      </p:sp>
      <p:pic>
        <p:nvPicPr>
          <p:cNvPr id="29698" name="Picture 2" descr="https://sappro.sapland.ru/images/cache/video_poster/files/materials/picture/96/19113.jpg"/>
          <p:cNvPicPr>
            <a:picLocks noChangeAspect="1" noChangeArrowheads="1"/>
          </p:cNvPicPr>
          <p:nvPr/>
        </p:nvPicPr>
        <p:blipFill>
          <a:blip r:embed="rId2" cstate="print">
            <a:lum bright="20000" contrast="10000"/>
          </a:blip>
          <a:srcRect/>
          <a:stretch>
            <a:fillRect/>
          </a:stretch>
        </p:blipFill>
        <p:spPr bwMode="auto">
          <a:xfrm>
            <a:off x="6050941" y="3381274"/>
            <a:ext cx="5319424" cy="29954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01036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35727" y="2358981"/>
            <a:ext cx="11399520" cy="2892288"/>
          </a:xfrm>
        </p:spPr>
        <p:txBody>
          <a:bodyPr>
            <a:noAutofit/>
          </a:bodyPr>
          <a:lstStyle/>
          <a:p>
            <a:r>
              <a:rPr lang="ru-RU" sz="4800" b="1" dirty="0" err="1" smtClean="0">
                <a:ln w="2222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</a:rPr>
              <a:t>Межпредметность</a:t>
            </a:r>
            <a:r>
              <a:rPr lang="ru-RU" sz="4800" b="1" dirty="0" smtClean="0">
                <a:ln w="2222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</a:rPr>
              <a:t> в школьном образовании: развитие «4К» компетенций</a:t>
            </a:r>
            <a:br>
              <a:rPr lang="ru-RU" sz="4800" b="1" dirty="0" smtClean="0">
                <a:ln w="22225">
                  <a:solidFill>
                    <a:schemeClr val="tx1">
                      <a:lumMod val="50000"/>
                      <a:lumOff val="50000"/>
                    </a:schemeClr>
                  </a:solidFill>
                  <a:prstDash val="solid"/>
                </a:ln>
                <a:solidFill>
                  <a:srgbClr val="B4D234"/>
                </a:solidFill>
              </a:rPr>
            </a:br>
            <a:endParaRPr lang="ru-RU" sz="4800" b="1" dirty="0">
              <a:ln w="22225">
                <a:solidFill>
                  <a:schemeClr val="tx1">
                    <a:lumMod val="50000"/>
                    <a:lumOff val="50000"/>
                  </a:schemeClr>
                </a:solidFill>
                <a:prstDash val="solid"/>
              </a:ln>
              <a:solidFill>
                <a:srgbClr val="B4D234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4172" y="5202238"/>
            <a:ext cx="11861075" cy="1655762"/>
          </a:xfrm>
        </p:spPr>
        <p:txBody>
          <a:bodyPr/>
          <a:lstStyle/>
          <a:p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Потемкова 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Оксана Рамиловна, учитель английского языка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083"/>
            <a:ext cx="2526030" cy="2526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16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/Palatino Linotyp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1932</TotalTime>
  <Words>855</Words>
  <Application>Microsoft Office PowerPoint</Application>
  <PresentationFormat>Широкоэкранный</PresentationFormat>
  <Paragraphs>153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Cambria</vt:lpstr>
      <vt:lpstr>Century Gothic</vt:lpstr>
      <vt:lpstr>Wingdings</vt:lpstr>
      <vt:lpstr>Тема Office</vt:lpstr>
      <vt:lpstr>Межпредметность в школьном образовании: развитие «4К» компетенций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Межпредметность в школьном образовании: развитие «4К» компетенций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Межпредметность в школьном образовании: развитие «4К» компетенций</dc:title>
  <dc:creator>Елизавета Александровна Чуканова</dc:creator>
  <cp:lastModifiedBy>Оксана Рамиловна Потемкова</cp:lastModifiedBy>
  <cp:revision>57</cp:revision>
  <dcterms:created xsi:type="dcterms:W3CDTF">2022-11-19T08:46:27Z</dcterms:created>
  <dcterms:modified xsi:type="dcterms:W3CDTF">2023-05-12T10:14:34Z</dcterms:modified>
</cp:coreProperties>
</file>