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75" r:id="rId10"/>
    <p:sldId id="276" r:id="rId11"/>
    <p:sldId id="266" r:id="rId12"/>
    <p:sldId id="267" r:id="rId13"/>
    <p:sldId id="270" r:id="rId14"/>
    <p:sldId id="271" r:id="rId15"/>
    <p:sldId id="277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077894726672883"/>
          <c:y val="3.2947193901532307E-2"/>
          <c:w val="0.6443216454210402"/>
          <c:h val="0.503224428055002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 "Да"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Проживание в Н.Н</c:v>
                </c:pt>
                <c:pt idx="1">
                  <c:v>Формы окон и дверей</c:v>
                </c:pt>
                <c:pt idx="2">
                  <c:v>Цвета, в которые покрашены дома</c:v>
                </c:pt>
                <c:pt idx="3">
                  <c:v>Часто встреч. Остр.и прям. Углы</c:v>
                </c:pt>
                <c:pt idx="4">
                  <c:v>Клумбы</c:v>
                </c:pt>
                <c:pt idx="5">
                  <c:v>Деревья</c:v>
                </c:pt>
                <c:pt idx="6">
                  <c:v>Стеклянные здания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0.3</c:v>
                </c:pt>
                <c:pt idx="1">
                  <c:v>0.68</c:v>
                </c:pt>
                <c:pt idx="2">
                  <c:v>0.1</c:v>
                </c:pt>
                <c:pt idx="3">
                  <c:v>0.26</c:v>
                </c:pt>
                <c:pt idx="4">
                  <c:v>0.64</c:v>
                </c:pt>
                <c:pt idx="5">
                  <c:v>0.65</c:v>
                </c:pt>
                <c:pt idx="6">
                  <c:v>0.38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56-4B3F-AF56-0DF8F02B78F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Ответ "Нет"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Проживание в Н.Н</c:v>
                </c:pt>
                <c:pt idx="1">
                  <c:v>Формы окон и дверей</c:v>
                </c:pt>
                <c:pt idx="2">
                  <c:v>Цвета, в которые покрашены дома</c:v>
                </c:pt>
                <c:pt idx="3">
                  <c:v>Часто встреч. Остр.и прям. Углы</c:v>
                </c:pt>
                <c:pt idx="4">
                  <c:v>Клумбы</c:v>
                </c:pt>
                <c:pt idx="5">
                  <c:v>Деревья</c:v>
                </c:pt>
                <c:pt idx="6">
                  <c:v>Стеклянные здания</c:v>
                </c:pt>
              </c:strCache>
            </c:strRef>
          </c:cat>
          <c:val>
            <c:numRef>
              <c:f>Лист1!$C$2:$C$8</c:f>
              <c:numCache>
                <c:formatCode>0%</c:formatCode>
                <c:ptCount val="7"/>
                <c:pt idx="0">
                  <c:v>0.7</c:v>
                </c:pt>
                <c:pt idx="1">
                  <c:v>0.32</c:v>
                </c:pt>
                <c:pt idx="2">
                  <c:v>0.9</c:v>
                </c:pt>
                <c:pt idx="3">
                  <c:v>0.74</c:v>
                </c:pt>
                <c:pt idx="4">
                  <c:v>0.36</c:v>
                </c:pt>
                <c:pt idx="5">
                  <c:v>0.35</c:v>
                </c:pt>
                <c:pt idx="6">
                  <c:v>0.62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56-4B3F-AF56-0DF8F02B78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3085952"/>
        <c:axId val="83095936"/>
        <c:axId val="0"/>
      </c:bar3DChart>
      <c:catAx>
        <c:axId val="83085952"/>
        <c:scaling>
          <c:orientation val="minMax"/>
        </c:scaling>
        <c:delete val="0"/>
        <c:axPos val="b"/>
        <c:numFmt formatCode="General" sourceLinked="0"/>
        <c:majorTickMark val="cross"/>
        <c:minorTickMark val="none"/>
        <c:tickLblPos val="low"/>
        <c:txPr>
          <a:bodyPr/>
          <a:lstStyle/>
          <a:p>
            <a:pPr>
              <a:defRPr sz="1800"/>
            </a:pPr>
            <a:endParaRPr lang="ru-RU"/>
          </a:p>
        </c:txPr>
        <c:crossAx val="83095936"/>
        <c:crosses val="autoZero"/>
        <c:auto val="0"/>
        <c:lblAlgn val="ctr"/>
        <c:lblOffset val="100"/>
        <c:noMultiLvlLbl val="0"/>
      </c:catAx>
      <c:valAx>
        <c:axId val="8309593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8308595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Понравилась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Фото 1 ( гомогенная)</c:v>
                </c:pt>
                <c:pt idx="1">
                  <c:v>Фото 2 ( благоприятная)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0.38</c:v>
                </c:pt>
                <c:pt idx="1">
                  <c:v>0.62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38-43B7-81BC-B656D7F1CB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80959872"/>
        <c:axId val="180994432"/>
        <c:axId val="0"/>
      </c:bar3DChart>
      <c:catAx>
        <c:axId val="1809598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0994432"/>
        <c:crosses val="autoZero"/>
        <c:auto val="1"/>
        <c:lblAlgn val="ctr"/>
        <c:lblOffset val="100"/>
        <c:noMultiLvlLbl val="0"/>
      </c:catAx>
      <c:valAx>
        <c:axId val="18099443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809598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9166707511801521"/>
          <c:y val="1.6344910089355199E-3"/>
          <c:w val="0.23974392278853549"/>
          <c:h val="6.9248258130049048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master.ru/topic/2551647-kak-na-povedenie-lyudej-vliyaet-videoekologiya" TargetMode="External"/><Relationship Id="rId2" Type="http://schemas.openxmlformats.org/officeDocument/2006/relationships/hyperlink" Target="https://studfiles.net/preview/5557755/page:7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49680"/>
          </a:xfrm>
        </p:spPr>
        <p:txBody>
          <a:bodyPr/>
          <a:lstStyle/>
          <a:p>
            <a:pPr>
              <a:lnSpc>
                <a:spcPct val="100000"/>
              </a:lnSpc>
            </a:pP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образовательное учреждение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№128»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Автозаводского района г. Нижнего Новгорода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Визуальная среда г. Нижнего Новгорода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Митрохина В. В.,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Учитель биологии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 Новгород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2021г.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6235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79512"/>
          </a:xfrm>
        </p:spPr>
        <p:txBody>
          <a:bodyPr/>
          <a:lstStyle/>
          <a:p>
            <a:r>
              <a:rPr lang="ru-RU" dirty="0"/>
              <a:t>Цели и задачи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80728"/>
            <a:ext cx="8568952" cy="5544616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i="1" u="sng" dirty="0">
                <a:latin typeface="Times New Roman"/>
                <a:ea typeface="Calibri"/>
                <a:cs typeface="Times New Roman"/>
              </a:rPr>
              <a:t>Цель работы: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изучение городского пространства Нижнего Новгорода и всевозможные решения проблем связанных с видеоэкологией.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Реализация поставленной цели предполагает решение следующих </a:t>
            </a:r>
            <a:r>
              <a:rPr lang="ru-RU" i="1" u="sng" dirty="0">
                <a:latin typeface="Times New Roman"/>
                <a:ea typeface="Calibri"/>
                <a:cs typeface="Times New Roman"/>
              </a:rPr>
              <a:t>задач</a:t>
            </a:r>
            <a:r>
              <a:rPr lang="ru-RU" dirty="0">
                <a:latin typeface="Times New Roman"/>
                <a:ea typeface="Calibri"/>
                <a:cs typeface="Times New Roman"/>
              </a:rPr>
              <a:t>: 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1) Изучить основные направления видеоэкологии.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2) Провести социологическое исследование в целях узнать нравится ли людям проживать в Нижнем Новгороде, нравится ли людям одинаковость домов и т.д.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r>
              <a:rPr lang="ru-RU" dirty="0">
                <a:latin typeface="Times New Roman"/>
                <a:ea typeface="Calibri"/>
              </a:rPr>
              <a:t>3) Сделать выводы о том, какой был Нижний Новгород вчера, какой он есть сегодня, и каким будет завтра.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9161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196" y="19472"/>
            <a:ext cx="8229600" cy="1123528"/>
          </a:xfrm>
        </p:spPr>
        <p:txBody>
          <a:bodyPr/>
          <a:lstStyle/>
          <a:p>
            <a:r>
              <a:rPr lang="ru-RU" dirty="0"/>
              <a:t>Проблемы экологии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5196" y="1412776"/>
            <a:ext cx="8229600" cy="2116832"/>
          </a:xfrm>
        </p:spPr>
        <p:txBody>
          <a:bodyPr/>
          <a:lstStyle/>
          <a:p>
            <a:r>
              <a:rPr lang="ru-RU" dirty="0"/>
              <a:t>В современном мире проблемы экологии приобрели экономическую значимость для всего человечества, но и визуальная среда оказывает не менее сильное воздействие на состоянии человека. </a:t>
            </a:r>
          </a:p>
        </p:txBody>
      </p:sp>
      <p:pic>
        <p:nvPicPr>
          <p:cNvPr id="1026" name="Picture 2" descr="https://lekpravda.com/wp-content/uploads/2018/01/fa030751db8a26562bb2232baddde9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775929"/>
            <a:ext cx="3784420" cy="272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age.shutterstock.com/image-photo/closeup-portrait-young-stressed-woman-260nw-18263122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98"/>
          <a:stretch/>
        </p:blipFill>
        <p:spPr bwMode="auto">
          <a:xfrm>
            <a:off x="5004048" y="3775929"/>
            <a:ext cx="3315954" cy="272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181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/>
          <a:lstStyle/>
          <a:p>
            <a:r>
              <a:rPr lang="ru-RU" dirty="0"/>
              <a:t>Введение нового термина «Видеоэкология»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Термин «видеоэкология»  был  введён  в  1989  году  доктором  биологических  наук,  директором  Московского  Центра  «Видеоэкология»  Василием  Антоновичем  Филиным.</a:t>
            </a:r>
          </a:p>
        </p:txBody>
      </p:sp>
      <p:sp>
        <p:nvSpPr>
          <p:cNvPr id="4" name="Овал 3"/>
          <p:cNvSpPr/>
          <p:nvPr/>
        </p:nvSpPr>
        <p:spPr>
          <a:xfrm>
            <a:off x="2675143" y="3797113"/>
            <a:ext cx="3744416" cy="108012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Понятие «Видеоэкология»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1472743" y="4725144"/>
            <a:ext cx="1697572" cy="3758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892938" y="4725143"/>
            <a:ext cx="1775406" cy="3758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248607" y="5142246"/>
            <a:ext cx="2448272" cy="108012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«Видео»</a:t>
            </a:r>
          </a:p>
        </p:txBody>
      </p:sp>
      <p:sp>
        <p:nvSpPr>
          <p:cNvPr id="10" name="Овал 9"/>
          <p:cNvSpPr/>
          <p:nvPr/>
        </p:nvSpPr>
        <p:spPr>
          <a:xfrm>
            <a:off x="6768024" y="5114009"/>
            <a:ext cx="2183847" cy="1152128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«Экология»</a:t>
            </a:r>
          </a:p>
        </p:txBody>
      </p:sp>
    </p:spTree>
    <p:extLst>
      <p:ext uri="{BB962C8B-B14F-4D97-AF65-F5344CB8AC3E}">
        <p14:creationId xmlns:p14="http://schemas.microsoft.com/office/powerpoint/2010/main" val="262441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51520"/>
          </a:xfrm>
        </p:spPr>
        <p:txBody>
          <a:bodyPr/>
          <a:lstStyle/>
          <a:p>
            <a:r>
              <a:rPr lang="ru-RU" dirty="0"/>
              <a:t>Визуальная среда</a:t>
            </a:r>
          </a:p>
        </p:txBody>
      </p:sp>
      <p:sp>
        <p:nvSpPr>
          <p:cNvPr id="4" name="Овал 3"/>
          <p:cNvSpPr/>
          <p:nvPr/>
        </p:nvSpPr>
        <p:spPr>
          <a:xfrm>
            <a:off x="136015" y="1949089"/>
            <a:ext cx="3024336" cy="93610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Гомогенная</a:t>
            </a:r>
          </a:p>
        </p:txBody>
      </p:sp>
      <p:sp>
        <p:nvSpPr>
          <p:cNvPr id="5" name="Овал 4"/>
          <p:cNvSpPr/>
          <p:nvPr/>
        </p:nvSpPr>
        <p:spPr>
          <a:xfrm>
            <a:off x="5580112" y="1949089"/>
            <a:ext cx="3168352" cy="1152128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Агрессивная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6516216" y="1052736"/>
            <a:ext cx="792088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4"/>
          </p:cNvCxnSpPr>
          <p:nvPr/>
        </p:nvCxnSpPr>
        <p:spPr>
          <a:xfrm>
            <a:off x="1648183" y="2885193"/>
            <a:ext cx="0" cy="104194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316035" y="3927140"/>
            <a:ext cx="2664296" cy="252619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Среда,  где  зримые  элементы  либо  отсутствуют  совсем,  либо  их  количество  очень  мало. </a:t>
            </a:r>
          </a:p>
        </p:txBody>
      </p:sp>
      <p:sp>
        <p:nvSpPr>
          <p:cNvPr id="14" name="Овал 13"/>
          <p:cNvSpPr/>
          <p:nvPr/>
        </p:nvSpPr>
        <p:spPr>
          <a:xfrm>
            <a:off x="5717054" y="3927140"/>
            <a:ext cx="2880320" cy="274222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Это  видимое  поле,  которое  состоит  из  большого  количества  одинаково  расположенных  визуальных  элементов</a:t>
            </a:r>
          </a:p>
        </p:txBody>
      </p:sp>
      <p:cxnSp>
        <p:nvCxnSpPr>
          <p:cNvPr id="16" name="Прямая со стрелкой 15"/>
          <p:cNvCxnSpPr>
            <a:stCxn id="5" idx="4"/>
          </p:cNvCxnSpPr>
          <p:nvPr/>
        </p:nvCxnSpPr>
        <p:spPr>
          <a:xfrm>
            <a:off x="7164288" y="3101217"/>
            <a:ext cx="0" cy="82592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>
            <a:stCxn id="2" idx="2"/>
          </p:cNvCxnSpPr>
          <p:nvPr/>
        </p:nvCxnSpPr>
        <p:spPr>
          <a:xfrm flipH="1">
            <a:off x="4572000" y="1240160"/>
            <a:ext cx="10344" cy="14687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3243389" y="2738670"/>
            <a:ext cx="2657222" cy="111987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Благоприятная</a:t>
            </a:r>
          </a:p>
        </p:txBody>
      </p:sp>
      <p:cxnSp>
        <p:nvCxnSpPr>
          <p:cNvPr id="11" name="Прямая со стрелкой 10"/>
          <p:cNvCxnSpPr>
            <a:stCxn id="8" idx="4"/>
          </p:cNvCxnSpPr>
          <p:nvPr/>
        </p:nvCxnSpPr>
        <p:spPr>
          <a:xfrm flipH="1">
            <a:off x="4499992" y="3858541"/>
            <a:ext cx="72008" cy="722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3243389" y="4581128"/>
            <a:ext cx="2264715" cy="18002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Среда в которой человек чувствует себя комфортно</a:t>
            </a:r>
          </a:p>
        </p:txBody>
      </p:sp>
      <p:cxnSp>
        <p:nvCxnSpPr>
          <p:cNvPr id="19" name="Прямая со стрелкой 18"/>
          <p:cNvCxnSpPr/>
          <p:nvPr/>
        </p:nvCxnSpPr>
        <p:spPr>
          <a:xfrm flipH="1">
            <a:off x="1648183" y="1052736"/>
            <a:ext cx="763577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859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3" grpId="0" animBg="1"/>
      <p:bldP spid="14" grpId="0" animBg="1"/>
      <p:bldP spid="8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51520"/>
          </a:xfrm>
        </p:spPr>
        <p:txBody>
          <a:bodyPr/>
          <a:lstStyle/>
          <a:p>
            <a:r>
              <a:rPr lang="ru-RU" dirty="0"/>
              <a:t>Визуальная среда</a:t>
            </a:r>
          </a:p>
        </p:txBody>
      </p:sp>
      <p:sp>
        <p:nvSpPr>
          <p:cNvPr id="4" name="Овал 3"/>
          <p:cNvSpPr/>
          <p:nvPr/>
        </p:nvSpPr>
        <p:spPr>
          <a:xfrm>
            <a:off x="136015" y="1949089"/>
            <a:ext cx="3024336" cy="93610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Гомогенная</a:t>
            </a:r>
          </a:p>
        </p:txBody>
      </p:sp>
      <p:sp>
        <p:nvSpPr>
          <p:cNvPr id="5" name="Овал 4"/>
          <p:cNvSpPr/>
          <p:nvPr/>
        </p:nvSpPr>
        <p:spPr>
          <a:xfrm>
            <a:off x="5652120" y="1963066"/>
            <a:ext cx="3168352" cy="1152128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Агрессивная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1835696" y="1052736"/>
            <a:ext cx="720080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516216" y="1052736"/>
            <a:ext cx="792088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4"/>
          </p:cNvCxnSpPr>
          <p:nvPr/>
        </p:nvCxnSpPr>
        <p:spPr>
          <a:xfrm>
            <a:off x="1648183" y="2885193"/>
            <a:ext cx="0" cy="104194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5" idx="4"/>
          </p:cNvCxnSpPr>
          <p:nvPr/>
        </p:nvCxnSpPr>
        <p:spPr>
          <a:xfrm>
            <a:off x="7236296" y="3115194"/>
            <a:ext cx="0" cy="82592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55949"/>
            <a:ext cx="2831033" cy="2124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5" y="3955949"/>
            <a:ext cx="3029665" cy="202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4499992" y="1052736"/>
            <a:ext cx="10344" cy="128499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0" name="Овал 9"/>
          <p:cNvSpPr/>
          <p:nvPr/>
        </p:nvSpPr>
        <p:spPr>
          <a:xfrm>
            <a:off x="3059832" y="2337729"/>
            <a:ext cx="2592288" cy="763488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Благоприятная</a:t>
            </a:r>
          </a:p>
        </p:txBody>
      </p:sp>
      <p:cxnSp>
        <p:nvCxnSpPr>
          <p:cNvPr id="13" name="Прямая со стрелкой 12"/>
          <p:cNvCxnSpPr>
            <a:stCxn id="10" idx="4"/>
          </p:cNvCxnSpPr>
          <p:nvPr/>
        </p:nvCxnSpPr>
        <p:spPr>
          <a:xfrm>
            <a:off x="4355976" y="3101217"/>
            <a:ext cx="0" cy="61581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351" y="3802622"/>
            <a:ext cx="2914650" cy="2189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8212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51520"/>
          </a:xfrm>
        </p:spPr>
        <p:txBody>
          <a:bodyPr/>
          <a:lstStyle/>
          <a:p>
            <a:r>
              <a:rPr lang="ru-RU" dirty="0"/>
              <a:t>Визуальная среда</a:t>
            </a:r>
          </a:p>
        </p:txBody>
      </p:sp>
      <p:sp>
        <p:nvSpPr>
          <p:cNvPr id="4" name="Овал 3"/>
          <p:cNvSpPr/>
          <p:nvPr/>
        </p:nvSpPr>
        <p:spPr>
          <a:xfrm>
            <a:off x="0" y="1949089"/>
            <a:ext cx="3024336" cy="93610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Гомогенная</a:t>
            </a:r>
          </a:p>
        </p:txBody>
      </p:sp>
      <p:sp>
        <p:nvSpPr>
          <p:cNvPr id="5" name="Овал 4"/>
          <p:cNvSpPr/>
          <p:nvPr/>
        </p:nvSpPr>
        <p:spPr>
          <a:xfrm>
            <a:off x="5724128" y="1949089"/>
            <a:ext cx="3168352" cy="1152128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Агрессивная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1835696" y="1052736"/>
            <a:ext cx="720080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516216" y="1052736"/>
            <a:ext cx="792088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4"/>
          </p:cNvCxnSpPr>
          <p:nvPr/>
        </p:nvCxnSpPr>
        <p:spPr>
          <a:xfrm>
            <a:off x="1512168" y="2885193"/>
            <a:ext cx="2347753" cy="104194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5" idx="4"/>
          </p:cNvCxnSpPr>
          <p:nvPr/>
        </p:nvCxnSpPr>
        <p:spPr>
          <a:xfrm flipH="1">
            <a:off x="5292080" y="3101217"/>
            <a:ext cx="2016224" cy="82592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1648183" y="3927140"/>
            <a:ext cx="5760640" cy="274222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  данным  Всемирной  организации  здравоохранения, 80%  их  пациентов  страдают  «синдромом  большого  города»,  основными  признаками  которого  являются  подавленное  состояние,  агрессивность  и  психическая  неуравновешенность. 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4528503" y="1052736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3024337" y="1896956"/>
            <a:ext cx="2699792" cy="1040369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Благоприятная</a:t>
            </a:r>
          </a:p>
        </p:txBody>
      </p:sp>
    </p:spTree>
    <p:extLst>
      <p:ext uri="{BB962C8B-B14F-4D97-AF65-F5344CB8AC3E}">
        <p14:creationId xmlns:p14="http://schemas.microsoft.com/office/powerpoint/2010/main" val="2758939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Влияние транспорта и многолюдье на человека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44930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 Это динамическая  нагрузка, которая оказывает неблагоприятное влияние  на  сенсорные  системы.</a:t>
            </a:r>
          </a:p>
          <a:p>
            <a:pPr marL="0" indent="0">
              <a:buNone/>
            </a:pPr>
            <a:r>
              <a:rPr lang="ru-RU" dirty="0"/>
              <a:t> 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187624" y="2384795"/>
            <a:ext cx="4104456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0" y="3216455"/>
            <a:ext cx="2843808" cy="201221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Окна  вагонов  электрички,    буквально  «режут»  по  глазам  горожан.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4572000" y="2371863"/>
            <a:ext cx="1008112" cy="11521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0" name="Овал 9"/>
          <p:cNvSpPr/>
          <p:nvPr/>
        </p:nvSpPr>
        <p:spPr>
          <a:xfrm>
            <a:off x="2959848" y="3523991"/>
            <a:ext cx="2664296" cy="158364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Движущиеся  автомобили,  автобусы  и  троллейбусы.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7124480" y="2348880"/>
            <a:ext cx="0" cy="1368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5624144" y="3717032"/>
            <a:ext cx="3412352" cy="194421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 Многолюдье</a:t>
            </a:r>
          </a:p>
          <a:p>
            <a:pPr algn="ctr"/>
            <a:r>
              <a:rPr lang="ru-RU" dirty="0"/>
              <a:t>(Толчея на улицах, автобусных остановках и станциях метро)</a:t>
            </a:r>
          </a:p>
        </p:txBody>
      </p:sp>
    </p:spTree>
    <p:extLst>
      <p:ext uri="{BB962C8B-B14F-4D97-AF65-F5344CB8AC3E}">
        <p14:creationId xmlns:p14="http://schemas.microsoft.com/office/powerpoint/2010/main" val="348531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712968" cy="1412776"/>
          </a:xfrm>
        </p:spPr>
        <p:txBody>
          <a:bodyPr/>
          <a:lstStyle/>
          <a:p>
            <a:r>
              <a:rPr lang="ru-RU" dirty="0"/>
              <a:t>Нижний Новгород вчера</a:t>
            </a:r>
          </a:p>
        </p:txBody>
      </p:sp>
      <p:pic>
        <p:nvPicPr>
          <p:cNvPr id="4" name="Объект 3" descr="http://myoldtown.ru/index.php/objects/parks/volgograd-parks/skver-na-kommunisticheskoj/image?view=image&amp;format=raw&amp;type=img&amp;id=585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04864"/>
            <a:ext cx="4392488" cy="316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44824"/>
            <a:ext cx="4060309" cy="4071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1565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928992" cy="1412776"/>
          </a:xfrm>
        </p:spPr>
        <p:txBody>
          <a:bodyPr/>
          <a:lstStyle/>
          <a:p>
            <a:r>
              <a:rPr lang="ru-RU" dirty="0"/>
              <a:t>Нижний Новгород сегодня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58118"/>
            <a:ext cx="3571017" cy="3749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https://ih.gipernn.ru/halaj926wryh4_1cvw3lu_h-600_w-800_zc-1/b-r-zarechnyy-9-2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530" y="2290192"/>
            <a:ext cx="4923234" cy="34854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9587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35496"/>
          </a:xfrm>
        </p:spPr>
        <p:txBody>
          <a:bodyPr/>
          <a:lstStyle/>
          <a:p>
            <a:r>
              <a:rPr lang="ru-RU" dirty="0"/>
              <a:t>Экспериментальная часть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 Социологический опрос учащихся о влиянии визуальной среды на человека.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323628687"/>
              </p:ext>
            </p:extLst>
          </p:nvPr>
        </p:nvGraphicFramePr>
        <p:xfrm>
          <a:off x="-1" y="2060848"/>
          <a:ext cx="9118375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300511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79512"/>
          </a:xfrm>
        </p:spPr>
        <p:txBody>
          <a:bodyPr/>
          <a:lstStyle/>
          <a:p>
            <a:r>
              <a:rPr lang="ru-RU" dirty="0"/>
              <a:t>Вывод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r>
              <a:rPr lang="ru-RU" dirty="0"/>
              <a:t>И детей и взрослых очень раздражает повторяемость цветов зданий, острые и прямые углы, присутствующие в зданиях, но нравятся многообразное нахождение клумб с красивыми цветами, большое количество деревьев находящихся на улицах Нижнего Новгорода. Большое количество людей предпочло бы большее время находиться вне города. </a:t>
            </a:r>
          </a:p>
        </p:txBody>
      </p:sp>
    </p:spTree>
    <p:extLst>
      <p:ext uri="{BB962C8B-B14F-4D97-AF65-F5344CB8AC3E}">
        <p14:creationId xmlns:p14="http://schemas.microsoft.com/office/powerpoint/2010/main" val="2173935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033" y="116632"/>
            <a:ext cx="9144000" cy="979512"/>
          </a:xfrm>
        </p:spPr>
        <p:txBody>
          <a:bodyPr/>
          <a:lstStyle/>
          <a:p>
            <a:r>
              <a:rPr lang="ru-RU" dirty="0"/>
              <a:t>Экспериментальная часть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Социологический опрос учащихся о выявлении гомогенной и благоприятной визуальных сред.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263393274"/>
              </p:ext>
            </p:extLst>
          </p:nvPr>
        </p:nvGraphicFramePr>
        <p:xfrm>
          <a:off x="251520" y="2492896"/>
          <a:ext cx="10369152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702571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dirty="0"/>
              <a:t>Вывод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2548880"/>
          </a:xfrm>
        </p:spPr>
        <p:txBody>
          <a:bodyPr/>
          <a:lstStyle/>
          <a:p>
            <a:r>
              <a:rPr lang="ru-RU" dirty="0"/>
              <a:t>62% участников посчитали, что на фотографии 2 визуальная среда наиболее приятна, чем на фотографии 1(38%).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286" y="2636912"/>
            <a:ext cx="2016224" cy="347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2636912"/>
            <a:ext cx="2232248" cy="3499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50091" y="6323987"/>
            <a:ext cx="1691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Фотография 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94653" y="6323987"/>
            <a:ext cx="1691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Фотография 2</a:t>
            </a:r>
          </a:p>
        </p:txBody>
      </p:sp>
    </p:spTree>
    <p:extLst>
      <p:ext uri="{BB962C8B-B14F-4D97-AF65-F5344CB8AC3E}">
        <p14:creationId xmlns:p14="http://schemas.microsoft.com/office/powerpoint/2010/main" val="36318076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856984" cy="1124744"/>
          </a:xfrm>
        </p:spPr>
        <p:txBody>
          <a:bodyPr/>
          <a:lstStyle/>
          <a:p>
            <a:r>
              <a:rPr lang="ru-RU" dirty="0"/>
              <a:t>Нижний Новгород завтра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4367126" cy="3028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4293096"/>
            <a:ext cx="543649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803" y="1196752"/>
            <a:ext cx="405154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44319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Заключение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Я изучила городское пространство Нижнего Новгорода и рассмотрела всевозможные решения проблем связанных с видеоэкологией.</a:t>
            </a:r>
          </a:p>
          <a:p>
            <a:r>
              <a:rPr lang="ru-RU" dirty="0"/>
              <a:t>Изучила основные направления видеоэкологии.</a:t>
            </a:r>
          </a:p>
          <a:p>
            <a:r>
              <a:rPr lang="ru-RU" dirty="0"/>
              <a:t>Провела социологическое исследование и узнала нравится ли людям проживать в Нижнем Новгороде, нравится ли людям одинаковость домов и т.д.</a:t>
            </a:r>
          </a:p>
          <a:p>
            <a:r>
              <a:rPr lang="ru-RU" dirty="0"/>
              <a:t>Сделала выводы о том, каким был раньше Нижний Новгород, каким он является сегодня, и каким он будет в будущем.</a:t>
            </a:r>
          </a:p>
        </p:txBody>
      </p:sp>
    </p:spTree>
    <p:extLst>
      <p:ext uri="{BB962C8B-B14F-4D97-AF65-F5344CB8AC3E}">
        <p14:creationId xmlns:p14="http://schemas.microsoft.com/office/powerpoint/2010/main" val="5571217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/>
          <a:lstStyle/>
          <a:p>
            <a:r>
              <a:rPr lang="ru-RU" dirty="0"/>
              <a:t>Используемые источники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352928" cy="5544616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dirty="0">
                <a:solidFill>
                  <a:schemeClr val="tx1"/>
                </a:solidFill>
              </a:rPr>
              <a:t>Филина В.А. "ВИДЕО ЭКОЛОГИЯ. ЧТО ДЛЯ ГЛАЗА ХОРОШО, А ЧТО - ПЛОХО". М.: Видео экология, 2006. - 512 с.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Большой справочник школьника 5 - 11 классы. - М., 2002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Филин В. А. </a:t>
            </a:r>
            <a:r>
              <a:rPr lang="ru-RU" dirty="0" err="1">
                <a:solidFill>
                  <a:schemeClr val="tx1"/>
                </a:solidFill>
              </a:rPr>
              <a:t>Автоматия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саккад</a:t>
            </a:r>
            <a:r>
              <a:rPr lang="ru-RU" dirty="0">
                <a:solidFill>
                  <a:schemeClr val="tx1"/>
                </a:solidFill>
              </a:rPr>
              <a:t>. - М., 2002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Филин В.А. Видимая среда в городских условиях как экологический фактор. – М.: Наука, 2003.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Филин В.А. Видеоэкология. – М.: МЦ «Видео экология», 2001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Филин В. А. Цветовая среда города как экологический фактор // </a:t>
            </a:r>
            <a:r>
              <a:rPr lang="ru-RU" dirty="0" err="1">
                <a:solidFill>
                  <a:schemeClr val="tx1"/>
                </a:solidFill>
              </a:rPr>
              <a:t>Колористика</a:t>
            </a:r>
            <a:r>
              <a:rPr lang="ru-RU" dirty="0">
                <a:solidFill>
                  <a:schemeClr val="tx1"/>
                </a:solidFill>
              </a:rPr>
              <a:t> города. – М., 1990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Филин В. А. Проблема видео экологии городской среды // </a:t>
            </a:r>
            <a:r>
              <a:rPr lang="ru-RU" dirty="0" err="1">
                <a:solidFill>
                  <a:schemeClr val="tx1"/>
                </a:solidFill>
              </a:rPr>
              <a:t>Колористика</a:t>
            </a:r>
            <a:r>
              <a:rPr lang="ru-RU" dirty="0">
                <a:solidFill>
                  <a:schemeClr val="tx1"/>
                </a:solidFill>
              </a:rPr>
              <a:t> города. – М., 1990</a:t>
            </a:r>
          </a:p>
          <a:p>
            <a:pPr lvl="0"/>
            <a:r>
              <a:rPr lang="ru-RU" u="sng" dirty="0">
                <a:solidFill>
                  <a:schemeClr val="tx1"/>
                </a:solidFill>
                <a:hlinkClick r:id="rId2"/>
              </a:rPr>
              <a:t>https://studfiles.net/preview/5557755/page:7/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u="sng" dirty="0">
                <a:solidFill>
                  <a:schemeClr val="tx1"/>
                </a:solidFill>
                <a:hlinkClick r:id="rId3"/>
              </a:rPr>
              <a:t>https://www.livemaster.ru/topic/2551647-kak-na-povedenie-lyudej-vliyaet-videoekologiya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876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49068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28" y="1207048"/>
            <a:ext cx="3665984" cy="2443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07048"/>
            <a:ext cx="3665984" cy="2443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28" y="3933056"/>
            <a:ext cx="3728234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120" y="3964917"/>
            <a:ext cx="3790996" cy="2528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7948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717</TotalTime>
  <Words>669</Words>
  <Application>Microsoft Office PowerPoint</Application>
  <PresentationFormat>Экран (4:3)</PresentationFormat>
  <Paragraphs>66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Century Gothic</vt:lpstr>
      <vt:lpstr>Courier New</vt:lpstr>
      <vt:lpstr>Palatino Linotype</vt:lpstr>
      <vt:lpstr>Times New Roman</vt:lpstr>
      <vt:lpstr>Wingdings</vt:lpstr>
      <vt:lpstr>Исполнительная</vt:lpstr>
      <vt:lpstr> Муниципальное автономное образовательное учреждение «Школа №128» Автозаводского района г. Нижнего Новгорода    Визуальная среда г. Нижнего Новгорода                                                                                                                                                                                             Митрохина В. В.,                                                               Учитель биологии Н. Новгород 2021г.     </vt:lpstr>
      <vt:lpstr>Цели и задачи</vt:lpstr>
      <vt:lpstr>Проблемы экологии</vt:lpstr>
      <vt:lpstr>Введение нового термина «Видеоэкология»</vt:lpstr>
      <vt:lpstr>Визуальная среда</vt:lpstr>
      <vt:lpstr>Визуальная среда</vt:lpstr>
      <vt:lpstr>Визуальная среда</vt:lpstr>
      <vt:lpstr>Влияние транспорта и многолюдье на человека</vt:lpstr>
      <vt:lpstr>Нижний Новгород вчера</vt:lpstr>
      <vt:lpstr>Нижний Новгород сегодня</vt:lpstr>
      <vt:lpstr>Экспериментальная часть </vt:lpstr>
      <vt:lpstr>Вывод</vt:lpstr>
      <vt:lpstr>Экспериментальная часть</vt:lpstr>
      <vt:lpstr>Вывод</vt:lpstr>
      <vt:lpstr>Нижний Новгород завтра</vt:lpstr>
      <vt:lpstr>Заключение</vt:lpstr>
      <vt:lpstr>Используемые источники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Научное общество учащихся «Эврика» Муниципальное бюджетное образовательное учреждение «Школа №128» Автозаводского района г. Нижнего Новгорода    Город человеку друг или враг?                                                                Выполнила: Точилина Марина                                                                        Ученица 8 «В» класса                                                                           Научный руководитель:                                                                 Митрохина В. В.,                                                                  Учитель биологии Н. Новгород 2019г.</dc:title>
  <dc:creator>User</dc:creator>
  <cp:lastModifiedBy>Ирина Миркулова</cp:lastModifiedBy>
  <cp:revision>38</cp:revision>
  <dcterms:created xsi:type="dcterms:W3CDTF">2019-01-24T10:37:53Z</dcterms:created>
  <dcterms:modified xsi:type="dcterms:W3CDTF">2021-10-31T19:11:35Z</dcterms:modified>
</cp:coreProperties>
</file>