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dp" ContentType="image/vnd.ms-photo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3" r:id="rId3"/>
    <p:sldId id="271" r:id="rId4"/>
    <p:sldId id="257" r:id="rId5"/>
    <p:sldId id="264" r:id="rId6"/>
    <p:sldId id="265" r:id="rId7"/>
    <p:sldId id="266" r:id="rId8"/>
    <p:sldId id="267" r:id="rId9"/>
    <p:sldId id="268" r:id="rId10"/>
    <p:sldId id="260" r:id="rId11"/>
    <p:sldId id="272" r:id="rId12"/>
    <p:sldId id="273" r:id="rId13"/>
    <p:sldId id="262" r:id="rId14"/>
  </p:sldIdLst>
  <p:sldSz cx="14630400" cy="82296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 showGuide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 panose="020B0604020202020204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 panose="020B0604020202020204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 panose="020B0604020202020204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 panose="020B0604020202020204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hdphoto" Target="../media/image8.wdp"/><Relationship Id="rId1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hdphoto" Target="../media/image8.wdp"/><Relationship Id="rId1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828800" y="685776"/>
            <a:ext cx="6686597" cy="2748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32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«ДОСТУПНЫЙ ПАТРИОТИЗМ:ИДЕИ ДЛЯ ЗАНЯТИЙ ДЕТЕЙ С ОВЗ И ИНВАЛИДНОСТЬЮ»</a:t>
            </a:r>
            <a:endParaRPr lang="ru-RU" sz="432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769981" y="4114819"/>
            <a:ext cx="5486400" cy="208407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160" b="1" dirty="0"/>
              <a:t>УЧИТЕЛЬ АНГЛИЙСКОГО ЯЗЫКА</a:t>
            </a:r>
            <a:endParaRPr lang="ru-RU" sz="2160" b="1" dirty="0"/>
          </a:p>
          <a:p>
            <a:pPr algn="ctr"/>
            <a:r>
              <a:rPr lang="ru-RU" sz="2160" b="1" dirty="0"/>
              <a:t>ЖАРОВА О.М.</a:t>
            </a:r>
            <a:endParaRPr lang="ru-RU" sz="2160" b="1" dirty="0"/>
          </a:p>
          <a:p>
            <a:pPr algn="ctr"/>
            <a:endParaRPr lang="ru-RU" sz="2160" b="1" dirty="0"/>
          </a:p>
          <a:p>
            <a:pPr algn="ctr"/>
            <a:r>
              <a:rPr lang="ru-RU" sz="2160" b="1" dirty="0"/>
              <a:t>ТОГАОУ»ШКОЛА №3-ЦЕНТР ПРОФНАВИГАЦИИ И РАЗВИТИЯ КАРЬЕРЫ»</a:t>
            </a:r>
            <a:endParaRPr lang="ru-RU" sz="2160" b="1" dirty="0"/>
          </a:p>
          <a:p>
            <a:pPr algn="ctr"/>
            <a:endParaRPr lang="ru-RU" sz="2160" b="1" dirty="0"/>
          </a:p>
        </p:txBody>
      </p:sp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1828800" y="4114800"/>
            <a:ext cx="6835140" cy="3575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684" y="231648"/>
            <a:ext cx="5310570" cy="77663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91308" y="628156"/>
            <a:ext cx="7190452" cy="4540885"/>
          </a:xfrm>
          <a:prstGeom prst="rect">
            <a:avLst/>
          </a:prstGeom>
          <a:noFill/>
        </p:spPr>
        <p:txBody>
          <a:bodyPr wrap="square" lIns="109728" tIns="54864" rIns="109728" bIns="54864">
            <a:spAutoFit/>
          </a:bodyPr>
          <a:lstStyle/>
          <a:p>
            <a:pPr algn="ctr"/>
            <a:r>
              <a:rPr lang="ru-RU" sz="4800" b="0" cap="none" spc="0" dirty="0">
                <a:ln w="0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«К патриотизму нельзя только призывать, его нужно заботливо воспитывать – воспитывать любовь к родным местам» </a:t>
            </a:r>
            <a:endParaRPr lang="ru-RU" sz="4800" b="0" cap="none" spc="0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84043" y="5736604"/>
            <a:ext cx="7604980" cy="2101850"/>
          </a:xfrm>
          <a:prstGeom prst="rect">
            <a:avLst/>
          </a:prstGeom>
          <a:noFill/>
        </p:spPr>
        <p:txBody>
          <a:bodyPr wrap="square" lIns="109728" tIns="54864" rIns="109728" bIns="54864">
            <a:spAutoFit/>
          </a:bodyPr>
          <a:lstStyle/>
          <a:p>
            <a:pPr algn="ctr"/>
            <a:r>
              <a:rPr lang="ru-RU" sz="4320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Лихачев Д.С. - российский ученый, филолог, литературовед </a:t>
            </a:r>
            <a:endParaRPr lang="ru-RU" sz="4320" b="0" cap="none" spc="0" dirty="0">
              <a:ln w="0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796925" y="4114800"/>
            <a:ext cx="10466070" cy="493204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747395" y="0"/>
            <a:ext cx="10515600" cy="373697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indent="457200" algn="just"/>
            <a:r>
              <a:rPr lang="en-US" altLang="en-US" sz="2400">
                <a:solidFill>
                  <a:schemeClr val="bg1"/>
                </a:solidFill>
                <a:highlight>
                  <a:srgbClr val="FF0000"/>
                </a:highlight>
                <a:sym typeface="+mn-ea"/>
              </a:rPr>
              <a:t>Патриотическое</a:t>
            </a:r>
            <a:r>
              <a:rPr lang="en-US" altLang="ru-RU" sz="2400">
                <a:solidFill>
                  <a:schemeClr val="bg1"/>
                </a:solidFill>
                <a:highlight>
                  <a:srgbClr val="FF0000"/>
                </a:highlight>
                <a:sym typeface="+mn-ea"/>
              </a:rPr>
              <a:t> </a:t>
            </a:r>
            <a:r>
              <a:rPr lang="en-US" altLang="en-US" sz="2400">
                <a:solidFill>
                  <a:schemeClr val="bg1"/>
                </a:solidFill>
                <a:highlight>
                  <a:srgbClr val="FF0000"/>
                </a:highlight>
                <a:sym typeface="+mn-ea"/>
              </a:rPr>
              <a:t>воспитание</a:t>
            </a:r>
            <a:r>
              <a:rPr lang="en-US" altLang="ru-RU" sz="2400">
                <a:solidFill>
                  <a:schemeClr val="bg1"/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является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одним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из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приоритетных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аспектов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развития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личности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ребенка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.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Оно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способствует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формированию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у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детей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чувства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любви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к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своей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Родине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уважения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и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чувства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сопричастности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к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своей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истории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традициям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культуре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своего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народа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также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развитию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таких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качеств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как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ответственность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активность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, </a:t>
            </a:r>
            <a:r>
              <a:rPr lang="en-US" altLang="en-US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инициативность</a:t>
            </a:r>
            <a:r>
              <a:rPr lang="en-US" altLang="ru-RU"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.</a:t>
            </a:r>
            <a:endParaRPr lang="en-US" altLang="ru-RU" sz="2400">
              <a:solidFill>
                <a:schemeClr val="accent6">
                  <a:lumMod val="50000"/>
                </a:schemeClr>
              </a:solidFill>
            </a:endParaRPr>
          </a:p>
          <a:p>
            <a:pPr indent="457200" algn="just"/>
            <a:r>
              <a:rPr sz="2400">
                <a:solidFill>
                  <a:schemeClr val="bg1"/>
                </a:solidFill>
                <a:highlight>
                  <a:srgbClr val="FF0000"/>
                </a:highlight>
                <a:sym typeface="+mn-ea"/>
              </a:rPr>
              <a:t>Доступный патриотизм</a:t>
            </a:r>
            <a:r>
              <a:rPr sz="2400">
                <a:solidFill>
                  <a:schemeClr val="bg1"/>
                </a:solidFill>
                <a:sym typeface="+mn-ea"/>
              </a:rPr>
              <a:t> </a:t>
            </a:r>
            <a:r>
              <a:rPr sz="2400">
                <a:solidFill>
                  <a:schemeClr val="accent6">
                    <a:lumMod val="50000"/>
                  </a:schemeClr>
                </a:solidFill>
                <a:sym typeface="+mn-ea"/>
              </a:rPr>
              <a:t>— это концепция, которая способствует вовлечению детей с инвалидностью и особыми образовательными потребностями (ОВЗ) в патриотическую деятельность. Важно создать такие условия, чтобы каждый ребенок мог ощутить свою значимость и принадлежность к своей стране, независимо от физических или ментальных ограничений.</a:t>
            </a:r>
            <a:endParaRPr lang="ru-RU" altLang="en-US" sz="2400">
              <a:solidFill>
                <a:schemeClr val="accent6">
                  <a:lumMod val="50000"/>
                </a:schemeClr>
              </a:solidFill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esktop\TR010073846.PNG"/>
          <p:cNvPicPr>
            <a:picLocks noGrp="1" noChangeAspect="1" noChangeArrowheads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 bwMode="auto">
          <a:xfrm>
            <a:off x="1337945" y="635"/>
            <a:ext cx="11816715" cy="82296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41600" y="4778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Цель  патриотического воспитания в   школе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11366" y="3046889"/>
            <a:ext cx="9686993" cy="3192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sz="2200"/>
            </a:pPr>
            <a:r>
              <a:rPr sz="3360">
                <a:sym typeface="+mn-ea"/>
              </a:rPr>
              <a:t>Патриотизм формирует у детей чувство гордости за свою страну, её культуру и историю. Для детей с инвалидностью и ОВЗ этот аспект особенно важен, так как он помогает развивать уверенность в себе и социализацию, а также укрепляет связи с окружением и обществом.</a:t>
            </a:r>
            <a:endParaRPr lang="ru-RU" sz="288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6400" y="569278"/>
            <a:ext cx="8229600" cy="1143000"/>
          </a:xfrm>
        </p:spPr>
        <p:txBody>
          <a:bodyPr>
            <a:noAutofit/>
          </a:bodyPr>
          <a:lstStyle/>
          <a:p>
            <a:r>
              <a:rPr lang="ru-RU" sz="3360" b="1" dirty="0" smtClean="0">
                <a:solidFill>
                  <a:schemeClr val="tx2">
                    <a:lumMod val="75000"/>
                  </a:schemeClr>
                </a:solidFill>
              </a:rPr>
              <a:t>Заповеди, на основе которых строим работу по патриотическому воспитанию обучающихся:</a:t>
            </a:r>
            <a:endParaRPr lang="ru-RU" sz="336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30400" y="27178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br>
              <a:rPr lang="ru-RU" dirty="0"/>
            </a:br>
            <a:r>
              <a:rPr lang="ru-RU" b="1" dirty="0" smtClean="0"/>
              <a:t>•     </a:t>
            </a:r>
            <a:r>
              <a:rPr lang="ru-RU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ЦЕНИ 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И ОБЕРЕГАЙ СВОЕ ОТЕЧЕСТВО; </a:t>
            </a:r>
            <a:b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</a:b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•      ОВЛАДЕВАЙ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, СОВЕРШЕНСТВУЙ И СОХРАНЯЙ ТРАДИЦИИ И КУЛЬТУРУ СВОЕГО НАРОДА; </a:t>
            </a:r>
            <a:b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</a:b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•    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ДОРОЖИ ИСТОРИЕЙ СВОЕГО НАРОДА; </a:t>
            </a:r>
            <a:b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</a:b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• </a:t>
            </a: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     СВЯТО 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ОТНОСИСЬ К СИМВОЛИКЕ </a:t>
            </a: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            СВОЕЙ 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СТРАНЫ; </a:t>
            </a:r>
            <a:b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</a:b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• </a:t>
            </a:r>
            <a:r>
              <a:rPr lang="ru-RU" b="1" dirty="0" smtClean="0">
                <a:solidFill>
                  <a:schemeClr val="tx1"/>
                </a:solidFill>
                <a:highlight>
                  <a:srgbClr val="00FFFF"/>
                </a:highlight>
              </a:rPr>
              <a:t>      БЕРЕГИ </a:t>
            </a:r>
            <a:r>
              <a:rPr lang="ru-RU" b="1" dirty="0">
                <a:solidFill>
                  <a:schemeClr val="tx1"/>
                </a:solidFill>
                <a:highlight>
                  <a:srgbClr val="00FFFF"/>
                </a:highlight>
              </a:rPr>
              <a:t>КРАСОТУ СВОЕГО КРАЯ.</a:t>
            </a:r>
            <a:r>
              <a:rPr lang="ru-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  <a:t> </a:t>
            </a:r>
            <a:br>
              <a:rPr lang="ru-RU" b="1" dirty="0">
                <a:solidFill>
                  <a:schemeClr val="accent5">
                    <a:lumMod val="40000"/>
                    <a:lumOff val="60000"/>
                  </a:schemeClr>
                </a:solidFill>
              </a:rPr>
            </a:br>
            <a:endParaRPr lang="ru-RU" b="1" dirty="0"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ТЕХНОЛОГИИ И ФОРМЫ РАБОТЫ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43115" y="1885934"/>
            <a:ext cx="9909845" cy="5465461"/>
          </a:xfrm>
        </p:spPr>
        <p:txBody>
          <a:bodyPr>
            <a:normAutofit fontScale="90000" lnSpcReduction="20000"/>
          </a:bodyPr>
          <a:lstStyle/>
          <a:p>
            <a:pPr>
              <a:lnSpc>
                <a:spcPct val="80000"/>
              </a:lnSpc>
              <a:buNone/>
            </a:pPr>
            <a:r>
              <a:rPr lang="ru-RU" b="1" i="1" dirty="0" smtClean="0"/>
              <a:t>Технологии:</a:t>
            </a:r>
            <a:endParaRPr lang="ru-RU" b="1" i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исследовательская деятельность;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проектная деятельность.</a:t>
            </a:r>
            <a:r>
              <a:rPr lang="ru-RU" b="1" i="1" dirty="0" smtClean="0"/>
              <a:t> </a:t>
            </a:r>
            <a:endParaRPr lang="ru-RU" b="1" i="1" dirty="0" smtClean="0"/>
          </a:p>
          <a:p>
            <a:pPr>
              <a:lnSpc>
                <a:spcPct val="80000"/>
              </a:lnSpc>
              <a:buNone/>
            </a:pPr>
            <a:endParaRPr lang="ru-RU" b="1" i="1" dirty="0" smtClean="0"/>
          </a:p>
          <a:p>
            <a:pPr>
              <a:lnSpc>
                <a:spcPct val="80000"/>
              </a:lnSpc>
              <a:buNone/>
            </a:pPr>
            <a:r>
              <a:rPr lang="ru-RU" b="1" i="1" dirty="0" smtClean="0"/>
              <a:t>Формы работы:</a:t>
            </a:r>
            <a:endParaRPr lang="ru-RU" b="1" i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классные часы;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деловые игры;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встречи с ветеранами войны и труда; 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беседы, диспуты, викторины;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коллективные творческие дела;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смотры-конкурсы, выставки;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соревнования;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экскурсии, поездки, походы;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трудовые дела;</a:t>
            </a:r>
            <a:endParaRPr lang="ru-RU" b="1" dirty="0" smtClean="0"/>
          </a:p>
          <a:p>
            <a:pPr>
              <a:lnSpc>
                <a:spcPct val="80000"/>
              </a:lnSpc>
            </a:pPr>
            <a:r>
              <a:rPr lang="ru-RU" b="1" dirty="0" smtClean="0"/>
              <a:t>тренинг.</a:t>
            </a:r>
            <a:endParaRPr lang="ru-RU" b="1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28841" y="600050"/>
            <a:ext cx="9875520" cy="1371600"/>
          </a:xfrm>
        </p:spPr>
        <p:txBody>
          <a:bodyPr>
            <a:normAutofit fontScale="90000"/>
          </a:bodyPr>
          <a:lstStyle/>
          <a:p>
            <a:r>
              <a:rPr lang="ru-RU" sz="3720" b="1" dirty="0" smtClean="0"/>
              <a:t>СИСТЕМА РАБОТЫ ШКОЛЫ ПО ПАТРИОТИЧЕСКОМУ ВОСПИТАНИЮ ДЕТЕЙ С ОВЗ И ИНВАЛИДНОСТЬЮ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4566" y="1971660"/>
            <a:ext cx="9875520" cy="543115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</a:t>
            </a:r>
            <a:endParaRPr lang="ru-RU" b="1" dirty="0" smtClean="0"/>
          </a:p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4229078" y="3600446"/>
            <a:ext cx="1714512" cy="1628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УРОКИ</a:t>
            </a:r>
            <a:endParaRPr lang="ru-RU" sz="2160" dirty="0">
              <a:solidFill>
                <a:schemeClr val="tx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0058419" y="2057386"/>
            <a:ext cx="1628786" cy="1628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ДОП.</a:t>
            </a:r>
            <a:endParaRPr lang="ru-RU" sz="2160" dirty="0" smtClean="0">
              <a:solidFill>
                <a:schemeClr val="tx1"/>
              </a:solidFill>
            </a:endParaRPr>
          </a:p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ОБРА</a:t>
            </a:r>
            <a:endParaRPr lang="en-US" sz="2160" dirty="0" smtClean="0">
              <a:solidFill>
                <a:schemeClr val="tx1"/>
              </a:solidFill>
            </a:endParaRPr>
          </a:p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зова-</a:t>
            </a:r>
            <a:endParaRPr lang="ru-RU" sz="2160" dirty="0" smtClean="0">
              <a:solidFill>
                <a:schemeClr val="tx1"/>
              </a:solidFill>
            </a:endParaRPr>
          </a:p>
          <a:p>
            <a:pPr algn="ctr"/>
            <a:r>
              <a:rPr lang="ru-RU" sz="2160" dirty="0" err="1" smtClean="0">
                <a:solidFill>
                  <a:schemeClr val="tx1"/>
                </a:solidFill>
              </a:rPr>
              <a:t>ние</a:t>
            </a:r>
            <a:endParaRPr lang="ru-RU" sz="2160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857469" y="1885934"/>
            <a:ext cx="1714512" cy="1628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КЛАС-</a:t>
            </a:r>
            <a:endParaRPr lang="ru-RU" sz="2160" dirty="0" smtClean="0">
              <a:solidFill>
                <a:schemeClr val="tx1"/>
              </a:solidFill>
            </a:endParaRPr>
          </a:p>
          <a:p>
            <a:pPr algn="ctr"/>
            <a:r>
              <a:rPr lang="ru-RU" sz="2880" dirty="0" err="1" smtClean="0">
                <a:solidFill>
                  <a:schemeClr val="tx1"/>
                </a:solidFill>
              </a:rPr>
              <a:t>сные</a:t>
            </a:r>
            <a:r>
              <a:rPr lang="ru-RU" sz="2880" dirty="0" smtClean="0"/>
              <a:t> </a:t>
            </a:r>
            <a:br>
              <a:rPr lang="ru-RU" sz="2880" dirty="0" smtClean="0"/>
            </a:br>
            <a:r>
              <a:rPr lang="ru-RU" sz="2160" dirty="0" smtClean="0">
                <a:solidFill>
                  <a:schemeClr val="tx1"/>
                </a:solidFill>
              </a:rPr>
              <a:t>ЧАСЫ</a:t>
            </a:r>
            <a:endParaRPr lang="ru-RU" sz="2160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8343907" y="3600446"/>
            <a:ext cx="1714512" cy="1628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МУЗЕЙ</a:t>
            </a:r>
            <a:endParaRPr lang="ru-RU" sz="2160" dirty="0">
              <a:solidFill>
                <a:schemeClr val="tx1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7486651" y="5572135"/>
            <a:ext cx="1628786" cy="16287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БИБЛИОТЕКА</a:t>
            </a:r>
            <a:endParaRPr lang="ru-RU" sz="2160" dirty="0">
              <a:solidFill>
                <a:schemeClr val="tx1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429237" y="5400684"/>
            <a:ext cx="1714512" cy="17145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160" dirty="0" smtClean="0">
                <a:solidFill>
                  <a:schemeClr val="tx1"/>
                </a:solidFill>
              </a:rPr>
              <a:t>ЭКСКУРСИИ</a:t>
            </a:r>
            <a:endParaRPr lang="ru-RU" sz="216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p>
            <a:r>
              <a:rPr lang="ru-RU" altLang="en-US"/>
              <a:t>         ЭКСКУРСИИ ПО РОДНОМУ КРАЮ</a:t>
            </a: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4" name="Изображение 3"/>
          <p:cNvPicPr/>
          <p:nvPr/>
        </p:nvPicPr>
        <p:blipFill>
          <a:blip r:embed="rId1"/>
          <a:stretch>
            <a:fillRect/>
          </a:stretch>
        </p:blipFill>
        <p:spPr>
          <a:xfrm>
            <a:off x="558800" y="1625600"/>
            <a:ext cx="4611370" cy="4968875"/>
          </a:xfrm>
          <a:prstGeom prst="rect">
            <a:avLst/>
          </a:prstGeom>
        </p:spPr>
      </p:pic>
      <p:pic>
        <p:nvPicPr>
          <p:cNvPr id="5" name="Изображение 4"/>
          <p:cNvPicPr/>
          <p:nvPr/>
        </p:nvPicPr>
        <p:blipFill>
          <a:blip r:embed="rId2"/>
          <a:stretch>
            <a:fillRect/>
          </a:stretch>
        </p:blipFill>
        <p:spPr>
          <a:xfrm>
            <a:off x="5687695" y="1600200"/>
            <a:ext cx="5203190" cy="49904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457200" y="914400"/>
            <a:ext cx="6400800" cy="5446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/>
          <a:p>
            <a:pPr>
              <a:spcAft>
                <a:spcPts val="1200"/>
              </a:spcAft>
              <a:defRPr sz="3600" b="1"/>
            </a:pPr>
            <a:r>
              <a:t>Использование </a:t>
            </a:r>
            <a:r>
              <a:rPr lang="ru-RU"/>
              <a:t>интерактивных </a:t>
            </a:r>
            <a:r>
              <a:t>технологий</a:t>
            </a:r>
            <a:r>
              <a:rPr lang="ru-RU"/>
              <a:t> на уроках английского языка для детей с ОВЗ и инвалидностью</a:t>
            </a:r>
            <a:endParaRPr lang="ru-RU"/>
          </a:p>
          <a:p>
            <a:pPr>
              <a:defRPr sz="2200"/>
            </a:pPr>
            <a:r>
              <a:t>Современные технологии могут стать мощным инструментом для развития патриотизма среди детей с ОВЗ. Например, использование интерактивных приложений и виртуальных экскурсий по историческим местам позволяет детям не только узнавать о своей стране, но и испытывать гордость за её достижения, независимо от их физических возможностей.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2847" b="97470" l="1250" r="98281">
                        <a14:foregroundMark x1="94010" y1="22984" x2="89323" y2="35372"/>
                        <a14:foregroundMark x1="89323" y1="35372" x2="89323" y2="35372"/>
                        <a14:foregroundMark x1="91302" y1="10701" x2="91302" y2="10701"/>
                        <a14:foregroundMark x1="95417" y1="13231" x2="95417" y2="13231"/>
                        <a14:foregroundMark x1="48021" y1="6642" x2="48021" y2="6642"/>
                        <a14:foregroundMark x1="41927" y1="7275" x2="46510" y2="25250"/>
                        <a14:foregroundMark x1="46875" y1="2847" x2="46875" y2="2847"/>
                        <a14:foregroundMark x1="45938" y1="11439" x2="45938" y2="23089"/>
                        <a14:foregroundMark x1="65469" y1="17712" x2="62969" y2="30100"/>
                        <a14:foregroundMark x1="69896" y1="35108" x2="68385" y2="41908"/>
                        <a14:foregroundMark x1="68385" y1="41908" x2="68385" y2="41908"/>
                        <a14:foregroundMark x1="61354" y1="20717" x2="60365" y2="27148"/>
                        <a14:foregroundMark x1="8073" y1="19873" x2="26094" y2="33737"/>
                        <a14:foregroundMark x1="26094" y1="33737" x2="26771" y2="33579"/>
                        <a14:foregroundMark x1="28646" y1="15604" x2="32760" y2="33316"/>
                        <a14:foregroundMark x1="4271" y1="40380" x2="28490" y2="56774"/>
                        <a14:foregroundMark x1="5833" y1="65735" x2="29115" y2="68213"/>
                        <a14:foregroundMark x1="12031" y1="45018" x2="18385" y2="54876"/>
                        <a14:foregroundMark x1="16042" y1="27833" x2="16771" y2="33105"/>
                        <a14:foregroundMark x1="7240" y1="48339" x2="19740" y2="58619"/>
                        <a14:foregroundMark x1="19740" y1="58619" x2="21927" y2="62151"/>
                        <a14:foregroundMark x1="3125" y1="63785" x2="19219" y2="65366"/>
                        <a14:foregroundMark x1="53906" y1="94412" x2="53906" y2="94412"/>
                        <a14:foregroundMark x1="71927" y1="92251" x2="71927" y2="92251"/>
                        <a14:foregroundMark x1="77813" y1="97364" x2="77813" y2="97364"/>
                        <a14:foregroundMark x1="51094" y1="97522" x2="51094" y2="97522"/>
                        <a14:foregroundMark x1="2969" y1="41539" x2="2969" y2="41539"/>
                        <a14:foregroundMark x1="2188" y1="64892" x2="2188" y2="64892"/>
                        <a14:foregroundMark x1="1250" y1="41908" x2="1250" y2="41908"/>
                        <a14:foregroundMark x1="64740" y1="19294" x2="58854" y2="28308"/>
                        <a14:foregroundMark x1="62031" y1="14760" x2="58958" y2="26779"/>
                        <a14:foregroundMark x1="98281" y1="31418" x2="92240" y2="28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1680" y="565785"/>
            <a:ext cx="6219190" cy="61442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7.40741E-7 L -1.45833E-6 0.00023 C 0.00482 -0.00556 0.01055 -0.01019 0.01537 -0.01644 C 0.01693 -0.01829 0.01823 -0.0206 0.01992 -0.02199 C 0.02487 -0.02616 0.02695 -0.02639 0.03203 -0.02801 C 0.03802 -0.03565 0.03399 -0.03148 0.04518 -0.03843 C 0.04844 -0.04051 0.05013 -0.04167 0.05339 -0.04282 C 0.06107 -0.04514 0.06029 -0.04329 0.06914 -0.04722 C 0.07018 -0.04745 0.07149 -0.04815 0.07266 -0.04861 C 0.07435 -0.04954 0.07565 -0.0507 0.07735 -0.05162 C 0.07943 -0.05255 0.08138 -0.05255 0.08333 -0.05301 C 0.08659 -0.05394 0.08972 -0.05532 0.09297 -0.05602 C 0.09922 -0.05695 0.10156 -0.05718 0.10716 -0.0588 C 0.11055 -0.05995 0.11354 -0.06111 0.11693 -0.06181 C 0.11875 -0.06227 0.12083 -0.06273 0.12279 -0.06343 C 0.12487 -0.06412 0.12682 -0.06551 0.12878 -0.0662 C 0.13268 -0.06782 0.14102 -0.06875 0.14427 -0.06921 C 0.15235 -0.07269 0.14258 -0.06875 0.15495 -0.07222 C 0.15638 -0.07269 0.15729 -0.07338 0.1586 -0.07338 C 0.1612 -0.07431 0.16432 -0.07477 0.16693 -0.07523 C 0.17018 -0.07639 0.17526 -0.0787 0.17891 -0.0794 C 0.18932 -0.08148 0.19922 -0.08171 0.21003 -0.08264 C 0.2155 -0.0838 0.21849 -0.08472 0.22448 -0.08565 C 0.22956 -0.08588 0.23477 -0.08634 0.23998 -0.08681 L 0.253 -0.0882 C 0.25547 -0.08935 0.25794 -0.09051 0.26029 -0.0912 C 0.26341 -0.09236 0.26667 -0.09282 0.26979 -0.09421 C 0.27097 -0.09468 0.27201 -0.09537 0.27331 -0.0956 C 0.28008 -0.09745 0.28685 -0.09792 0.29375 -0.09861 C 0.29518 -0.09977 0.29662 -0.10116 0.29831 -0.10162 C 0.30156 -0.10232 0.30482 -0.10232 0.30807 -0.10301 C 0.3099 -0.10324 0.31198 -0.10417 0.31406 -0.1044 C 0.31693 -0.10602 0.31953 -0.1081 0.32227 -0.1088 C 0.325 -0.10972 0.32774 -0.10949 0.3306 -0.11042 C 0.33347 -0.11134 0.3362 -0.1125 0.33906 -0.11343 C 0.34232 -0.11458 0.34544 -0.11482 0.34844 -0.1162 C 0.35339 -0.11829 0.35599 -0.12083 0.36055 -0.12222 C 0.36511 -0.12361 0.37018 -0.12431 0.37487 -0.125 C 0.38633 -0.12986 0.3931 -0.13287 0.40586 -0.13704 C 0.40977 -0.1382 0.4138 -0.13843 0.41771 -0.13958 C 0.42227 -0.1412 0.42656 -0.14306 0.43112 -0.14445 C 0.4444 -0.14769 0.43698 -0.14306 0.45143 -0.14884 C 0.48386 -0.16111 0.43386 -0.14491 0.4694 -0.15602 C 0.47123 -0.15787 0.47318 -0.16019 0.47526 -0.16181 C 0.47982 -0.16528 0.48516 -0.16713 0.48945 -0.1706 C 0.49076 -0.17153 0.49206 -0.17245 0.49323 -0.17361 C 0.49492 -0.17546 0.49623 -0.17778 0.49792 -0.1794 C 0.49974 -0.18125 0.50195 -0.18241 0.50391 -0.1838 C 0.50664 -0.18634 0.50925 -0.18912 0.51224 -0.1912 C 0.51367 -0.19259 0.51563 -0.19306 0.51719 -0.19421 C 0.51849 -0.19537 0.5194 -0.19745 0.5207 -0.19838 C 0.5237 -0.20162 0.52695 -0.20463 0.53021 -0.20764 C 0.56393 -0.23357 0.51888 -0.19815 0.54701 -0.22222 C 0.54831 -0.22315 0.55026 -0.22384 0.55169 -0.22523 C 0.55781 -0.23056 0.56328 -0.2375 0.56966 -0.24259 L 0.59245 -0.26204 L 0.6138 -0.2794 C 0.61615 -0.28148 0.61875 -0.28287 0.62097 -0.28519 C 0.62227 -0.28681 0.62318 -0.28843 0.62448 -0.28958 C 0.62604 -0.2912 0.62774 -0.29144 0.6293 -0.29259 C 0.6319 -0.29491 0.63399 -0.29769 0.63646 -0.3 C 0.64167 -0.30463 0.64688 -0.3088 0.65208 -0.31343 C 0.65534 -0.3162 0.65807 -0.31991 0.66172 -0.32222 C 0.66315 -0.32315 0.66472 -0.32384 0.66628 -0.32523 C 0.67162 -0.32917 0.6763 -0.33426 0.6819 -0.3382 C 0.68932 -0.34375 0.69766 -0.34792 0.70456 -0.35463 L 0.73568 -0.38403 C 0.73828 -0.38657 0.74102 -0.38889 0.74401 -0.3912 C 0.76432 -0.40695 0.74401 -0.39051 0.76068 -0.40602 C 0.76302 -0.4081 0.76576 -0.40926 0.76758 -0.41181 C 0.76992 -0.41366 0.77083 -0.4169 0.77266 -0.41898 C 0.77526 -0.42222 0.77852 -0.42477 0.78112 -0.42801 C 0.78594 -0.43403 0.78138 -0.43032 0.78464 -0.43681 C 0.78594 -0.43935 0.78776 -0.4419 0.78919 -0.44421 C 0.7905 -0.4456 0.79154 -0.44722 0.79284 -0.44861 C 0.79909 -0.45486 0.80495 -0.46181 0.81211 -0.4662 C 0.81406 -0.46713 0.81615 -0.46829 0.8181 -0.46921 C 0.83568 -0.48727 0.81354 -0.46505 0.8349 -0.4838 C 0.84011 -0.48843 0.84492 -0.49398 0.85039 -0.49861 C 0.85156 -0.49954 0.85287 -0.50023 0.85378 -0.50139 C 0.85508 -0.50278 0.85612 -0.5044 0.85742 -0.50602 C 0.85964 -0.50787 0.86224 -0.50972 0.86458 -0.51157 C 0.8668 -0.51366 0.86862 -0.51574 0.8707 -0.51782 C 0.87253 -0.51921 0.87448 -0.5206 0.87656 -0.52199 C 0.88138 -0.52523 0.88216 -0.52454 0.8862 -0.52894 C 0.89154 -0.53519 0.8974 -0.5412 0.90156 -0.54815 C 0.903 -0.55023 0.90417 -0.55208 0.90508 -0.55417 C 0.90612 -0.55556 0.9069 -0.55695 0.90768 -0.55833 C 0.90925 -0.56088 0.91094 -0.5632 0.9125 -0.56574 C 0.91328 -0.56759 0.9138 -0.56991 0.91485 -0.57153 C 0.91602 -0.57361 0.9181 -0.57546 0.91966 -0.57755 C 0.93112 -0.59352 0.91419 -0.57083 0.92318 -0.58634 C 0.93906 -0.61366 0.9168 -0.56945 0.93138 -0.59931 C 0.93177 -0.60139 0.93177 -0.60301 0.93268 -0.60532 C 0.9336 -0.60741 0.93529 -0.60833 0.9362 -0.60972 C 0.93724 -0.61111 0.93802 -0.6125 0.9388 -0.61366 C 0.93945 -0.61597 0.94037 -0.61806 0.94115 -0.62014 C 0.94128 -0.62083 0.94258 -0.62917 0.94336 -0.63032 C 0.94466 -0.63241 0.94662 -0.63449 0.94831 -0.63611 C 0.94948 -0.64074 0.95078 -0.64745 0.9543 -0.64907 L 0.95677 -0.65093 L 0.96862 -0.65972 L 1.18985 -0.77315 " pathEditMode="relative" rAng="0" ptsTypes="AAAAAA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492" y="-3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backgroundRemoval t="2847" b="97470" l="1250" r="98281">
                        <a14:foregroundMark x1="94010" y1="22984" x2="89323" y2="35372"/>
                        <a14:foregroundMark x1="89323" y1="35372" x2="89323" y2="35372"/>
                        <a14:foregroundMark x1="91302" y1="10701" x2="91302" y2="10701"/>
                        <a14:foregroundMark x1="95417" y1="13231" x2="95417" y2="13231"/>
                        <a14:foregroundMark x1="48021" y1="6642" x2="48021" y2="6642"/>
                        <a14:foregroundMark x1="41927" y1="7275" x2="46510" y2="25250"/>
                        <a14:foregroundMark x1="46875" y1="2847" x2="46875" y2="2847"/>
                        <a14:foregroundMark x1="45938" y1="11439" x2="45938" y2="23089"/>
                        <a14:foregroundMark x1="65469" y1="17712" x2="62969" y2="30100"/>
                        <a14:foregroundMark x1="69896" y1="35108" x2="68385" y2="41908"/>
                        <a14:foregroundMark x1="68385" y1="41908" x2="68385" y2="41908"/>
                        <a14:foregroundMark x1="61354" y1="20717" x2="60365" y2="27148"/>
                        <a14:foregroundMark x1="8073" y1="19873" x2="26094" y2="33737"/>
                        <a14:foregroundMark x1="26094" y1="33737" x2="26771" y2="33579"/>
                        <a14:foregroundMark x1="28646" y1="15604" x2="32760" y2="33316"/>
                        <a14:foregroundMark x1="4271" y1="40380" x2="28490" y2="56774"/>
                        <a14:foregroundMark x1="5833" y1="65735" x2="29115" y2="68213"/>
                        <a14:foregroundMark x1="12031" y1="45018" x2="18385" y2="54876"/>
                        <a14:foregroundMark x1="16042" y1="27833" x2="16771" y2="33105"/>
                        <a14:foregroundMark x1="7240" y1="48339" x2="19740" y2="58619"/>
                        <a14:foregroundMark x1="19740" y1="58619" x2="21927" y2="62151"/>
                        <a14:foregroundMark x1="3125" y1="63785" x2="19219" y2="65366"/>
                        <a14:foregroundMark x1="53906" y1="94412" x2="53906" y2="94412"/>
                        <a14:foregroundMark x1="71927" y1="92251" x2="71927" y2="92251"/>
                        <a14:foregroundMark x1="77813" y1="97364" x2="77813" y2="97364"/>
                        <a14:foregroundMark x1="51094" y1="97522" x2="51094" y2="97522"/>
                        <a14:foregroundMark x1="2969" y1="41539" x2="2969" y2="41539"/>
                        <a14:foregroundMark x1="2188" y1="64892" x2="2188" y2="64892"/>
                        <a14:foregroundMark x1="1250" y1="41908" x2="1250" y2="41908"/>
                        <a14:foregroundMark x1="64740" y1="19294" x2="58854" y2="28308"/>
                        <a14:foregroundMark x1="62031" y1="14760" x2="58958" y2="26779"/>
                        <a14:foregroundMark x1="98281" y1="31418" x2="92240" y2="2820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687" y="2240280"/>
            <a:ext cx="4504034" cy="4450080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53974" y="175212"/>
            <a:ext cx="13864362" cy="1106170"/>
          </a:xfrm>
          <a:prstGeom prst="rect">
            <a:avLst/>
          </a:prstGeom>
          <a:noFill/>
        </p:spPr>
        <p:txBody>
          <a:bodyPr wrap="square" lIns="109728" tIns="54864" rIns="109728" bIns="54864">
            <a:spAutoFit/>
          </a:bodyPr>
          <a:lstStyle/>
          <a:p>
            <a:pPr algn="ctr"/>
            <a:r>
              <a:rPr lang="en-US" sz="6480" dirty="0">
                <a:ln w="0"/>
                <a:solidFill>
                  <a:srgbClr val="009B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T</a:t>
            </a:r>
            <a:r>
              <a:rPr lang="en-US" sz="6480" dirty="0">
                <a:ln w="0"/>
                <a:solidFill>
                  <a:srgbClr val="FDBC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h</a:t>
            </a:r>
            <a:r>
              <a:rPr lang="en-US" sz="6480" dirty="0">
                <a:ln w="0"/>
                <a:solidFill>
                  <a:srgbClr val="FFF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e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1EBC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b</a:t>
            </a:r>
            <a:r>
              <a:rPr lang="en-US" sz="6480" dirty="0">
                <a:ln w="0"/>
                <a:solidFill>
                  <a:srgbClr val="00A8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i</a:t>
            </a:r>
            <a:r>
              <a:rPr lang="en-US" sz="6480" dirty="0">
                <a:ln w="0"/>
                <a:solidFill>
                  <a:srgbClr val="3F48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r</a:t>
            </a:r>
            <a:r>
              <a:rPr lang="en-US" sz="6480" dirty="0">
                <a:ln w="0"/>
                <a:solidFill>
                  <a:srgbClr val="B83D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d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FFAE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o</a:t>
            </a:r>
            <a:r>
              <a:rPr lang="en-US" sz="6480" dirty="0">
                <a:ln w="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f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FFAE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h</a:t>
            </a:r>
            <a:r>
              <a:rPr lang="en-US" sz="6480" dirty="0">
                <a:ln w="0"/>
                <a:solidFill>
                  <a:srgbClr val="B83D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a</a:t>
            </a:r>
            <a:r>
              <a:rPr lang="en-US" sz="6480" dirty="0">
                <a:ln w="0"/>
                <a:solidFill>
                  <a:srgbClr val="3F48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p</a:t>
            </a:r>
            <a:r>
              <a:rPr lang="en-US" sz="6480" dirty="0">
                <a:ln w="0"/>
                <a:solidFill>
                  <a:srgbClr val="1EBC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p</a:t>
            </a:r>
            <a:r>
              <a:rPr lang="en-US" sz="6480" dirty="0">
                <a:ln w="0"/>
                <a:solidFill>
                  <a:srgbClr val="FFF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i</a:t>
            </a:r>
            <a:r>
              <a:rPr lang="en-US" sz="6480" dirty="0">
                <a:ln w="0"/>
                <a:solidFill>
                  <a:srgbClr val="FDBC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n</a:t>
            </a:r>
            <a:r>
              <a:rPr lang="en-US" sz="6480" dirty="0">
                <a:ln w="0"/>
                <a:solidFill>
                  <a:srgbClr val="009B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e</a:t>
            </a:r>
            <a:r>
              <a:rPr lang="en-US" sz="6480" dirty="0">
                <a:ln w="0"/>
                <a:solidFill>
                  <a:srgbClr val="00A8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s</a:t>
            </a:r>
            <a:r>
              <a:rPr lang="en-US" sz="6480" dirty="0">
                <a:ln w="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s</a:t>
            </a:r>
            <a:endParaRPr lang="en-US" sz="6480" b="0" cap="none" spc="0" dirty="0">
              <a:ln w="0"/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doka SemiBold" charset="0"/>
              <a:cs typeface="Fredoka SemiBold" charset="0"/>
            </a:endParaRPr>
          </a:p>
        </p:txBody>
      </p:sp>
      <p:sp>
        <p:nvSpPr>
          <p:cNvPr id="2" name="Текстовое поле 1"/>
          <p:cNvSpPr txBox="1"/>
          <p:nvPr/>
        </p:nvSpPr>
        <p:spPr>
          <a:xfrm>
            <a:off x="5364480" y="1149985"/>
            <a:ext cx="7315200" cy="22453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defRPr sz="2200"/>
            </a:pP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Системное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включение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материалов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родном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крае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становится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необходимым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условием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для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 sz="2200"/>
            </a:pP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Формирования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осознанного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патриотизма</a:t>
            </a:r>
            <a:endParaRPr lang="en-US" altLang="en-US" sz="28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 sz="2200"/>
            </a:pP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-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знаний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"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чужом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"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ценностям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"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своего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"</a:t>
            </a:r>
            <a:endParaRPr lang="en-US" altLang="ru-RU" sz="2800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defRPr sz="2200"/>
            </a:pP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-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От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языкового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навыка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гражданской</a:t>
            </a:r>
            <a:r>
              <a:rPr lang="en-US" altLang="ru-RU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8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позиции</a:t>
            </a:r>
            <a:endParaRPr lang="en-US" altLang="en-US" sz="280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sp>
        <p:nvSpPr>
          <p:cNvPr id="3" name="Текстовое поле 2"/>
          <p:cNvSpPr txBox="1"/>
          <p:nvPr/>
        </p:nvSpPr>
        <p:spPr>
          <a:xfrm>
            <a:off x="5942965" y="3321685"/>
            <a:ext cx="7315200" cy="4176395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p>
            <a:pPr algn="just" defTabSz="266700"/>
            <a:r>
              <a:rPr sz="2800">
                <a:solidFill>
                  <a:srgbClr val="0F1115"/>
                </a:solidFill>
                <a:latin typeface="Times New Roman" panose="02020603050405020304"/>
                <a:ea typeface="Segoe UI" panose="020B0502040204020203"/>
                <a:sym typeface="+mn-ea"/>
              </a:rPr>
              <a:t>Как сделать урок английского языка не просто занятием по освоению грамматики и лексики, а живым мостом между учеником и его малой Родиной?   «Птица счастья»</a:t>
            </a:r>
            <a:r>
              <a:rPr lang="ru-RU" sz="2800">
                <a:solidFill>
                  <a:srgbClr val="0F1115"/>
                </a:solidFill>
                <a:latin typeface="Times New Roman" panose="02020603050405020304"/>
                <a:ea typeface="Segoe UI" panose="020B0502040204020203"/>
                <a:sym typeface="+mn-ea"/>
              </a:rPr>
              <a:t> </a:t>
            </a:r>
            <a:r>
              <a:rPr lang="en-US" altLang="ru-RU" sz="2800">
                <a:solidFill>
                  <a:srgbClr val="0F1115"/>
                </a:solidFill>
                <a:latin typeface="Times New Roman" panose="02020603050405020304"/>
                <a:ea typeface="Segoe UI" panose="020B0502040204020203"/>
                <a:sym typeface="+mn-ea"/>
              </a:rPr>
              <a:t>https://ls3137.craftum.io/</a:t>
            </a:r>
            <a:r>
              <a:rPr sz="2800">
                <a:solidFill>
                  <a:srgbClr val="0F1115"/>
                </a:solidFill>
                <a:latin typeface="Times New Roman" panose="02020603050405020304"/>
                <a:ea typeface="Segoe UI" panose="020B0502040204020203"/>
                <a:sym typeface="+mn-ea"/>
              </a:rPr>
              <a:t> -это авторская разработка на платформе </a:t>
            </a:r>
            <a:r>
              <a:rPr sz="2800">
                <a:latin typeface="Times New Roman" panose="02020603050405020304"/>
                <a:ea typeface="Calibri" panose="020F0502020204030204"/>
                <a:sym typeface="+mn-ea"/>
              </a:rPr>
              <a:t> LearningApps,</a:t>
            </a:r>
            <a:r>
              <a:rPr sz="2800">
                <a:solidFill>
                  <a:srgbClr val="0F1115"/>
                </a:solidFill>
                <a:latin typeface="Times New Roman" panose="02020603050405020304"/>
                <a:ea typeface="Segoe UI" panose="020B0502040204020203"/>
                <a:sym typeface="+mn-ea"/>
              </a:rPr>
              <a:t> где каждое перо  — это практическое задание, помогающее рассказать всему миру об уникальности нашего Тамбовского края.</a:t>
            </a:r>
            <a:endParaRPr lang="ru-RU" altLang="en-US" sz="2800">
              <a:solidFill>
                <a:srgbClr val="0F1115"/>
              </a:solidFill>
              <a:latin typeface="Times New Roman" panose="02020603050405020304"/>
              <a:ea typeface="Segoe UI" panose="020B0502040204020203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253974" y="175212"/>
            <a:ext cx="13864362" cy="1106170"/>
          </a:xfrm>
          <a:prstGeom prst="rect">
            <a:avLst/>
          </a:prstGeom>
          <a:noFill/>
        </p:spPr>
        <p:txBody>
          <a:bodyPr wrap="square" lIns="109728" tIns="54864" rIns="109728" bIns="54864">
            <a:spAutoFit/>
          </a:bodyPr>
          <a:lstStyle/>
          <a:p>
            <a:pPr algn="ctr"/>
            <a:r>
              <a:rPr lang="en-US" sz="6480" dirty="0">
                <a:ln w="0"/>
                <a:solidFill>
                  <a:srgbClr val="009B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T</a:t>
            </a:r>
            <a:r>
              <a:rPr lang="en-US" sz="6480" dirty="0">
                <a:ln w="0"/>
                <a:solidFill>
                  <a:srgbClr val="FDBC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h</a:t>
            </a:r>
            <a:r>
              <a:rPr lang="en-US" sz="6480" dirty="0">
                <a:ln w="0"/>
                <a:solidFill>
                  <a:srgbClr val="FFF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e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1EBC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b</a:t>
            </a:r>
            <a:r>
              <a:rPr lang="en-US" sz="6480" dirty="0">
                <a:ln w="0"/>
                <a:solidFill>
                  <a:srgbClr val="00A8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i</a:t>
            </a:r>
            <a:r>
              <a:rPr lang="en-US" sz="6480" dirty="0">
                <a:ln w="0"/>
                <a:solidFill>
                  <a:srgbClr val="3F48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r</a:t>
            </a:r>
            <a:r>
              <a:rPr lang="en-US" sz="6480" dirty="0">
                <a:ln w="0"/>
                <a:solidFill>
                  <a:srgbClr val="B83D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d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FFAE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o</a:t>
            </a:r>
            <a:r>
              <a:rPr lang="en-US" sz="6480" dirty="0">
                <a:ln w="0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f</a:t>
            </a:r>
            <a:r>
              <a:rPr lang="en-US" sz="6480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 </a:t>
            </a:r>
            <a:r>
              <a:rPr lang="en-US" sz="6480" dirty="0">
                <a:ln w="0"/>
                <a:solidFill>
                  <a:srgbClr val="FFAE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h</a:t>
            </a:r>
            <a:r>
              <a:rPr lang="en-US" sz="6480" dirty="0">
                <a:ln w="0"/>
                <a:solidFill>
                  <a:srgbClr val="B83DB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a</a:t>
            </a:r>
            <a:r>
              <a:rPr lang="en-US" sz="6480" dirty="0">
                <a:ln w="0"/>
                <a:solidFill>
                  <a:srgbClr val="3F48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p</a:t>
            </a:r>
            <a:r>
              <a:rPr lang="en-US" sz="6480" dirty="0">
                <a:ln w="0"/>
                <a:solidFill>
                  <a:srgbClr val="1EBC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p</a:t>
            </a:r>
            <a:r>
              <a:rPr lang="en-US" sz="6480" dirty="0">
                <a:ln w="0"/>
                <a:solidFill>
                  <a:srgbClr val="FFF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i</a:t>
            </a:r>
            <a:r>
              <a:rPr lang="en-US" sz="6480" dirty="0">
                <a:ln w="0"/>
                <a:solidFill>
                  <a:srgbClr val="FDBC5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n</a:t>
            </a:r>
            <a:r>
              <a:rPr lang="en-US" sz="6480" dirty="0">
                <a:ln w="0"/>
                <a:solidFill>
                  <a:srgbClr val="009B7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e</a:t>
            </a:r>
            <a:r>
              <a:rPr lang="en-US" sz="6480" dirty="0">
                <a:ln w="0"/>
                <a:solidFill>
                  <a:srgbClr val="00A8F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s</a:t>
            </a:r>
            <a:r>
              <a:rPr lang="en-US" sz="6480" dirty="0">
                <a:ln w="0"/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doka SemiBold" charset="0"/>
                <a:cs typeface="Fredoka SemiBold" charset="0"/>
              </a:rPr>
              <a:t>s</a:t>
            </a:r>
            <a:endParaRPr lang="en-US" sz="6480" b="0" cap="none" spc="0" dirty="0">
              <a:ln w="0"/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doka SemiBold" charset="0"/>
              <a:cs typeface="Fredoka SemiBold" charset="0"/>
            </a:endParaRPr>
          </a:p>
        </p:txBody>
      </p:sp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2778125" y="1068070"/>
            <a:ext cx="8816340" cy="549402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1564640" y="6496050"/>
            <a:ext cx="10203815" cy="1814830"/>
          </a:xfrm>
          <a:prstGeom prst="rect">
            <a:avLst/>
          </a:prstGeom>
        </p:spPr>
        <p:txBody>
          <a:bodyPr wrap="square">
            <a:spAutoFit/>
          </a:bodyPr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По каждому отдельному блоку составлены задания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https://learningapps.org/watch?v=pshvc12e325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https://learningapps.org/watch?v=pa9hni01j25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https://learningapps.org/watch?v=prswgc99t25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https://learningapps.org/watch?v=p1tpsrnd225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https://learningapps.org/watch?v=p1tpsrnd225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  <a:p>
            <a:pPr marL="0" indent="0" algn="ctr" defTabSz="266700">
              <a:spcBef>
                <a:spcPct val="0"/>
              </a:spcBef>
              <a:spcAft>
                <a:spcPct val="0"/>
              </a:spcAft>
            </a:pPr>
            <a:r>
              <a:rPr sz="1600">
                <a:latin typeface="Times New Roman" panose="02020603050405020304"/>
                <a:ea typeface="SimSun" panose="02010600030101010101" pitchFamily="2" charset="-122"/>
              </a:rPr>
              <a:t>https://learningapps.org/watch?v=p3kf99a4j25</a:t>
            </a:r>
            <a:endParaRPr sz="1600">
              <a:latin typeface="Times New Roman" panose="02020603050405020304"/>
              <a:ea typeface="SimSun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1655445" y="914400"/>
            <a:ext cx="9052560" cy="394652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ctr"/>
          </a:p>
          <a:p>
            <a:pPr algn="ctr">
              <a:spcAft>
                <a:spcPts val="1200"/>
              </a:spcAft>
              <a:defRPr sz="3600" b="1"/>
            </a:pPr>
            <a:r>
              <a:rPr>
                <a:solidFill>
                  <a:schemeClr val="accent1"/>
                </a:solidFill>
              </a:rPr>
              <a:t>Заключение</a:t>
            </a:r>
            <a:endParaRPr>
              <a:solidFill>
                <a:schemeClr val="accent1"/>
              </a:solidFill>
            </a:endParaRPr>
          </a:p>
          <a:p>
            <a:pPr algn="ctr">
              <a:defRPr sz="2200"/>
            </a:pPr>
            <a:r>
              <a:rPr sz="2400">
                <a:highlight>
                  <a:srgbClr val="00FFFF"/>
                </a:highlight>
              </a:rPr>
              <a:t>Доступный патриотизм — это важный аспект воспитания подрастающего поколения, который должен охватывать всех детей, включая тех, кто имеет инвалидность и ОВЗ. Создавая инклюзивные и доступные условия для участия в патриотических мероприятиях, мы формируем общество, где каждый ребенок чувствует себя ценным и значимым.</a:t>
            </a:r>
            <a:endParaRPr sz="2400">
              <a:highlight>
                <a:srgbClr val="00FFFF"/>
              </a:highlight>
            </a:endParaRPr>
          </a:p>
          <a:p>
            <a:pPr algn="ctr">
              <a:defRPr sz="2200"/>
            </a:pPr>
            <a:endParaRPr sz="2400">
              <a:highlight>
                <a:srgbClr val="00FFFF"/>
              </a:highlight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4540" y="4505960"/>
            <a:ext cx="2941320" cy="222504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3777</Words>
  <Application>WPS Presentation</Application>
  <PresentationFormat>On-screen Show (4:3)</PresentationFormat>
  <Paragraphs>91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6" baseType="lpstr">
      <vt:lpstr>Arial</vt:lpstr>
      <vt:lpstr>SimSun</vt:lpstr>
      <vt:lpstr>Wingdings</vt:lpstr>
      <vt:lpstr>Arial</vt:lpstr>
      <vt:lpstr>Book Antiqua</vt:lpstr>
      <vt:lpstr>Fredoka SemiBold</vt:lpstr>
      <vt:lpstr>Times New Roman</vt:lpstr>
      <vt:lpstr>Times New Roman</vt:lpstr>
      <vt:lpstr>Segoe UI</vt:lpstr>
      <vt:lpstr>Calibri</vt:lpstr>
      <vt:lpstr>Microsoft YaHei</vt:lpstr>
      <vt:lpstr>Arial Unicode MS</vt:lpstr>
      <vt:lpstr>Calibri</vt:lpstr>
      <vt:lpstr>Office Theme</vt:lpstr>
      <vt:lpstr>PowerPoint 演示文稿</vt:lpstr>
      <vt:lpstr>PowerPoint 演示文稿</vt:lpstr>
      <vt:lpstr>PowerPoint 演示文稿</vt:lpstr>
      <vt:lpstr>Цель  патриотического воспитания в   школе</vt:lpstr>
      <vt:lpstr>Заповеди, на основе которых строим работу по патриотическому воспитанию обучающихся:</vt:lpstr>
      <vt:lpstr>ТЕХНОЛОГИИ И ФОРМЫ РАБОТЫ</vt:lpstr>
      <vt:lpstr>СИСТЕМА РАБОТЫ ШКОЛЫ ПО ПАТРИОТИЧЕСКОМУ ВОСПИТАНИЮ ДЕТЕЙ С ОВЗ И ИНВАЛИДНОСТЬЮ </vt:lpstr>
      <vt:lpstr>         ЭКСКУРСИИ ПО РОДНОМУ КРАЮ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:description>generated using python-pptx</dc:description>
  <cp:lastModifiedBy>olgus</cp:lastModifiedBy>
  <cp:revision>3</cp:revision>
  <dcterms:created xsi:type="dcterms:W3CDTF">2013-01-27T09:14:00Z</dcterms:created>
  <dcterms:modified xsi:type="dcterms:W3CDTF">2025-12-07T14:03:15Z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7ADBF91A4C0A4AABBB1E131686CCD3FA_13</vt:lpwstr>
  </property>
  <property fmtid="{D5CDD505-2E9C-101B-9397-08002B2CF9AE}" pid="3" name="KSOProductBuildVer">
    <vt:lpwstr>1049-12.2.0.23155</vt:lpwstr>
  </property>
</Properties>
</file>