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344816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itchFamily="66" charset="0"/>
              </a:rPr>
              <a:t>Занятие по развитию грамматического строя </a:t>
            </a:r>
            <a:r>
              <a:rPr lang="ru-RU" dirty="0" smtClean="0">
                <a:latin typeface="Comic Sans MS" pitchFamily="66" charset="0"/>
              </a:rPr>
              <a:t>речи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в старшей </a:t>
            </a:r>
            <a:r>
              <a:rPr lang="ru-RU" dirty="0" smtClean="0">
                <a:latin typeface="Comic Sans MS" pitchFamily="66" charset="0"/>
              </a:rPr>
              <a:t>группе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Тема «Транспорт»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Comic Sans MS" pitchFamily="66" charset="0"/>
              </a:rPr>
              <a:t>Выполнила:</a:t>
            </a:r>
          </a:p>
          <a:p>
            <a:r>
              <a:rPr lang="ru-RU" dirty="0">
                <a:latin typeface="Comic Sans MS" pitchFamily="66" charset="0"/>
              </a:rPr>
              <a:t>в</a:t>
            </a:r>
            <a:r>
              <a:rPr lang="ru-RU" smtClean="0">
                <a:latin typeface="Comic Sans MS" pitchFamily="66" charset="0"/>
              </a:rPr>
              <a:t>оспитатель </a:t>
            </a:r>
            <a:r>
              <a:rPr lang="ru-RU" dirty="0" smtClean="0">
                <a:latin typeface="Comic Sans MS" pitchFamily="66" charset="0"/>
              </a:rPr>
              <a:t>МАДОУ №1, </a:t>
            </a:r>
            <a:r>
              <a:rPr lang="ru-RU" dirty="0" err="1" smtClean="0">
                <a:latin typeface="Comic Sans MS" pitchFamily="66" charset="0"/>
              </a:rPr>
              <a:t>г.Сысерть</a:t>
            </a:r>
            <a:endParaRPr lang="ru-RU" dirty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Щербакова </a:t>
            </a:r>
            <a:r>
              <a:rPr lang="ru-RU" dirty="0">
                <a:latin typeface="Comic Sans MS" pitchFamily="66" charset="0"/>
              </a:rPr>
              <a:t>А.И</a:t>
            </a:r>
            <a:r>
              <a:rPr lang="ru-RU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09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139079"/>
              </p:ext>
            </p:extLst>
          </p:nvPr>
        </p:nvGraphicFramePr>
        <p:xfrm>
          <a:off x="251519" y="1844824"/>
          <a:ext cx="8640962" cy="4815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3401"/>
                <a:gridCol w="2927395"/>
                <a:gridCol w="1443821"/>
                <a:gridCol w="1558547"/>
                <a:gridCol w="1537798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Игра «Назови, чего не стало»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-Мы с вами хорошо играли, а теперь пора отдохнуть. Я вам предлагаю отправиться в путешествие на автобусе.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Физкультминутка «Автобус»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 в автобус дружно сели,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Садятся на корточки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в окошко посмотрели.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Смотрят по сторонам.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Наш шофер педаль нажал –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Правой ногой нажимают.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автобус побежал.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Разбегаются по группе. 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Стихотворение читается ещё раз.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повторном чтении дети бегут к стульчикам.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 употреблять слова в родительном падеже.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305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149138"/>
              </p:ext>
            </p:extLst>
          </p:nvPr>
        </p:nvGraphicFramePr>
        <p:xfrm>
          <a:off x="251519" y="1844824"/>
          <a:ext cx="8640962" cy="4815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3401"/>
                <a:gridCol w="2571016"/>
                <a:gridCol w="1440160"/>
                <a:gridCol w="1584176"/>
                <a:gridCol w="1872209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-Ребята пока мы с вами отдыхали, на наших столах появились игрушки различного транспорта.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 стол каждого ребёнка во время физкультурной минутки ставится игрушка любого вида транспорта)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16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Назовите ваш транспорт и расскажите, какой он?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16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Игра: «Назови какой, какая?»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отвечают, используя как можно больше прилагательных.</a:t>
                      </a:r>
                      <a:endParaRPr lang="ru-RU" sz="14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 согласовывать существительные с прилагательными.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134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739137"/>
              </p:ext>
            </p:extLst>
          </p:nvPr>
        </p:nvGraphicFramePr>
        <p:xfrm>
          <a:off x="251519" y="1844824"/>
          <a:ext cx="8640962" cy="4572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3401"/>
                <a:gridCol w="2571016"/>
                <a:gridCol w="1440160"/>
                <a:gridCol w="1584176"/>
                <a:gridCol w="1872209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-Молодцы! Теперь я всё знаю о вашем транспорте. А сейчас мне бы хотелось проверить вашу внимательность. Давайте поиграем в игру </a:t>
                      </a: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«Четвертый - лишний».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Автобус, трамвай, самолет, автомобиль.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Катер, лодка, мотоцикл, пароход.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Троллейбус, велосипед, метро, трамвай.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 правильно отвечали, и я вам покажу сейчас свой сюрприз.</a:t>
                      </a:r>
                      <a:endParaRPr lang="ru-RU" sz="11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внимания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196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920721"/>
              </p:ext>
            </p:extLst>
          </p:nvPr>
        </p:nvGraphicFramePr>
        <p:xfrm>
          <a:off x="251519" y="1844824"/>
          <a:ext cx="8640962" cy="4815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3401"/>
                <a:gridCol w="3147080"/>
                <a:gridCol w="1224136"/>
                <a:gridCol w="1584176"/>
                <a:gridCol w="1512169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мольберт выставляется карта с изображением гаража, моста, перекрёстка, стоянки.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-У меня есть маленькая машинка, которая любит ездить по этому городу.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Хотите вместе с ней прокатиться?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Помогайте мне, я буду показывать, а вы рассказывайте.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-Машина из гаража... (выезжает)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-Вокруг гаража... (объезжает)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-Машина с моста... (съезжает)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-Машина перекрёсток... (переезжает)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-Машина от стоянки... (отъезжает)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-Машина в гараж... (въезжает)</a:t>
                      </a:r>
                      <a:endParaRPr lang="ru-RU" sz="105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 образовывать приставочные глаголы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835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63163"/>
              </p:ext>
            </p:extLst>
          </p:nvPr>
        </p:nvGraphicFramePr>
        <p:xfrm>
          <a:off x="251519" y="2276872"/>
          <a:ext cx="8640962" cy="40324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3401"/>
                <a:gridCol w="3147080"/>
                <a:gridCol w="1224136"/>
                <a:gridCol w="1584176"/>
                <a:gridCol w="1512169"/>
              </a:tblGrid>
              <a:tr h="596236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436212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Пальчиковая гимнастика «Транспорт»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Различный транспорт перевозит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поочерёдно соединять все пальчики с большим пальцем.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Людей и грузы каждый час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городам и в деревнях,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под землёй, и на морях,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пустыне, даже в небесах.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Ребята, я приготовила для вас различные предложения, но слова в них перепутались. Поможете мне разобраться?</a:t>
                      </a:r>
                      <a:endParaRPr lang="ru-RU" sz="9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мелкой моторики.</a:t>
                      </a:r>
                      <a:endParaRPr lang="ru-RU" sz="105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730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245174"/>
              </p:ext>
            </p:extLst>
          </p:nvPr>
        </p:nvGraphicFramePr>
        <p:xfrm>
          <a:off x="827583" y="2276872"/>
          <a:ext cx="7344817" cy="3596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80121"/>
                <a:gridCol w="1872208"/>
                <a:gridCol w="1440160"/>
                <a:gridCol w="1440160"/>
                <a:gridCol w="1512168"/>
              </a:tblGrid>
              <a:tr h="404589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2331715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Игра «Составь предложение» 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Машина, ехать, дорога.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Самолёт, небо, летит, высоко.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Большой, волны, корабль, плывёт.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Едет, тропинка, велосипедист.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составляют предложения.</a:t>
                      </a:r>
                      <a:endParaRPr lang="ru-RU" sz="8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Выполняет действия вместе с детьми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Проговаривают текст, демонстрируют физическую активность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 составлять из слов предложения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224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64395"/>
              </p:ext>
            </p:extLst>
          </p:nvPr>
        </p:nvGraphicFramePr>
        <p:xfrm>
          <a:off x="827584" y="2204864"/>
          <a:ext cx="7344817" cy="4084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80121"/>
                <a:gridCol w="1872208"/>
                <a:gridCol w="1440160"/>
                <a:gridCol w="1440160"/>
                <a:gridCol w="1512168"/>
              </a:tblGrid>
              <a:tr h="404589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2331715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Заключительная</a:t>
                      </a:r>
                    </a:p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часть</a:t>
                      </a:r>
                      <a:endParaRPr lang="ru-RU" sz="16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Ребята мы сегодня с вами поиграли в разные игры, узнали много нового. А в какие игры вам понравилось играть больше всего? Почему?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Ответы детей…</a:t>
                      </a:r>
                      <a:endParaRPr lang="ru-RU" sz="16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Акцентирует внимание на выполненной работе, поощряет детей, задает вопросы.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Сосредотачивают внимание, выражают различные эмоции посредством действий, слов, мимики, выражают собственные суждения, отвечают на вопросы.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Самооценка своего вклада в процесс достижения результата.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299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859088"/>
            <a:ext cx="7344816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Спасибо за внимание!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089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852936"/>
            <a:ext cx="7344816" cy="1470025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>Цель: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Систематизировать знания о транспорте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b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>Образовательные </a:t>
            </a:r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</a:rPr>
              <a:t>задачи: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-Закрепить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знания детей о транспорте;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-Уточнить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понятия: транспорт, наземный, подземный, водный, воздушный;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-Упражнять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в подборе прилагательных к существительным;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-Учить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образовывать приставочные глаголы;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-Учить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составлять из слов предложения;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-Обогащать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и активизировать словарь по теме;</a:t>
            </a:r>
            <a:endParaRPr lang="ru-RU" sz="2400" b="0" i="0" dirty="0">
              <a:solidFill>
                <a:srgbClr val="00000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354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852936"/>
            <a:ext cx="7344816" cy="1470025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>Коррекционно-развивающие задачи</a:t>
            </a:r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</a:rPr>
              <a:t>: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-Развивать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общую и мелкую моторику рук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-Обращать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внимание детей на правильное звукопроизношение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-Способствовать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развитию мышления, памяти, внимания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-Способствовать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развитию ориентировки в пространстве.</a:t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>Воспитательные задачи</a:t>
            </a:r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</a:rPr>
              <a:t>: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-Воспитывать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интерес к развивающим играм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-Воспитывать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у детей умение слушать ответы товарища, не перебивать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-Способствовать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проявлению речевой инициативы у малоактивных детей</a:t>
            </a:r>
            <a:r>
              <a:rPr lang="ru-RU" sz="1600" dirty="0">
                <a:solidFill>
                  <a:srgbClr val="000000"/>
                </a:solidFill>
                <a:latin typeface="Comic Sans MS" pitchFamily="66" charset="0"/>
              </a:rPr>
              <a:t>.</a:t>
            </a:r>
            <a:endParaRPr lang="ru-RU" sz="1600" i="0" dirty="0">
              <a:solidFill>
                <a:srgbClr val="00000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21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344816" cy="5472608"/>
          </a:xfrm>
        </p:spPr>
        <p:txBody>
          <a:bodyPr>
            <a:noAutofit/>
          </a:bodyPr>
          <a:lstStyle/>
          <a:p>
            <a:pPr algn="l"/>
            <a:r>
              <a:rPr lang="ru-RU" sz="1800" b="1" dirty="0">
                <a:solidFill>
                  <a:srgbClr val="000000"/>
                </a:solidFill>
                <a:latin typeface="Comic Sans MS" pitchFamily="66" charset="0"/>
              </a:rPr>
              <a:t>Материалы: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-Игрушки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: 2 мотоцикла, 2 машины, 2 самолёта, 2 вертолёта, </a:t>
            </a: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2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катера, 2 поезда.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-Мольберт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-Рисунок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с изображением гаража, моста, перекрёстка, стоянки.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-Маленькая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плоскостная машина.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-Лото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«Транспорт» с карточками на липучках</a:t>
            </a: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b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b="1" dirty="0">
                <a:solidFill>
                  <a:srgbClr val="000000"/>
                </a:solidFill>
                <a:latin typeface="Comic Sans MS" pitchFamily="66" charset="0"/>
              </a:rPr>
              <a:t>Пропедевтическая работа, связь с другими видами деятельности: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-Беседа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о профессиях, связанных с транспортными средствами.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-Знакомство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со стихами о транспорте.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-Отгадывание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и заучивание загадок о транспорте.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-Беседы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о правилах поведения на дорогах города.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-Аппликация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и рисование по теме транспорт.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-Экскурсия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к перекрёстку.</a:t>
            </a:r>
            <a:br>
              <a:rPr lang="ru-RU" sz="1800" dirty="0">
                <a:solidFill>
                  <a:srgbClr val="00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Comic Sans MS" pitchFamily="66" charset="0"/>
              </a:rPr>
              <a:t>-Рассматривание </a:t>
            </a:r>
            <a:r>
              <a:rPr lang="ru-RU" sz="1800" dirty="0">
                <a:solidFill>
                  <a:srgbClr val="000000"/>
                </a:solidFill>
                <a:latin typeface="Comic Sans MS" pitchFamily="66" charset="0"/>
              </a:rPr>
              <a:t>иллюстраций с транспортом.</a:t>
            </a:r>
            <a:endParaRPr lang="ru-RU" sz="1200" i="0" dirty="0">
              <a:solidFill>
                <a:srgbClr val="00000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228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337330"/>
              </p:ext>
            </p:extLst>
          </p:nvPr>
        </p:nvGraphicFramePr>
        <p:xfrm>
          <a:off x="755576" y="1916832"/>
          <a:ext cx="7416824" cy="4328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24136"/>
                <a:gridCol w="1728192"/>
                <a:gridCol w="1440160"/>
                <a:gridCol w="1491098"/>
                <a:gridCol w="1533238"/>
              </a:tblGrid>
              <a:tr h="41027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118114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Организационный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-Здравствуйте ребята! Я рада вас видеть. Давайте встанем все в круг и поприветствуем друг друга! Дети стоят в кругу и по очереди говорят соседу справа «Имя, я рад тебя видеть». В конце упражнения дети улыбаются друг другу.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Воспитатель создает эмоциональный настрой, мотивирует и организовывает детей на познавательную деятельность.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Выражают различные эмоции посредством действий, слов, мимики. Сосредотачивают внимание.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познавательного интереса. – Активизация внимания.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191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577120"/>
              </p:ext>
            </p:extLst>
          </p:nvPr>
        </p:nvGraphicFramePr>
        <p:xfrm>
          <a:off x="156208" y="2204864"/>
          <a:ext cx="8856984" cy="41172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432"/>
                <a:gridCol w="2304256"/>
                <a:gridCol w="1728192"/>
                <a:gridCol w="1800200"/>
                <a:gridCol w="1848904"/>
              </a:tblGrid>
              <a:tr h="61206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492388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-Ребята, вы любите путешествовать? - Как вы думаете, на чем можно отправиться в путешествие?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дети затрудняются вспомнить какой-либо вид транспорта, задаются наводящие вопросы.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-На чем мы будем путешествовать по реке, морю?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Задает вопросы, активизирует речь, акцентирует внимание на каждом ответе, просит аргументировать свои ответы, рассказывает.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Отвечают </a:t>
                      </a:r>
                    </a:p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вопросы, сосредотачивают внимание, слушают, выражают собственные мысли.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Иметь знания </a:t>
                      </a:r>
                    </a:p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транспорте. Активизация словаря за счет слов: транспорт, наземный, подземный, водный, воздушный.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812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037386"/>
              </p:ext>
            </p:extLst>
          </p:nvPr>
        </p:nvGraphicFramePr>
        <p:xfrm>
          <a:off x="156208" y="1988840"/>
          <a:ext cx="8856984" cy="43611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432"/>
                <a:gridCol w="3024336"/>
                <a:gridCol w="1728192"/>
                <a:gridCol w="1440160"/>
                <a:gridCol w="1488864"/>
              </a:tblGrid>
              <a:tr h="61206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708412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-Как нам добраться до страны, которая находится очень далеко?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-Правильно, на всём этом транспорте можно путешествовать, ездить отдыхать, быстро передвигаться из одного места в другое.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-А, вы знаете, что все виды транспорта делятся на четыре группы: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-Наземный,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-Подземный,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-Водный,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-Воздушный.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Задает вопросы, активизирует речь, акцентирует внимание на каждом ответе, просит аргументировать свои ответы, рассказывает.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Выражают собственные суждения, рассказывают, объясняют, соблюдают очередность, выстраивают полный ответ, активно играют.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 виды транспорта.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5780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046233"/>
              </p:ext>
            </p:extLst>
          </p:nvPr>
        </p:nvGraphicFramePr>
        <p:xfrm>
          <a:off x="611560" y="2420888"/>
          <a:ext cx="8136904" cy="391669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7895"/>
                <a:gridCol w="2554513"/>
                <a:gridCol w="1403106"/>
                <a:gridCol w="1549222"/>
                <a:gridCol w="1512168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-Ребята, как вы думаете, почему они именно так называются? </a:t>
                      </a: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Рассуждения детей.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-Правильно. Наземный транспорт, тот, что ездит по земле; подземный – под землёй; водный – ходит по воде; воздушный – по воздуху.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-А теперь давайте поиграем в «Лото».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Задает вопросы, активизирует речь, акцентирует внимание на каждом ответе, просит аргументировать свои ответы, рассказывает.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Выражают собственные суждения, рассказывают, объясняют, соблюдают очередность, выстраивают полный ответ, активно играют.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 виды транспорта.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208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5904656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Ход НОД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66672"/>
              </p:ext>
            </p:extLst>
          </p:nvPr>
        </p:nvGraphicFramePr>
        <p:xfrm>
          <a:off x="516248" y="1844824"/>
          <a:ext cx="8136904" cy="4572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7895"/>
                <a:gridCol w="2554513"/>
                <a:gridCol w="1403106"/>
                <a:gridCol w="1549222"/>
                <a:gridCol w="1512168"/>
              </a:tblGrid>
              <a:tr h="55086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Этапы занятия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педагога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Планируемый результаты</a:t>
                      </a:r>
                      <a:endParaRPr lang="ru-RU" sz="1600" b="1" dirty="0"/>
                    </a:p>
                  </a:txBody>
                  <a:tcPr/>
                </a:tc>
              </a:tr>
              <a:tr h="3337571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Игра «Лото – транспорт» - По очереди подходите, берите карточки и ставьте их на соответствующее поле.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по очереди подходят к столу у доски, берут любую карточку и располагают её на соответствующем поле. Объясняют свой выбор.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Молодцы. Все карточки расставлены правильно. А теперь я буду убирать по одной карточке, а вы называйте, чего не стало.</a:t>
                      </a:r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Задает вопросы, активизирует речь, акцентирует внимание на каждом ответе, просит аргументировать свои ответы, рассказывает.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Выражают собственные суждения, рассказывают, объясняют, соблюдают очередность, выстраивают полный ответ, активно играют.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 виды транспорта.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8678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1238</Words>
  <Application>Microsoft Office PowerPoint</Application>
  <PresentationFormat>Экран (4:3)</PresentationFormat>
  <Paragraphs>189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Занятие по развитию грамматического строя речи в старшей группе Тема «Транспорт»</vt:lpstr>
      <vt:lpstr>Цель: Систематизировать знания о транспорте.   Образовательные задачи: -Закрепить знания детей о транспорте; -Уточнить понятия: транспорт, наземный, подземный, водный, воздушный; -Упражнять в подборе прилагательных к существительным; -Учить образовывать приставочные глаголы; -Учить составлять из слов предложения; -Обогащать и активизировать словарь по теме;</vt:lpstr>
      <vt:lpstr>Коррекционно-развивающие задачи: -Развивать общую и мелкую моторику рук. -Обращать внимание детей на правильное звукопроизношение. -Способствовать развитию мышления, памяти, внимания. -Способствовать развитию ориентировки в пространстве.  Воспитательные задачи: -Воспитывать интерес к развивающим играм. -Воспитывать у детей умение слушать ответы товарища, не перебивать. -Способствовать проявлению речевой инициативы у малоактивных детей.</vt:lpstr>
      <vt:lpstr>Материалы: -Игрушки: 2 мотоцикла, 2 машины, 2 самолёта, 2 вертолёта,  2 катера, 2 поезда. -Мольберт. -Рисунок с изображением гаража, моста, перекрёстка, стоянки. -Маленькая плоскостная машина. -Лото «Транспорт» с карточками на липучках.  Пропедевтическая работа, связь с другими видами деятельности: -Беседа о профессиях, связанных с транспортными средствами. -Знакомство со стихами о транспорте. -Отгадывание и заучивание загадок о транспорте. -Беседы о правилах поведения на дорогах города. -Аппликация и рисование по теме транспорт. -Экскурсия к перекрёстку. -Рассматривание иллюстраций с транспортом.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Ход НОД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развитию грамматического строя речи в старшей группе Тема «Транспорт»</dc:title>
  <dc:creator>Крутой Сем</dc:creator>
  <cp:lastModifiedBy>Пользователь</cp:lastModifiedBy>
  <cp:revision>19</cp:revision>
  <dcterms:created xsi:type="dcterms:W3CDTF">2017-03-30T21:13:52Z</dcterms:created>
  <dcterms:modified xsi:type="dcterms:W3CDTF">2020-11-02T13:35:31Z</dcterms:modified>
</cp:coreProperties>
</file>