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77" r:id="rId2"/>
    <p:sldId id="278" r:id="rId3"/>
    <p:sldId id="279" r:id="rId4"/>
    <p:sldId id="282" r:id="rId5"/>
    <p:sldId id="280" r:id="rId6"/>
    <p:sldId id="258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81" r:id="rId15"/>
    <p:sldId id="283" r:id="rId16"/>
    <p:sldId id="28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80C6"/>
    <a:srgbClr val="F4C7FD"/>
    <a:srgbClr val="06D4EA"/>
    <a:srgbClr val="85E8CD"/>
    <a:srgbClr val="FFFFFF"/>
    <a:srgbClr val="948354"/>
    <a:srgbClr val="0036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25" autoAdjust="0"/>
    <p:restoredTop sz="94660"/>
  </p:normalViewPr>
  <p:slideViewPr>
    <p:cSldViewPr snapToGrid="0">
      <p:cViewPr>
        <p:scale>
          <a:sx n="50" d="100"/>
          <a:sy n="50" d="100"/>
        </p:scale>
        <p:origin x="2088" y="9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370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90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670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98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2120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524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280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493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0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436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337243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459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88539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8146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0122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5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B8D9-BF68-4C27-8511-2DF6745AACFF}" type="datetimeFigureOut">
              <a:rPr lang="ru-RU" smtClean="0"/>
              <a:pPr/>
              <a:t>19.07.2022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F977654-1346-4E48-ACB2-C1D1EA7DC48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872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750">
              <a:schemeClr val="accent4">
                <a:lumMod val="60000"/>
                <a:lumOff val="40000"/>
              </a:schemeClr>
            </a:gs>
            <a:gs pos="91500">
              <a:srgbClr val="F4C7FD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7030A0"/>
                </a:solidFill>
              </a:rPr>
              <a:t>Логопедические игры с мячом с элементами </a:t>
            </a:r>
            <a:r>
              <a:rPr lang="ru-RU" sz="3600" dirty="0" err="1" smtClean="0">
                <a:solidFill>
                  <a:srgbClr val="7030A0"/>
                </a:solidFill>
              </a:rPr>
              <a:t>ТРИЗа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855" y="2160588"/>
            <a:ext cx="2911077" cy="3881437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endParaRPr lang="ru-RU" sz="2000" dirty="0" smtClean="0"/>
          </a:p>
          <a:p>
            <a:endParaRPr lang="ru-RU" sz="2000" dirty="0"/>
          </a:p>
          <a:p>
            <a:pPr algn="ctr"/>
            <a:r>
              <a:rPr lang="ru-RU" sz="3500" b="1" dirty="0" smtClean="0">
                <a:ln>
                  <a:solidFill>
                    <a:schemeClr val="accent1"/>
                  </a:solidFill>
                  <a:bevel/>
                </a:ln>
                <a:solidFill>
                  <a:srgbClr val="0070C0"/>
                </a:solidFill>
              </a:rPr>
              <a:t>Презентация для воспитателей</a:t>
            </a:r>
          </a:p>
          <a:p>
            <a:endParaRPr lang="ru-RU" sz="2000" dirty="0">
              <a:ln>
                <a:solidFill>
                  <a:schemeClr val="accent1"/>
                </a:solidFill>
                <a:bevel/>
              </a:ln>
              <a:solidFill>
                <a:srgbClr val="0036A2"/>
              </a:solidFill>
            </a:endParaRPr>
          </a:p>
          <a:p>
            <a:endParaRPr lang="ru-RU" sz="2000" dirty="0">
              <a:ln>
                <a:solidFill>
                  <a:schemeClr val="accent1"/>
                </a:solidFill>
                <a:bevel/>
              </a:ln>
              <a:solidFill>
                <a:srgbClr val="0036A2"/>
              </a:solidFill>
            </a:endParaRPr>
          </a:p>
          <a:p>
            <a:endParaRPr lang="ru-RU" sz="2000" dirty="0" smtClean="0">
              <a:ln>
                <a:solidFill>
                  <a:schemeClr val="accent1"/>
                </a:solidFill>
                <a:bevel/>
              </a:ln>
              <a:solidFill>
                <a:srgbClr val="0036A2"/>
              </a:solidFill>
            </a:endParaRPr>
          </a:p>
          <a:p>
            <a:r>
              <a:rPr lang="ru-RU" sz="2000" dirty="0" smtClean="0">
                <a:ln>
                  <a:solidFill>
                    <a:schemeClr val="accent1"/>
                  </a:solidFill>
                  <a:bevel/>
                </a:ln>
                <a:solidFill>
                  <a:srgbClr val="0036A2"/>
                </a:solidFill>
              </a:rPr>
              <a:t>Подготовила: </a:t>
            </a:r>
          </a:p>
          <a:p>
            <a:r>
              <a:rPr lang="ru-RU" sz="2000" dirty="0">
                <a:ln>
                  <a:solidFill>
                    <a:schemeClr val="accent1"/>
                  </a:solidFill>
                  <a:bevel/>
                </a:ln>
                <a:solidFill>
                  <a:srgbClr val="0036A2"/>
                </a:solidFill>
              </a:rPr>
              <a:t>у</a:t>
            </a:r>
            <a:r>
              <a:rPr lang="ru-RU" sz="2000" dirty="0" smtClean="0">
                <a:ln>
                  <a:solidFill>
                    <a:schemeClr val="accent1"/>
                  </a:solidFill>
                  <a:bevel/>
                </a:ln>
                <a:solidFill>
                  <a:srgbClr val="0036A2"/>
                </a:solidFill>
              </a:rPr>
              <a:t>читель-логопед </a:t>
            </a:r>
          </a:p>
          <a:p>
            <a:pPr marL="0" indent="0">
              <a:buNone/>
            </a:pPr>
            <a:r>
              <a:rPr lang="ru-RU" sz="2000" dirty="0">
                <a:ln>
                  <a:solidFill>
                    <a:schemeClr val="accent1"/>
                  </a:solidFill>
                  <a:bevel/>
                </a:ln>
                <a:solidFill>
                  <a:srgbClr val="0036A2"/>
                </a:solidFill>
              </a:rPr>
              <a:t> </a:t>
            </a:r>
            <a:r>
              <a:rPr lang="ru-RU" sz="2000" dirty="0" smtClean="0">
                <a:ln>
                  <a:solidFill>
                    <a:schemeClr val="accent1"/>
                  </a:solidFill>
                  <a:bevel/>
                </a:ln>
                <a:solidFill>
                  <a:srgbClr val="0036A2"/>
                </a:solidFill>
              </a:rPr>
              <a:t>    М.С. Вигдорович</a:t>
            </a:r>
            <a:endParaRPr lang="ru-RU" sz="2000" dirty="0">
              <a:ln>
                <a:solidFill>
                  <a:schemeClr val="accent1"/>
                </a:solidFill>
                <a:bevel/>
              </a:ln>
              <a:solidFill>
                <a:srgbClr val="0036A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16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Прямоугольник 1"/>
          <p:cNvSpPr/>
          <p:nvPr/>
        </p:nvSpPr>
        <p:spPr>
          <a:xfrm>
            <a:off x="266700" y="476251"/>
            <a:ext cx="9105900" cy="5324535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В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своей повседневной работе логопеды занимаются развитием у детей всех основных аспектов устной речи: звукопроизношения, словарного запаса, грамматического строя, связной речи. </a:t>
            </a:r>
            <a:endParaRPr lang="ru-RU" sz="2000" dirty="0" smtClean="0">
              <a:solidFill>
                <a:schemeClr val="accent5">
                  <a:lumMod val="5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Для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многих детей с фонетико-фонематическим, а тем более общим недоразвитием речи характерны трудности в усвоении новых слов.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</a:p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Это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выражается не только в более поздних сроках появления слов в речи ребенка и малом их количестве, но и в трудностях понимания ребенком значений слов и искажении их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звуко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-слоговой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структуры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Словарь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дошкольника обогащается 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преимущественно 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в процессе игры. Игры по расширению словарного запаса разнообразны и проводятся с использованием большого количества наглядного материала. В обогащении речи ребенка существительными, глаголами, прилагательными, обобщающими словами, в уточнении уже имеющихся у него слов, привитии ребенку простейших навыков образования новых слов большое значение могут иметь игры с мячом, регулярно проводимые логопедом, воспитателями и родителями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endParaRPr lang="ru-RU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7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323522" y="2160589"/>
            <a:ext cx="4950482" cy="431972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Основатель направления </a:t>
            </a:r>
            <a:r>
              <a:rPr lang="ru-RU" dirty="0" err="1" smtClean="0"/>
              <a:t>ТРИЗа</a:t>
            </a:r>
            <a:r>
              <a:rPr lang="ru-RU" dirty="0" smtClean="0"/>
              <a:t> Генрих </a:t>
            </a:r>
            <a:r>
              <a:rPr lang="ru-RU" dirty="0" err="1" smtClean="0"/>
              <a:t>Саулович</a:t>
            </a:r>
            <a:r>
              <a:rPr lang="ru-RU" dirty="0" smtClean="0"/>
              <a:t> </a:t>
            </a:r>
            <a:r>
              <a:rPr lang="ru-RU" dirty="0" err="1" smtClean="0"/>
              <a:t>Альтшуллер</a:t>
            </a:r>
            <a:r>
              <a:rPr lang="ru-RU" dirty="0" smtClean="0"/>
              <a:t> начал придумывать и составлять свою систему еще в 1945 году. Вначале ТРИЗ внедряли в технику. </a:t>
            </a:r>
          </a:p>
          <a:p>
            <a:r>
              <a:rPr lang="ru-RU" dirty="0" smtClean="0"/>
              <a:t>С 1987 года ТРИЗ пришел в детский сад. В целом </a:t>
            </a:r>
            <a:r>
              <a:rPr lang="ru-RU" dirty="0" err="1" smtClean="0"/>
              <a:t>тризовская</a:t>
            </a:r>
            <a:r>
              <a:rPr lang="ru-RU" dirty="0" smtClean="0"/>
              <a:t> педагогика не просто развивает фантазию, а учит мыслить неординарно, системно, с пониманием происходящих событий.</a:t>
            </a:r>
          </a:p>
          <a:p>
            <a:r>
              <a:rPr lang="ru-RU" dirty="0" smtClean="0"/>
              <a:t> Технология позволяет воспитывать и обучать ребёнка под девизом «Творчество во всём». ТРИЗ позволяет получать знания без перегрузок, без длительных заучиваний. </a:t>
            </a:r>
            <a:endParaRPr lang="ru-RU" dirty="0"/>
          </a:p>
        </p:txBody>
      </p:sp>
      <p:pic>
        <p:nvPicPr>
          <p:cNvPr id="5" name="Picture 2" descr="http://www.altshuller.ru/img/altshuller/48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334" y="2273887"/>
            <a:ext cx="2792896" cy="364546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sp>
        <p:nvSpPr>
          <p:cNvPr id="6" name="Прямоугольник 5"/>
          <p:cNvSpPr/>
          <p:nvPr/>
        </p:nvSpPr>
        <p:spPr>
          <a:xfrm>
            <a:off x="152400" y="218661"/>
            <a:ext cx="9121604" cy="1366528"/>
          </a:xfrm>
          <a:prstGeom prst="rect">
            <a:avLst/>
          </a:prstGeom>
          <a:gradFill>
            <a:gsLst>
              <a:gs pos="0">
                <a:srgbClr val="00B0F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Суть методики ТРИЗ для дошкольников – занятия, на которых ребёнок радуется своим первым творческим открытиям. Свое общение с детьми мы стараемся строить так, чтобы ребенок не только овладел определенной суммой знаний, но и мог бы в разумных пределах фантазировать, активно мыслить, изобретать.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25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5">
              <a:lumMod val="60000"/>
              <a:lumOff val="40000"/>
            </a:schemeClr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3730" y="367748"/>
            <a:ext cx="8458199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Georgia" panose="02040502050405020303" pitchFamily="18" charset="0"/>
              </a:rPr>
              <a:t>ТРИЗ — теория решения изобретательских </a:t>
            </a:r>
            <a:r>
              <a:rPr lang="ru-RU" sz="28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задач</a:t>
            </a:r>
          </a:p>
          <a:p>
            <a:pPr algn="ctr"/>
            <a:endParaRPr lang="ru-RU" sz="2800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r>
              <a:rPr lang="ru-RU" sz="2400" dirty="0" smtClean="0">
                <a:latin typeface="Georgia" panose="02040502050405020303" pitchFamily="18" charset="0"/>
              </a:rPr>
              <a:t>Использование </a:t>
            </a:r>
            <a:r>
              <a:rPr lang="ru-RU" sz="2400" dirty="0">
                <a:latin typeface="Georgia" panose="02040502050405020303" pitchFamily="18" charset="0"/>
              </a:rPr>
              <a:t>адаптированных методов ТРИЗ в процессе развития речи дошкольников способствует:</a:t>
            </a:r>
          </a:p>
          <a:p>
            <a:r>
              <a:rPr lang="ru-RU" sz="2400" dirty="0">
                <a:latin typeface="Georgia" panose="02040502050405020303" pitchFamily="18" charset="0"/>
              </a:rPr>
              <a:t>- активизации познавательной деятельности детей;</a:t>
            </a:r>
          </a:p>
          <a:p>
            <a:r>
              <a:rPr lang="ru-RU" sz="2400" dirty="0">
                <a:latin typeface="Georgia" panose="02040502050405020303" pitchFamily="18" charset="0"/>
              </a:rPr>
              <a:t>- созданию мотивационных установок на проявление творчества;</a:t>
            </a:r>
          </a:p>
          <a:p>
            <a:r>
              <a:rPr lang="ru-RU" sz="2400" dirty="0">
                <a:latin typeface="Georgia" panose="02040502050405020303" pitchFamily="18" charset="0"/>
              </a:rPr>
              <a:t>- созданию условий для развития образной стороны речи детей (обогащение словарного запаса оценочной лексики, словами с переносным значением, синонимами и антонимами);</a:t>
            </a:r>
          </a:p>
          <a:p>
            <a:r>
              <a:rPr lang="ru-RU" sz="2400" dirty="0">
                <a:latin typeface="Georgia" panose="02040502050405020303" pitchFamily="18" charset="0"/>
              </a:rPr>
              <a:t>-повышению эффективности овладения всеми языковыми средствами.</a:t>
            </a:r>
          </a:p>
          <a:p>
            <a:endParaRPr lang="ru-RU" sz="2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67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C000"/>
          </a:fgClr>
          <a:bgClr>
            <a:schemeClr val="accent1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1767" y="648393"/>
            <a:ext cx="4973505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noFill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</a:t>
            </a:r>
            <a:r>
              <a:rPr lang="ru-RU" sz="2000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ТРИЗу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можно отнести игры с </a:t>
            </a: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мячом: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«Хорошо – плохо»,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«Вчера</a:t>
            </a: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сегодня, завтра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</a:t>
            </a: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Мяч лови и мяч бросай, дни недели </a:t>
            </a: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называй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</a:t>
            </a:r>
            <a:endParaRPr lang="ru-RU" sz="2000" dirty="0" smtClean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«Месяцы и их последовательность»,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«Что 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чем?», </a:t>
            </a:r>
            <a:endParaRPr lang="ru-RU" sz="2000" dirty="0" smtClean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«Кто 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кем был?», </a:t>
            </a:r>
            <a:endParaRPr lang="ru-RU" sz="2000" dirty="0" smtClean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«Исправь ошибку»,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«Подбери слова».</a:t>
            </a:r>
            <a:endParaRPr lang="ru-RU" sz="20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514" y="318052"/>
            <a:ext cx="5029200" cy="625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1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7030A0"/>
          </a:fgClr>
          <a:bgClr>
            <a:srgbClr val="BF80C6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194" y="566165"/>
            <a:ext cx="9065972" cy="561079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ru-RU" sz="5000" dirty="0"/>
              <a:t> </a:t>
            </a:r>
          </a:p>
          <a:p>
            <a:pPr marL="0" indent="0">
              <a:buNone/>
            </a:pPr>
            <a:r>
              <a:rPr lang="ru-RU" sz="5500" b="1" smtClean="0"/>
              <a:t>1. </a:t>
            </a:r>
            <a:r>
              <a:rPr lang="ru-RU" sz="5500" b="1" dirty="0"/>
              <a:t>Игра «Хорошо — плохо» </a:t>
            </a:r>
            <a:endParaRPr lang="ru-RU" sz="5500" dirty="0"/>
          </a:p>
          <a:p>
            <a:pPr marL="0" indent="0">
              <a:buNone/>
            </a:pPr>
            <a:r>
              <a:rPr lang="ru-RU" sz="5500" b="1" dirty="0"/>
              <a:t> </a:t>
            </a:r>
            <a:endParaRPr lang="ru-RU" sz="5500" dirty="0"/>
          </a:p>
          <a:p>
            <a:pPr marL="0" indent="0">
              <a:buNone/>
            </a:pPr>
            <a:r>
              <a:rPr lang="ru-RU" sz="5500" dirty="0"/>
              <a:t>Мир не плох и не хорош —</a:t>
            </a:r>
          </a:p>
          <a:p>
            <a:pPr marL="0" indent="0">
              <a:buNone/>
            </a:pPr>
            <a:r>
              <a:rPr lang="ru-RU" sz="5500" dirty="0"/>
              <a:t> Объясню, и ты поймешь.</a:t>
            </a:r>
          </a:p>
          <a:p>
            <a:pPr marL="0" indent="0">
              <a:buNone/>
            </a:pPr>
            <a:r>
              <a:rPr lang="ru-RU" sz="5500" dirty="0"/>
              <a:t> </a:t>
            </a:r>
          </a:p>
          <a:p>
            <a:pPr marL="0" indent="0">
              <a:buNone/>
            </a:pPr>
            <a:r>
              <a:rPr lang="ru-RU" sz="5500" i="1" dirty="0"/>
              <a:t>Цель</a:t>
            </a:r>
            <a:r>
              <a:rPr lang="ru-RU" sz="5500" dirty="0"/>
              <a:t>: знакомство детей с противоречиями окружающего мира, развитие связной речи, </a:t>
            </a:r>
            <a:r>
              <a:rPr lang="ru-RU" sz="5500" dirty="0" smtClean="0"/>
              <a:t>воображения, ловкости</a:t>
            </a:r>
            <a:r>
              <a:rPr lang="ru-RU" sz="5500" dirty="0"/>
              <a:t>.</a:t>
            </a:r>
          </a:p>
          <a:p>
            <a:pPr marL="0" indent="0">
              <a:buNone/>
            </a:pPr>
            <a:r>
              <a:rPr lang="ru-RU" sz="5500" dirty="0"/>
              <a:t> </a:t>
            </a:r>
            <a:r>
              <a:rPr lang="ru-RU" sz="5500" i="1" dirty="0"/>
              <a:t>Ход игры</a:t>
            </a:r>
            <a:r>
              <a:rPr lang="ru-RU" sz="5500" dirty="0"/>
              <a:t>. Дети сидят в кругу. Логопед или ведущий задает тему обсуждения. Дети, передавая мяч по кругу, рассказывают, что, на их взгляд, хорошо или плохо в природных явлениях. Логопед: Дождь. Дети: Дождь — это хорошо: смывает пыль с домов и деревьев, полезен для земли и будущего урожая, но плохо — намочит нас, бывает холодным. Логопед: Город. Дети: Хорошо, что я живу в городе: можно ездить в метро, на автобусе, много хороших магазинов, плохо — не увидишь живой коровы, петуха, душно, пыльно.</a:t>
            </a:r>
          </a:p>
          <a:p>
            <a:pPr marL="0" indent="0">
              <a:buNone/>
            </a:pPr>
            <a:r>
              <a:rPr lang="ru-RU" sz="5500" dirty="0"/>
              <a:t> </a:t>
            </a:r>
          </a:p>
          <a:p>
            <a:pPr marL="0" indent="0">
              <a:buNone/>
            </a:pPr>
            <a:r>
              <a:rPr lang="ru-RU" sz="5500" dirty="0"/>
              <a:t>Вариант «Нравится не нравится» (о временах года). Логопед: Зима. Дети: Мне нравится зима. Можно кататься на санках, очень красиво, можно лепить снеговика. Зимой весело. Мне не нравится, что зимой холодно, дует сильный ветер.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315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6" y="609600"/>
            <a:ext cx="8596668" cy="453887"/>
          </a:xfrm>
          <a:gradFill>
            <a:gsLst>
              <a:gs pos="0">
                <a:srgbClr val="00B0F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</a:rPr>
              <a:t>2. Игра «Вчера, сегодня, завтра»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4887" y="1192696"/>
            <a:ext cx="5168348" cy="509877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1900" dirty="0" smtClean="0"/>
              <a:t>То</a:t>
            </a:r>
            <a:r>
              <a:rPr lang="ru-RU" sz="1900" dirty="0"/>
              <a:t>, что было, то, что будет, </a:t>
            </a:r>
            <a:endParaRPr lang="ru-RU" sz="1900" dirty="0" smtClean="0"/>
          </a:p>
          <a:p>
            <a:pPr>
              <a:buNone/>
            </a:pPr>
            <a:r>
              <a:rPr lang="ru-RU" sz="1900" dirty="0" smtClean="0"/>
              <a:t>Каждый </a:t>
            </a:r>
            <a:r>
              <a:rPr lang="ru-RU" sz="1900" dirty="0"/>
              <a:t>помнит — не забудет.</a:t>
            </a:r>
          </a:p>
          <a:p>
            <a:pPr>
              <a:buNone/>
            </a:pPr>
            <a:r>
              <a:rPr lang="ru-RU" sz="1900" dirty="0"/>
              <a:t>Цель: закрепление умения детей ориентироваться во времени, развитие внимания, ловкости, воображения, фразовой речи.</a:t>
            </a:r>
          </a:p>
          <a:p>
            <a:pPr>
              <a:buNone/>
            </a:pPr>
            <a:r>
              <a:rPr lang="ru-RU" sz="1900" dirty="0"/>
              <a:t>Ход игры. Ведущий бросает мяч по очереди всем играющим, задавая вопросы:</a:t>
            </a:r>
          </a:p>
          <a:p>
            <a:pPr>
              <a:buNone/>
            </a:pPr>
            <a:r>
              <a:rPr lang="ru-RU" sz="1900" dirty="0"/>
              <a:t> Ты ответь мне, будь добра,</a:t>
            </a:r>
          </a:p>
          <a:p>
            <a:pPr>
              <a:buNone/>
            </a:pPr>
            <a:r>
              <a:rPr lang="ru-RU" sz="1900" dirty="0"/>
              <a:t>Что ты делала вчера? </a:t>
            </a:r>
          </a:p>
          <a:p>
            <a:pPr>
              <a:buNone/>
            </a:pPr>
            <a:r>
              <a:rPr lang="ru-RU" sz="1900" dirty="0"/>
              <a:t>Все ли сделал, что хотел?</a:t>
            </a:r>
          </a:p>
          <a:p>
            <a:pPr>
              <a:buNone/>
            </a:pPr>
            <a:r>
              <a:rPr lang="ru-RU" sz="1900" dirty="0"/>
              <a:t> За сегодня что успел?</a:t>
            </a:r>
          </a:p>
          <a:p>
            <a:pPr>
              <a:buNone/>
            </a:pPr>
            <a:r>
              <a:rPr lang="ru-RU" sz="1900" dirty="0"/>
              <a:t> Я еще узнать хотела — </a:t>
            </a:r>
          </a:p>
          <a:p>
            <a:pPr>
              <a:buNone/>
            </a:pPr>
            <a:r>
              <a:rPr lang="ru-RU" sz="1900" dirty="0"/>
              <a:t>Что ты завтра будешь делать? Дети, возвращая мяч ведущему, отвечают на вопросы.</a:t>
            </a:r>
          </a:p>
          <a:p>
            <a:pPr>
              <a:buNone/>
            </a:pPr>
            <a:r>
              <a:rPr lang="ru-RU" sz="1900" dirty="0"/>
              <a:t>Вариант. Сидя в кругу, дети перекидывают мяч друг другу и рассказывают о том, что было с ними вчера, сегодня и что они собираются делать завтра. Содержание рассказов может быть как реальным, так и вымышленным.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790" y="1192696"/>
            <a:ext cx="3717235" cy="4745347"/>
          </a:xfrm>
        </p:spPr>
      </p:pic>
    </p:spTree>
    <p:extLst>
      <p:ext uri="{BB962C8B-B14F-4D97-AF65-F5344CB8AC3E}">
        <p14:creationId xmlns:p14="http://schemas.microsoft.com/office/powerpoint/2010/main" val="388619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1076" y="397566"/>
            <a:ext cx="6825099" cy="5605669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sz="1800" b="1" dirty="0" smtClean="0"/>
          </a:p>
          <a:p>
            <a:pPr marL="0" indent="0">
              <a:buNone/>
            </a:pPr>
            <a:r>
              <a:rPr lang="ru-RU" sz="2000" b="1" dirty="0" smtClean="0"/>
              <a:t>3. </a:t>
            </a:r>
            <a:r>
              <a:rPr lang="ru-RU" sz="2000" b="1" dirty="0"/>
              <a:t>Игра «Лови, </a:t>
            </a:r>
            <a:r>
              <a:rPr lang="ru-RU" sz="2000" b="1" dirty="0" smtClean="0"/>
              <a:t> бросай,  </a:t>
            </a:r>
            <a:r>
              <a:rPr lang="ru-RU" sz="2000" b="1" dirty="0"/>
              <a:t>дни недели называй»</a:t>
            </a:r>
            <a:endParaRPr lang="ru-RU" sz="2000" dirty="0"/>
          </a:p>
          <a:p>
            <a:pPr marL="0" indent="0">
              <a:buNone/>
            </a:pPr>
            <a:r>
              <a:rPr lang="ru-RU" sz="1800" dirty="0"/>
              <a:t> В календарь не зря глядели — </a:t>
            </a:r>
          </a:p>
          <a:p>
            <a:pPr marL="0" indent="0">
              <a:buNone/>
            </a:pPr>
            <a:r>
              <a:rPr lang="ru-RU" sz="1800" dirty="0" smtClean="0"/>
              <a:t> Все </a:t>
            </a:r>
            <a:r>
              <a:rPr lang="ru-RU" sz="1800" dirty="0"/>
              <a:t>мы помним дни недели.</a:t>
            </a:r>
          </a:p>
          <a:p>
            <a:pPr marL="0" indent="0">
              <a:buNone/>
            </a:pPr>
            <a:r>
              <a:rPr lang="ru-RU" sz="1800" dirty="0"/>
              <a:t> </a:t>
            </a:r>
          </a:p>
          <a:p>
            <a:pPr marL="0" indent="0">
              <a:buNone/>
            </a:pPr>
            <a:r>
              <a:rPr lang="ru-RU" sz="1800" i="1" dirty="0"/>
              <a:t>Цель:</a:t>
            </a:r>
            <a:r>
              <a:rPr lang="ru-RU" sz="1800" dirty="0"/>
              <a:t> закрепление временных понятий в активном словаре ребенка.</a:t>
            </a:r>
          </a:p>
          <a:p>
            <a:pPr marL="0" indent="0">
              <a:buNone/>
            </a:pPr>
            <a:r>
              <a:rPr lang="ru-RU" sz="1800" dirty="0"/>
              <a:t> </a:t>
            </a:r>
            <a:r>
              <a:rPr lang="ru-RU" sz="1800" i="1" dirty="0"/>
              <a:t>Ход игры</a:t>
            </a:r>
            <a:r>
              <a:rPr lang="ru-RU" sz="1800" dirty="0"/>
              <a:t>. Дети становятся в круг. Логопед или ведущий, бросая мяч кому-нибудь из детей, может начать с любого дня недели: «Я начну, ты продолжай, дни недели называй! Среда...» Дети по очереди перебрасывают мяч друг другу и последовательно называют дни недели. Усложнение. Дети и логопед встают в круг. Логопед называет дни недели, на каждое слово хлопая мячом об пол: «Понедельник. Вторник...» Вместо следующего дня недели логопед называет имя ребенка: «Саша!» Ребенок подхватывает мяч и продолжает, бросая мяч об пол. Можно называть дни недели и в обратном порядке.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911" y="397566"/>
            <a:ext cx="4188601" cy="560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FFFFFF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1" y="425669"/>
            <a:ext cx="8954814" cy="577634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/>
              <a:t>4</a:t>
            </a:r>
            <a:r>
              <a:rPr lang="ru-RU" sz="2400" b="1" dirty="0" smtClean="0"/>
              <a:t>. </a:t>
            </a:r>
            <a:r>
              <a:rPr lang="ru-RU" sz="2400" b="1" dirty="0"/>
              <a:t>Игра «Месяцы и их последовательность» </a:t>
            </a:r>
            <a:endParaRPr lang="ru-RU" sz="2400" dirty="0"/>
          </a:p>
          <a:p>
            <a:pPr>
              <a:buNone/>
            </a:pPr>
            <a:r>
              <a:rPr lang="ru-RU" sz="2000" dirty="0"/>
              <a:t>Месяц к месяцу встает — </a:t>
            </a:r>
          </a:p>
          <a:p>
            <a:pPr>
              <a:buNone/>
            </a:pPr>
            <a:r>
              <a:rPr lang="ru-RU" sz="2000" dirty="0"/>
              <a:t>Каждый всех их назовет</a:t>
            </a:r>
            <a:r>
              <a:rPr lang="ru-RU" sz="2000" dirty="0" smtClean="0"/>
              <a:t>.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i="1" dirty="0" smtClean="0"/>
              <a:t>Цель</a:t>
            </a:r>
            <a:r>
              <a:rPr lang="ru-RU" sz="2000" i="1" dirty="0"/>
              <a:t>:</a:t>
            </a:r>
            <a:r>
              <a:rPr lang="ru-RU" sz="2000" dirty="0"/>
              <a:t> закрепление временных понятий в активном словаре ребенка.</a:t>
            </a:r>
          </a:p>
          <a:p>
            <a:pPr>
              <a:buNone/>
            </a:pPr>
            <a:r>
              <a:rPr lang="ru-RU" sz="2000" i="1" dirty="0"/>
              <a:t>Ход игры</a:t>
            </a:r>
            <a:r>
              <a:rPr lang="ru-RU" sz="2000" dirty="0"/>
              <a:t>. Дети и логопед встают в круг. Логопед с детьми называют месяцы, бросая мяч об пол: «Январь, февраль, март...». Вместо следующего месяца, логопед называет имя ребенка: «Маша!». Названный ребенок подхватывает мяч и продолжает называть месяцы, хлопая мячом об пол.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813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8965" y="526774"/>
            <a:ext cx="6052931" cy="565018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000" b="1" dirty="0" smtClean="0"/>
              <a:t>5.Игра «Что за чем?» </a:t>
            </a:r>
            <a:endParaRPr lang="ru-RU" sz="2000" dirty="0" smtClean="0"/>
          </a:p>
          <a:p>
            <a:pPr>
              <a:buNone/>
            </a:pPr>
            <a:r>
              <a:rPr lang="ru-RU" sz="1800" dirty="0" smtClean="0"/>
              <a:t>Что за чем у нас идет</a:t>
            </a:r>
          </a:p>
          <a:p>
            <a:pPr>
              <a:buNone/>
            </a:pPr>
            <a:r>
              <a:rPr lang="ru-RU" sz="1800" dirty="0" smtClean="0"/>
              <a:t> Каждый год и круглый год?</a:t>
            </a:r>
          </a:p>
          <a:p>
            <a:pPr>
              <a:buNone/>
            </a:pPr>
            <a:r>
              <a:rPr lang="ru-RU" sz="1800" i="1" dirty="0" smtClean="0"/>
              <a:t> </a:t>
            </a:r>
            <a:endParaRPr lang="ru-RU" sz="1800" dirty="0" smtClean="0"/>
          </a:p>
          <a:p>
            <a:pPr>
              <a:buNone/>
            </a:pPr>
            <a:r>
              <a:rPr lang="ru-RU" sz="1800" i="1" dirty="0" smtClean="0"/>
              <a:t>Цель</a:t>
            </a:r>
            <a:r>
              <a:rPr lang="ru-RU" sz="1800" dirty="0" smtClean="0"/>
              <a:t>: Закрепление временных понятий в активном словаре ребенка, развитие мышления.</a:t>
            </a:r>
          </a:p>
          <a:p>
            <a:pPr>
              <a:buNone/>
            </a:pPr>
            <a:r>
              <a:rPr lang="ru-RU" sz="1800" i="1" dirty="0" smtClean="0"/>
              <a:t>Ход игры.</a:t>
            </a:r>
            <a:r>
              <a:rPr lang="ru-RU" sz="1800" dirty="0" smtClean="0"/>
              <a:t> Играющие встают в крут. Ведущий бросает мяч по очереди играющим и задает вопросы. Например: «Зима. А что за нею?». Игрок отвечает: «Весна», и бросает мяч ведущему.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Варианты вопросов: «Зима. А что за нею?» — «Весна. А что за нею?» «Сколько месяцев в году?» «Назовите летние месяцы». «Назовите первый месяц весны». «Назовите последний месяц зимы». «С какого месяца начинается осень?» «Каким месяцем заканчивается осень?»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00" y="1054768"/>
            <a:ext cx="5892800" cy="441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accent3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172" y="157655"/>
            <a:ext cx="10607679" cy="648168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7200" dirty="0" smtClean="0"/>
              <a:t> </a:t>
            </a:r>
          </a:p>
          <a:p>
            <a:pPr>
              <a:buNone/>
            </a:pPr>
            <a:r>
              <a:rPr lang="ru-RU" sz="8000" b="1" dirty="0" smtClean="0"/>
              <a:t>6. Игра «Кто кем был?» </a:t>
            </a:r>
            <a:endParaRPr lang="ru-RU" sz="8000" dirty="0" smtClean="0"/>
          </a:p>
          <a:p>
            <a:pPr>
              <a:buNone/>
            </a:pPr>
            <a:r>
              <a:rPr lang="ru-RU" sz="7200" b="1" dirty="0" smtClean="0"/>
              <a:t> </a:t>
            </a:r>
            <a:endParaRPr lang="ru-RU" sz="7200" dirty="0" smtClean="0"/>
          </a:p>
          <a:p>
            <a:pPr>
              <a:buNone/>
            </a:pPr>
            <a:r>
              <a:rPr lang="ru-RU" sz="6400" dirty="0" smtClean="0"/>
              <a:t>Мы, конечно, не забыли, </a:t>
            </a:r>
          </a:p>
          <a:p>
            <a:pPr>
              <a:buNone/>
            </a:pPr>
            <a:r>
              <a:rPr lang="ru-RU" sz="6400" dirty="0" smtClean="0"/>
              <a:t>Кем еще вчера вы были.</a:t>
            </a:r>
          </a:p>
          <a:p>
            <a:pPr>
              <a:buNone/>
            </a:pPr>
            <a:r>
              <a:rPr lang="ru-RU" sz="6400" dirty="0" smtClean="0"/>
              <a:t> </a:t>
            </a:r>
          </a:p>
          <a:p>
            <a:pPr>
              <a:buNone/>
            </a:pPr>
            <a:r>
              <a:rPr lang="ru-RU" sz="6400" i="1" dirty="0" smtClean="0"/>
              <a:t>Цель:</a:t>
            </a:r>
            <a:r>
              <a:rPr lang="ru-RU" sz="6400" dirty="0" smtClean="0"/>
              <a:t> развитие мышления, расширение словаря, закрепление падежных окончаний (</a:t>
            </a:r>
            <a:r>
              <a:rPr lang="ru-RU" sz="6400" dirty="0" err="1" smtClean="0"/>
              <a:t>Тв</a:t>
            </a:r>
            <a:r>
              <a:rPr lang="ru-RU" sz="6400" dirty="0" smtClean="0"/>
              <a:t>. п.).</a:t>
            </a:r>
          </a:p>
          <a:p>
            <a:pPr>
              <a:buNone/>
            </a:pPr>
            <a:r>
              <a:rPr lang="ru-RU" sz="6400" i="1" dirty="0" smtClean="0"/>
              <a:t>Ход игры</a:t>
            </a:r>
            <a:r>
              <a:rPr lang="ru-RU" sz="6400" dirty="0" smtClean="0"/>
              <a:t>. Логопед, бросая мяч кому-либо из детей, называет предмет или животное, а ребенок, возвращая мяч логопеду, отвечает на вопрос, кем (чем) был раньше названный объект:</a:t>
            </a:r>
          </a:p>
          <a:p>
            <a:pPr>
              <a:buNone/>
            </a:pPr>
            <a:r>
              <a:rPr lang="ru-RU" sz="6400" dirty="0" smtClean="0"/>
              <a:t>Например: </a:t>
            </a:r>
          </a:p>
          <a:p>
            <a:pPr>
              <a:buNone/>
            </a:pPr>
            <a:r>
              <a:rPr lang="ru-RU" sz="6400" dirty="0" smtClean="0"/>
              <a:t>цыпленок — яйцом </a:t>
            </a:r>
            <a:r>
              <a:rPr lang="en-US" sz="6400" dirty="0" smtClean="0"/>
              <a:t>                                        </a:t>
            </a:r>
            <a:r>
              <a:rPr lang="ru-RU" sz="6400" dirty="0" smtClean="0"/>
              <a:t> </a:t>
            </a:r>
            <a:r>
              <a:rPr lang="en-US" sz="6400" dirty="0" smtClean="0"/>
              <a:t> </a:t>
            </a:r>
            <a:r>
              <a:rPr lang="ru-RU" sz="6400" dirty="0" smtClean="0"/>
              <a:t>велосипед - железом</a:t>
            </a:r>
          </a:p>
          <a:p>
            <a:pPr>
              <a:buNone/>
            </a:pPr>
            <a:r>
              <a:rPr lang="ru-RU" sz="6400" dirty="0" smtClean="0"/>
              <a:t>лошадь — жеребенком</a:t>
            </a:r>
            <a:r>
              <a:rPr lang="en-US" sz="6400" dirty="0" smtClean="0"/>
              <a:t>      </a:t>
            </a:r>
            <a:r>
              <a:rPr lang="ru-RU" sz="6400" dirty="0" smtClean="0"/>
              <a:t>                              рубашка – тканью </a:t>
            </a:r>
          </a:p>
          <a:p>
            <a:pPr>
              <a:buNone/>
            </a:pPr>
            <a:r>
              <a:rPr lang="ru-RU" sz="6400" dirty="0" smtClean="0"/>
              <a:t>корова — теленком                                           ботинки - кожей</a:t>
            </a:r>
          </a:p>
          <a:p>
            <a:pPr>
              <a:buNone/>
            </a:pPr>
            <a:r>
              <a:rPr lang="ru-RU" sz="6400" dirty="0" smtClean="0"/>
              <a:t>дуб — желудем                                                   дом - кирпичом</a:t>
            </a:r>
          </a:p>
          <a:p>
            <a:pPr>
              <a:buNone/>
            </a:pPr>
            <a:r>
              <a:rPr lang="ru-RU" sz="6400" dirty="0" smtClean="0"/>
              <a:t>рыба — икринкой </a:t>
            </a:r>
          </a:p>
          <a:p>
            <a:pPr>
              <a:buNone/>
            </a:pPr>
            <a:r>
              <a:rPr lang="ru-RU" sz="6400" dirty="0" smtClean="0"/>
              <a:t>яблоня — семечком</a:t>
            </a:r>
          </a:p>
          <a:p>
            <a:pPr>
              <a:buNone/>
            </a:pPr>
            <a:r>
              <a:rPr lang="ru-RU" sz="6400" dirty="0" smtClean="0"/>
              <a:t> лягушка — головастиком                            Вариант</a:t>
            </a:r>
            <a:r>
              <a:rPr lang="ru-RU" sz="6400" b="1" dirty="0" smtClean="0"/>
              <a:t> «Кто кем будет?»</a:t>
            </a:r>
          </a:p>
          <a:p>
            <a:pPr>
              <a:buNone/>
            </a:pPr>
            <a:r>
              <a:rPr lang="ru-RU" sz="6400" dirty="0" smtClean="0"/>
              <a:t>бабочка — гусеницей                                    Взрослый, бросая мяч ребёнку, задаёт вопрос: «Кто кем будет?». </a:t>
            </a:r>
          </a:p>
          <a:p>
            <a:pPr>
              <a:buNone/>
            </a:pPr>
            <a:r>
              <a:rPr lang="ru-RU" sz="6400" dirty="0" smtClean="0"/>
              <a:t> хлеб — мукой                                                 Например: желудь – дубом  и т.д.</a:t>
            </a:r>
          </a:p>
          <a:p>
            <a:pPr>
              <a:buNone/>
            </a:pPr>
            <a:r>
              <a:rPr lang="ru-RU" sz="6400" dirty="0" smtClean="0"/>
              <a:t>шкаф — доской</a:t>
            </a:r>
          </a:p>
          <a:p>
            <a:pPr>
              <a:buNone/>
            </a:pPr>
            <a:r>
              <a:rPr lang="ru-RU" sz="6400" dirty="0" smtClean="0"/>
              <a:t> 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7030A0"/>
          </a:fgClr>
          <a:bgClr>
            <a:srgbClr val="F4C7FD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33096" y="337930"/>
            <a:ext cx="8450661" cy="6251713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/>
              <a:t>    7. «Исправь ошибку»</a:t>
            </a:r>
          </a:p>
          <a:p>
            <a:pPr>
              <a:buNone/>
            </a:pPr>
            <a:r>
              <a:rPr lang="ru-RU" sz="1800" dirty="0" smtClean="0"/>
              <a:t>    Цель: развитие мышления, внимания , воображения и активного словаря детей.</a:t>
            </a:r>
          </a:p>
          <a:p>
            <a:pPr>
              <a:buNone/>
            </a:pPr>
            <a:r>
              <a:rPr lang="ru-RU" sz="1600" dirty="0" smtClean="0"/>
              <a:t>     Взрослый произносит предложение, в котором сопоставляются два предмета (объекта). Ребёнку необходимо исправить ошибку, предложив два правильных варианта суждения. Например: «Мел белый, а сажа жидкая. В первой части сравнения сказано о цвете, а во второй части – о твёрдости. Правильно будет так: мел белый, а сажа чёрная или мел твёрдый, а сажа мягкая».</a:t>
            </a:r>
          </a:p>
          <a:p>
            <a:r>
              <a:rPr lang="ru-RU" sz="1600" dirty="0" smtClean="0"/>
              <a:t>Примерный речевой материал:</a:t>
            </a:r>
          </a:p>
          <a:p>
            <a:pPr lvl="0"/>
            <a:r>
              <a:rPr lang="ru-RU" sz="1600" dirty="0" smtClean="0"/>
              <a:t>Внучка маленькая, а бабушка старенькая;</a:t>
            </a:r>
            <a:endParaRPr lang="ru-RU" sz="1800" dirty="0" smtClean="0"/>
          </a:p>
          <a:p>
            <a:pPr lvl="0"/>
            <a:r>
              <a:rPr lang="ru-RU" sz="1800" dirty="0" smtClean="0"/>
              <a:t>Ослик </a:t>
            </a:r>
            <a:r>
              <a:rPr lang="ru-RU" sz="1800" dirty="0" err="1" smtClean="0"/>
              <a:t>Иа</a:t>
            </a:r>
            <a:r>
              <a:rPr lang="ru-RU" sz="1800" dirty="0" smtClean="0"/>
              <a:t> большой, а </a:t>
            </a:r>
            <a:r>
              <a:rPr lang="ru-RU" sz="1800" dirty="0" err="1" smtClean="0"/>
              <a:t>Винни</a:t>
            </a:r>
            <a:r>
              <a:rPr lang="ru-RU" sz="1800" dirty="0" smtClean="0"/>
              <a:t> Пух толстый;</a:t>
            </a:r>
          </a:p>
          <a:p>
            <a:pPr lvl="0"/>
            <a:r>
              <a:rPr lang="ru-RU" sz="1800" dirty="0" smtClean="0"/>
              <a:t>Лиса хитрая, а Колобок жёлтый;</a:t>
            </a:r>
          </a:p>
          <a:p>
            <a:pPr lvl="0"/>
            <a:r>
              <a:rPr lang="ru-RU" sz="1800" dirty="0" smtClean="0"/>
              <a:t>Гулливер высокий, а </a:t>
            </a:r>
            <a:r>
              <a:rPr lang="ru-RU" sz="1800" dirty="0" err="1" smtClean="0"/>
              <a:t>Дюймовочка</a:t>
            </a:r>
            <a:r>
              <a:rPr lang="ru-RU" sz="1800" dirty="0" smtClean="0"/>
              <a:t> маленькая;</a:t>
            </a:r>
            <a:endParaRPr lang="ru-RU" sz="1600" dirty="0" smtClean="0"/>
          </a:p>
          <a:p>
            <a:pPr lvl="0"/>
            <a:r>
              <a:rPr lang="ru-RU" sz="1600" dirty="0" smtClean="0"/>
              <a:t>Заяц серый, а петушок смелый;</a:t>
            </a:r>
          </a:p>
          <a:p>
            <a:pPr lvl="0"/>
            <a:r>
              <a:rPr lang="ru-RU" sz="1600" dirty="0" err="1" smtClean="0"/>
              <a:t>Винни</a:t>
            </a:r>
            <a:r>
              <a:rPr lang="ru-RU" sz="1600" dirty="0" smtClean="0"/>
              <a:t> Пух любит мёд, а Пятачок розовый;</a:t>
            </a:r>
          </a:p>
          <a:p>
            <a:pPr lvl="0"/>
            <a:r>
              <a:rPr lang="ru-RU" sz="1600" dirty="0" err="1" smtClean="0"/>
              <a:t>Дюймовочка</a:t>
            </a:r>
            <a:r>
              <a:rPr lang="ru-RU" sz="1600" dirty="0" smtClean="0"/>
              <a:t> лёгкая, а ласточка большая;</a:t>
            </a:r>
          </a:p>
          <a:p>
            <a:pPr lvl="0"/>
            <a:r>
              <a:rPr lang="ru-RU" sz="1600" dirty="0" smtClean="0"/>
              <a:t>У Пьеро рукава длинные, а у </a:t>
            </a:r>
            <a:r>
              <a:rPr lang="ru-RU" sz="1600" dirty="0" err="1" smtClean="0"/>
              <a:t>Мальвины</a:t>
            </a:r>
            <a:r>
              <a:rPr lang="ru-RU" sz="1600" dirty="0" smtClean="0"/>
              <a:t> волосы голубые и </a:t>
            </a:r>
            <a:r>
              <a:rPr lang="ru-RU" sz="1600" dirty="0" err="1" smtClean="0"/>
              <a:t>т.п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4C7FD"/>
          </a:fgClr>
          <a:bgClr>
            <a:schemeClr val="accent5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8276" y="662152"/>
            <a:ext cx="5572767" cy="5514811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000" b="1" dirty="0" smtClean="0"/>
              <a:t>      8.Игра « Подбери слова»</a:t>
            </a:r>
          </a:p>
          <a:p>
            <a:pPr>
              <a:buNone/>
            </a:pPr>
            <a:r>
              <a:rPr lang="ru-RU" sz="2000" dirty="0" smtClean="0"/>
              <a:t>    Цель: развитие мышления, внимания и активного словаря детей.</a:t>
            </a:r>
          </a:p>
          <a:p>
            <a:pPr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Лес - охотник, волк, деревья, кусты, тропа. </a:t>
            </a:r>
            <a:br>
              <a:rPr lang="ru-RU" sz="2000" dirty="0" smtClean="0"/>
            </a:br>
            <a:r>
              <a:rPr lang="ru-RU" sz="2000" dirty="0" smtClean="0"/>
              <a:t>Река - берег, рыба, рыбак, вода, тина. </a:t>
            </a:r>
            <a:br>
              <a:rPr lang="ru-RU" sz="2000" dirty="0" smtClean="0"/>
            </a:br>
            <a:r>
              <a:rPr lang="ru-RU" sz="2000" dirty="0" smtClean="0"/>
              <a:t>Город - автомобили, здания, улицы, велосипед .</a:t>
            </a:r>
          </a:p>
          <a:p>
            <a:pPr>
              <a:buNone/>
            </a:pPr>
            <a:r>
              <a:rPr lang="ru-RU" sz="2000" dirty="0" smtClean="0"/>
              <a:t>     Деревня- корова, огород, овощи, фрукты, колодец. и т.д.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026" y="662152"/>
            <a:ext cx="3973606" cy="55148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8357" y="844826"/>
            <a:ext cx="6347595" cy="4939814"/>
          </a:xfrm>
          <a:prstGeom prst="rect">
            <a:avLst/>
          </a:prstGeom>
          <a:gradFill>
            <a:gsLst>
              <a:gs pos="3000">
                <a:srgbClr val="F4C7FD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Font typeface="Wingdings 3" panose="05040102010807070707" pitchFamily="18" charset="2"/>
              <a:buChar char=""/>
              <a:tabLst>
                <a:tab pos="457200" algn="l"/>
              </a:tabLst>
            </a:pP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предлагаемых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играх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мячом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использованы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следующие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методы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ТРИЗ</a:t>
            </a:r>
            <a:r>
              <a:rPr lang="ru-RU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: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сочетание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различных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приемов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(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информационных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физических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),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«мозговой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штурм»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умение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«держать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удар»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(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умение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быстро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принимать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решение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).</a:t>
            </a:r>
            <a:endParaRPr lang="ru-RU" dirty="0"/>
          </a:p>
          <a:p>
            <a:pPr marL="342900" lvl="0" indent="-342900">
              <a:spcAft>
                <a:spcPts val="0"/>
              </a:spcAft>
              <a:buFont typeface="Wingdings 3" panose="05040102010807070707" pitchFamily="18" charset="2"/>
              <a:buChar char=""/>
              <a:tabLst>
                <a:tab pos="457200" algn="l"/>
              </a:tabLst>
            </a:pP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результате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у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детей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стимулируется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развитие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речи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памяти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повышается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самооценка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.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Развиваются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коммуникативные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навыки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умение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действовать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согласованно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а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также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ловкость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координация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.</a:t>
            </a:r>
            <a:endParaRPr lang="ru-RU" dirty="0"/>
          </a:p>
          <a:p>
            <a:pPr marL="342900" lvl="0" indent="-342900">
              <a:spcAft>
                <a:spcPts val="0"/>
              </a:spcAft>
              <a:buFont typeface="Wingdings 3" panose="05040102010807070707" pitchFamily="18" charset="2"/>
              <a:buChar char=""/>
              <a:tabLst>
                <a:tab pos="457200" algn="l"/>
              </a:tabLst>
            </a:pP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Предлагаемые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игры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методы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ТРИЗ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 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могут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использоваться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педагогами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процессе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занятий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свободной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игровой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деятельности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детей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старшего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дошкольного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возраста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профилактических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целях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а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так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же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для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коррекции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уже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имеющихся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речевых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нарушений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различной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этиологии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патогенеза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b="1" dirty="0">
                <a:solidFill>
                  <a:srgbClr val="000000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симптоматики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.</a:t>
            </a:r>
            <a:endParaRPr lang="ru-RU" dirty="0"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824" y="333543"/>
            <a:ext cx="4597771" cy="613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19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FF00"/>
          </a:fgClr>
          <a:bgClr>
            <a:schemeClr val="accent3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02635" y="1888435"/>
            <a:ext cx="7941365" cy="3839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Литература: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Т.А. Воробьёва, О.И. </a:t>
            </a:r>
            <a:r>
              <a:rPr lang="ru-RU" sz="2400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Крупенчук</a:t>
            </a: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«Логопедические игры с мячом».- СПб.: ООО Издательский Дом «Литера», 2009.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Н.Н. </a:t>
            </a:r>
            <a:r>
              <a:rPr lang="ru-RU" sz="2400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Поддъяков</a:t>
            </a: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Ф.А. Сохин « Умственное воспитание детей дошкольного возраста». – М., 1998.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 М.М. Алексеева, В.И. Яшина «Речевое развитие дошкольников». – М.: </a:t>
            </a:r>
            <a:r>
              <a:rPr lang="ru-RU" sz="2400" dirty="0" err="1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</a:t>
            </a:r>
            <a:r>
              <a:rPr lang="ru-RU" sz="2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А, 1998.</a:t>
            </a:r>
            <a:endParaRPr lang="ru-RU" sz="24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70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3">
              <a:lumMod val="60000"/>
              <a:lumOff val="40000"/>
            </a:schemeClr>
          </a:fgClr>
          <a:bgClr>
            <a:srgbClr val="06D4EA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23456"/>
            <a:ext cx="8596668" cy="8035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СПАСИБО ЗА ВНИМАНИЕ!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66" y="1311965"/>
            <a:ext cx="8588840" cy="535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54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1789</TotalTime>
  <Words>839</Words>
  <Application>Microsoft Office PowerPoint</Application>
  <PresentationFormat>Широкоэкранный</PresentationFormat>
  <Paragraphs>124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Georgia</vt:lpstr>
      <vt:lpstr>Times New Roman</vt:lpstr>
      <vt:lpstr>Trebuchet MS</vt:lpstr>
      <vt:lpstr>Wingdings 3</vt:lpstr>
      <vt:lpstr>Аспект</vt:lpstr>
      <vt:lpstr>Логопедические игры с мячом с элементами ТРИЗа</vt:lpstr>
      <vt:lpstr>Презентация PowerPoint</vt:lpstr>
      <vt:lpstr>Презентация PowerPoint</vt:lpstr>
      <vt:lpstr>Презентация PowerPoint</vt:lpstr>
      <vt:lpstr>Презентация PowerPoint</vt:lpstr>
      <vt:lpstr>   </vt:lpstr>
      <vt:lpstr>2. Игра «Вчера, сегодня, завтра»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121</cp:revision>
  <dcterms:created xsi:type="dcterms:W3CDTF">2017-09-07T08:31:51Z</dcterms:created>
  <dcterms:modified xsi:type="dcterms:W3CDTF">2022-07-19T13:05:08Z</dcterms:modified>
</cp:coreProperties>
</file>